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7" r:id="rId3"/>
    <p:sldId id="308" r:id="rId4"/>
    <p:sldId id="305" r:id="rId5"/>
    <p:sldId id="306" r:id="rId6"/>
    <p:sldId id="298" r:id="rId7"/>
    <p:sldId id="297" r:id="rId8"/>
    <p:sldId id="289" r:id="rId9"/>
    <p:sldId id="290" r:id="rId10"/>
    <p:sldId id="291" r:id="rId11"/>
    <p:sldId id="292" r:id="rId12"/>
    <p:sldId id="300" r:id="rId13"/>
    <p:sldId id="301" r:id="rId14"/>
    <p:sldId id="304" r:id="rId15"/>
    <p:sldId id="302" r:id="rId16"/>
    <p:sldId id="303" r:id="rId17"/>
    <p:sldId id="309" r:id="rId18"/>
    <p:sldId id="310" r:id="rId1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80" d="100"/>
          <a:sy n="80" d="100"/>
        </p:scale>
        <p:origin x="868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4E4187-C9BA-4183-8481-2625D52D3371}" type="datetimeFigureOut">
              <a:rPr lang="en-US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DF1F36-EEDB-47E1-9F5C-E1FBC0B546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74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5E0AD6-820E-446F-8761-3F0D8625F26C}" type="datetimeFigureOut">
              <a:rPr lang="en-US"/>
              <a:pPr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k-MK" noProof="0"/>
              <a:t>Click to edit Master text styles</a:t>
            </a:r>
          </a:p>
          <a:p>
            <a:pPr lvl="1"/>
            <a:r>
              <a:rPr lang="mk-MK" noProof="0"/>
              <a:t>Second level</a:t>
            </a:r>
          </a:p>
          <a:p>
            <a:pPr lvl="2"/>
            <a:r>
              <a:rPr lang="mk-MK" noProof="0"/>
              <a:t>Third level</a:t>
            </a:r>
          </a:p>
          <a:p>
            <a:pPr lvl="3"/>
            <a:r>
              <a:rPr lang="mk-MK" noProof="0"/>
              <a:t>Fourth level</a:t>
            </a:r>
          </a:p>
          <a:p>
            <a:pPr lvl="4"/>
            <a:r>
              <a:rPr lang="mk-MK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B540A0-02A3-467F-9E4C-150DCFC6D1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856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2648A9-518F-451B-8463-F90D9D84A48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48BC6-F60E-9BCA-CB8B-E8CE863AA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792D515A-261D-F601-8466-5D3E2AD9E1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49534651-87C4-508B-BEFB-D5931764D6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64147E6A-D7DE-7E72-125B-F5A3C2019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2648A9-518F-451B-8463-F90D9D84A485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3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004B6-DEE8-610A-35AD-98FCD545B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F7A0E553-3DC0-21B2-8AA2-4501FB7F36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1C6D34EE-BD80-62D7-8C27-E1A714EE02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E2D3C5FD-9DFB-4BA1-DAC8-558CFE55A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2648A9-518F-451B-8463-F90D9D84A485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8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ol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438" y="0"/>
            <a:ext cx="2722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AEK logo 2013 MK primarna RGB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1452"/>
            <a:ext cx="3048000" cy="120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383633"/>
            <a:ext cx="7772400" cy="1102519"/>
          </a:xfrm>
        </p:spPr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6004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92680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0527A863-BF72-4F81-97BF-9DDD7298F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ol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438" y="0"/>
            <a:ext cx="2722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4972051"/>
            <a:ext cx="9144000" cy="27699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81000" y="171451"/>
            <a:ext cx="7162800" cy="1191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AEK logo 2013 MK i ALB sekundarna RGB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-4763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926807"/>
            <a:ext cx="2133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13D798-1E7B-447C-AF4D-CF9A7F55B8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ol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438" y="0"/>
            <a:ext cx="2722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4972051"/>
            <a:ext cx="9144000" cy="27699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81000" y="171451"/>
            <a:ext cx="7162800" cy="1191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AEK logo 2013 MK i ALB sekundarna RGB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-4763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926807"/>
            <a:ext cx="2133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DA803A-FD6F-43BD-9248-9AC122C8F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ol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438" y="0"/>
            <a:ext cx="2722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4972051"/>
            <a:ext cx="9144000" cy="27699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81000" y="171451"/>
            <a:ext cx="7162800" cy="1191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AEK logo 2013 MK i ALB sekundarna RGB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-4763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926807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F6B897-FA63-46BF-97A4-7B49C8511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ol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438" y="0"/>
            <a:ext cx="2722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4972051"/>
            <a:ext cx="9144000" cy="27699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81000" y="171451"/>
            <a:ext cx="7162800" cy="1191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AEK logo 2013 MK i ALB sekundarna RGB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-4763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926807"/>
            <a:ext cx="2133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E0AC14-4AC0-43ED-AA47-BDD879D77F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tol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438" y="0"/>
            <a:ext cx="2722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4972051"/>
            <a:ext cx="9144000" cy="27699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000" y="171451"/>
            <a:ext cx="7162800" cy="1191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AEK logo 2013 MK i ALB sekundarna RGB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-4763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926807"/>
            <a:ext cx="2133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86B79F-ECE2-416C-8CD8-B582A529D2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ol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438" y="0"/>
            <a:ext cx="2722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0" y="4972051"/>
            <a:ext cx="9144000" cy="27699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1000" y="171451"/>
            <a:ext cx="7162800" cy="1191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EK logo 2013 MK i ALB sekundarna RGB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-4763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926807"/>
            <a:ext cx="2133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85A179-154E-4A1C-8332-507892059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ol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438" y="0"/>
            <a:ext cx="2722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0" y="4972051"/>
            <a:ext cx="9144000" cy="27699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81000" y="171451"/>
            <a:ext cx="7162800" cy="1191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AEK logo 2013 MK i ALB sekundarna RGB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-4763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767264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72AC3EA3-6C30-4A17-9C67-A44440525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ol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438" y="0"/>
            <a:ext cx="2722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0" y="4972051"/>
            <a:ext cx="9144000" cy="27699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81000" y="171451"/>
            <a:ext cx="7162800" cy="1191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AEK logo 2013 MK i ALB sekundarna RGB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-4763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767264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DCC58F38-9DE1-4840-A5EB-9B0FF8EBD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tol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438" y="0"/>
            <a:ext cx="2722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4972051"/>
            <a:ext cx="9144000" cy="27699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000" y="171451"/>
            <a:ext cx="7162800" cy="1191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AEK logo 2013 MK i ALB sekundarna RGB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-4763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926807"/>
            <a:ext cx="2133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C118C8-159D-4599-8279-65A5F2AC6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tol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438" y="0"/>
            <a:ext cx="2722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4972051"/>
            <a:ext cx="9144000" cy="27699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000" y="171451"/>
            <a:ext cx="7162800" cy="1191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AEK logo 2013 MK i ALB sekundarna RGB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-4763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926807"/>
            <a:ext cx="2133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7FB0C2-C016-4E4F-81DD-D348E69095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0000"/>
                </a:solidFill>
              </a:defRPr>
            </a:lvl1pPr>
          </a:lstStyle>
          <a:p>
            <a:fld id="{2DE348A9-9813-4AC5-B7B7-45276F50E8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gor.bojadjiev@aec.m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hyperlink" Target="mailto:igor.bojadjiev@aec.mk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gor.bojadjiev@aec.m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00" y="4286251"/>
            <a:ext cx="3703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Igor Bojadjiev </a:t>
            </a:r>
            <a:r>
              <a:rPr lang="en-US" dirty="0">
                <a:hlinkClick r:id="rId3"/>
              </a:rPr>
              <a:t>igor.bojadjiev@aec.mk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Skopje, 20/05/2025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4E739C-EEF7-E523-C33C-4301F08B9E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i="1" dirty="0"/>
              <a:t>Application of New Achievements in the Development of 5G</a:t>
            </a:r>
            <a:endParaRPr lang="mk-MK" sz="40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:a16="http://schemas.microsoft.com/office/drawing/2014/main" id="{921612EB-0C97-BBEC-2CBF-B6F21710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 Years Later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125BE63-1E90-DF84-90BA-75DFB490B8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3506" y="1200150"/>
            <a:ext cx="3607987" cy="33940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B897-FA63-46BF-97A4-7B49C85117C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110A20-5D5A-E82A-12F3-468BA3C6B6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0540" y="1200150"/>
            <a:ext cx="4031919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5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B897-FA63-46BF-97A4-7B49C85117C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8103B5-A19F-7F56-173F-2FEAAD678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/>
            <a:r>
              <a:rPr lang="en-US" sz="3600" dirty="0"/>
              <a:t>Carrier Aggregation (5G/5G and 5G/LTE)</a:t>
            </a:r>
            <a:endParaRPr lang="mk-MK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1F736E-0735-4F15-7680-A07D0D335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37030"/>
            <a:ext cx="8610600" cy="19919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2014E0-C655-3E23-512E-2ED3EF033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928333"/>
            <a:ext cx="8686800" cy="208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9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3330851-5AB2-D2C3-DC24-386B2CA5F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Speed/CA</a:t>
            </a:r>
            <a:endParaRPr lang="mk-MK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0F6D0B7-7C44-0319-917C-58E6B9469C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837" y="1760399"/>
            <a:ext cx="4400551" cy="2944951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626884D-0DC6-8EBF-4E79-11AD5316A26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56866" y="1630361"/>
            <a:ext cx="4344988" cy="32049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B897-FA63-46BF-97A4-7B49C85117C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D1021D2D-8CF5-6AE2-AEA9-38FE8A516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012" y="1150938"/>
            <a:ext cx="4040188" cy="481012"/>
          </a:xfrm>
        </p:spPr>
        <p:txBody>
          <a:bodyPr/>
          <a:lstStyle/>
          <a:p>
            <a:pPr algn="ctr"/>
            <a:r>
              <a:rPr lang="en-US" sz="2000" dirty="0"/>
              <a:t>Max Data Speed-real conditions</a:t>
            </a:r>
            <a:endParaRPr lang="mk-MK" sz="2000" dirty="0"/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717265AE-F292-5F66-3832-1B4C1BDA1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/>
          <a:lstStyle/>
          <a:p>
            <a:pPr algn="ctr"/>
            <a:r>
              <a:rPr lang="en-US" sz="2000" dirty="0"/>
              <a:t>CA-combination</a:t>
            </a:r>
            <a:endParaRPr lang="mk-MK" sz="2000" dirty="0"/>
          </a:p>
        </p:txBody>
      </p:sp>
    </p:spTree>
    <p:extLst>
      <p:ext uri="{BB962C8B-B14F-4D97-AF65-F5344CB8AC3E}">
        <p14:creationId xmlns:p14="http://schemas.microsoft.com/office/powerpoint/2010/main" val="2942578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6B79F-ECE2-416C-8CD8-B582A529D2A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3D6C5E-E1B1-870B-3C18-C2B7143B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/>
            <a:r>
              <a:rPr lang="en-US" sz="3600" dirty="0"/>
              <a:t>Carrier Aggregation in Fixed Service (Links)</a:t>
            </a:r>
            <a:endParaRPr lang="mk-MK" sz="36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88D786D-E9CB-46B5-8383-E5E195646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1607"/>
            <a:ext cx="8229600" cy="33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8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5E00EB-FC6F-9966-CDC5-C2031D7E0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967" y="1200150"/>
            <a:ext cx="8116065" cy="33940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B0E0A-A903-6E1E-7443-01B0D4D0E9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B897-FA63-46BF-97A4-7B49C85117C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AAEB2B-D547-A514-3E78-EE957A99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/>
            <a:r>
              <a:rPr lang="en-US" dirty="0"/>
              <a:t>E-band (71-76/81-86 GHz)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271110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8585E93-2617-5B8F-E001-54C111A3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Licenses and Aggregation</a:t>
            </a:r>
            <a:endParaRPr lang="mk-MK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1965FC5-25FA-A825-6F16-419A9FF4C6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41296" y="1630362"/>
            <a:ext cx="3228286" cy="3331549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B4CF797-23E2-0600-AA71-860D8010990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29914" y="1630362"/>
            <a:ext cx="3228286" cy="33315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B897-FA63-46BF-97A4-7B49C85117C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3260AB-F290-14A8-47CE-B448D3D12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/>
          <a:lstStyle/>
          <a:p>
            <a:pPr algn="ctr"/>
            <a:r>
              <a:rPr lang="en-US" dirty="0"/>
              <a:t>22-23.6 GHz</a:t>
            </a:r>
            <a:endParaRPr lang="mk-M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1CAA0F2-55DE-0B10-460C-DF2A0D255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/>
          <a:lstStyle/>
          <a:p>
            <a:pPr algn="ctr"/>
            <a:r>
              <a:rPr lang="en-US" dirty="0"/>
              <a:t>71-76/81-86 GHz</a:t>
            </a:r>
            <a:endParaRPr lang="mk-MK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C80FB1-9C57-E8B5-1FA5-BCFFB8B73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48150"/>
            <a:ext cx="932769" cy="9327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ACB799-077F-DE16-9920-ED777EDC9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615" y="4248150"/>
            <a:ext cx="932769" cy="932769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F8D57233-A947-092A-8310-376BF0116B47}"/>
              </a:ext>
            </a:extLst>
          </p:cNvPr>
          <p:cNvSpPr/>
          <p:nvPr/>
        </p:nvSpPr>
        <p:spPr>
          <a:xfrm>
            <a:off x="5038384" y="4705350"/>
            <a:ext cx="448016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ECAE45A-B307-3255-1B9B-59C034ED1964}"/>
              </a:ext>
            </a:extLst>
          </p:cNvPr>
          <p:cNvSpPr/>
          <p:nvPr/>
        </p:nvSpPr>
        <p:spPr>
          <a:xfrm>
            <a:off x="932769" y="4683443"/>
            <a:ext cx="362631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46232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7B7BB34F-6FFA-BF92-7838-38717CE7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Terrain Profile and Overview</a:t>
            </a:r>
            <a:endParaRPr lang="mk-MK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8268F89-1244-6DE5-0208-5188CD4BD1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945" y="1657351"/>
            <a:ext cx="4475855" cy="225899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9D3E14E-85EE-B070-0484-C6FECDD1FE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57351"/>
            <a:ext cx="4448248" cy="22097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B897-FA63-46BF-97A4-7B49C85117C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09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DAD06-8663-E04C-A82B-1DC01B2F0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892E9D6C-69C0-9BB5-280C-76179561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Terrain Profile and Overview</a:t>
            </a:r>
            <a:endParaRPr lang="mk-MK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3DD7228-B016-43C9-B6F8-0409FF5CE7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9945" y="1657351"/>
            <a:ext cx="4475855" cy="225899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BE5F4ED-FC03-4D3B-D3A7-45F8507D23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48200" y="1657351"/>
            <a:ext cx="4448248" cy="22097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6EED1-88BF-9297-D33B-6B469E0D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B897-FA63-46BF-97A4-7B49C85117C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Out">
            <a:hlinkClick r:id="" action="ppaction://media"/>
            <a:extLst>
              <a:ext uri="{FF2B5EF4-FFF2-40B4-BE49-F238E27FC236}">
                <a16:creationId xmlns:a16="http://schemas.microsoft.com/office/drawing/2014/main" id="{C783B815-5A38-1A17-98CE-E9926069937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90"/>
                </p14:media>
              </p:ext>
            </p:extLst>
          </p:nvPr>
        </p:nvPicPr>
        <p:blipFill>
          <a:blip r:embed="rId6"/>
          <a:srcRect r="49201"/>
          <a:stretch>
            <a:fillRect/>
          </a:stretch>
        </p:blipFill>
        <p:spPr>
          <a:xfrm>
            <a:off x="4648200" y="-19050"/>
            <a:ext cx="4495800" cy="497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06C1B-D0B4-C65A-FC7B-4B1B72726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8AB0B8D1-E673-CDCC-2DD9-AA1CD106D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Terrain Profile and Overview</a:t>
            </a:r>
            <a:endParaRPr lang="mk-MK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49926FD-A737-DB24-36FB-162AE80CB1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945" y="1657351"/>
            <a:ext cx="4475855" cy="225899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0169CC6-AECA-39BC-F7BC-D0C5920179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57351"/>
            <a:ext cx="4448248" cy="22097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F7CFD-59F4-86EB-F1D3-58336C59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B897-FA63-46BF-97A4-7B49C85117C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10F0D-8745-8DBF-D5C9-C2944EAF0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A02291-1CD3-32A2-BD12-36CC245590AF}"/>
              </a:ext>
            </a:extLst>
          </p:cNvPr>
          <p:cNvSpPr txBox="1"/>
          <p:nvPr/>
        </p:nvSpPr>
        <p:spPr>
          <a:xfrm>
            <a:off x="5181600" y="4286251"/>
            <a:ext cx="3703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Igor Bojadjiev </a:t>
            </a:r>
            <a:r>
              <a:rPr lang="en-US" dirty="0">
                <a:hlinkClick r:id="rId5"/>
              </a:rPr>
              <a:t>igor.bojadjiev@aec.mk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Skopje, 20/05/2025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9C7DF3-166D-937F-0DED-1F16E457E4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i="1" dirty="0"/>
              <a:t>Application of New Achievements in the Development of 5G</a:t>
            </a:r>
            <a:endParaRPr lang="mk-MK" sz="4000" b="1" i="1" dirty="0"/>
          </a:p>
        </p:txBody>
      </p:sp>
      <p:pic>
        <p:nvPicPr>
          <p:cNvPr id="2" name="Intro">
            <a:hlinkClick r:id="" action="ppaction://media"/>
            <a:extLst>
              <a:ext uri="{FF2B5EF4-FFF2-40B4-BE49-F238E27FC236}">
                <a16:creationId xmlns:a16="http://schemas.microsoft.com/office/drawing/2014/main" id="{52111724-6C15-C95F-C190-C47D8FF2F28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392"/>
                </p14:media>
              </p:ext>
            </p:extLst>
          </p:nvPr>
        </p:nvPicPr>
        <p:blipFill>
          <a:blip r:embed="rId6"/>
          <a:srcRect r="47639"/>
          <a:stretch>
            <a:fillRect/>
          </a:stretch>
        </p:blipFill>
        <p:spPr>
          <a:xfrm>
            <a:off x="5433676" y="0"/>
            <a:ext cx="47879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73950-AD5E-13D6-0A19-95272E488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B7EBA6-01ED-6B1E-CC9A-69AB45AC0F88}"/>
              </a:ext>
            </a:extLst>
          </p:cNvPr>
          <p:cNvSpPr txBox="1"/>
          <p:nvPr/>
        </p:nvSpPr>
        <p:spPr>
          <a:xfrm>
            <a:off x="5181600" y="4286251"/>
            <a:ext cx="3703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Igor Bojadjiev </a:t>
            </a:r>
            <a:r>
              <a:rPr lang="en-US" dirty="0">
                <a:hlinkClick r:id="rId3"/>
              </a:rPr>
              <a:t>igor.bojadjiev@aec.mk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Skopje, 20/05/2025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CADA38-A308-3B73-7C94-1EE572131E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i="1" dirty="0"/>
              <a:t>Application of New Achievements in the Development of 5G</a:t>
            </a:r>
            <a:endParaRPr lang="mk-MK" sz="4000" b="1" i="1" dirty="0"/>
          </a:p>
        </p:txBody>
      </p:sp>
    </p:spTree>
    <p:extLst>
      <p:ext uri="{BB962C8B-B14F-4D97-AF65-F5344CB8AC3E}">
        <p14:creationId xmlns:p14="http://schemas.microsoft.com/office/powerpoint/2010/main" val="315015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2784-575D-CD31-C8EF-F3F01DD0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mk-M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5D27C-02FC-D7E4-156A-74E6CA783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Regulatory part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Technical part</a:t>
            </a:r>
            <a:endParaRPr lang="mk-M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861FD-EFF4-623D-2AF1-F04E44A2F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B897-FA63-46BF-97A4-7B49C85117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7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E8ABC-8DF0-8D19-0410-FF3BC705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Regulatory Part</a:t>
            </a:r>
            <a:endParaRPr lang="mk-M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15D63-B56D-7162-6067-35A93C13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B897-FA63-46BF-97A4-7B49C85117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B897-FA63-46BF-97A4-7B49C85117C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514C60B-CC0B-23D1-026A-7E85E7F8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/>
            <a:r>
              <a:rPr lang="en-US" dirty="0"/>
              <a:t>Introduction of 5G in Macedonia</a:t>
            </a:r>
            <a:endParaRPr lang="mk-MK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84EF83-A83E-384D-8C25-51866B88F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11/07/2022 Successfully end the tender procedure for implementing 5G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3 Licenses were issued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2 Licenses for mobile services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1 License for FWA</a:t>
            </a:r>
          </a:p>
        </p:txBody>
      </p:sp>
    </p:spTree>
    <p:extLst>
      <p:ext uri="{BB962C8B-B14F-4D97-AF65-F5344CB8AC3E}">
        <p14:creationId xmlns:p14="http://schemas.microsoft.com/office/powerpoint/2010/main" val="425012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B897-FA63-46BF-97A4-7B49C85117C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3A04F9-45FD-A336-6873-B3EC8EA6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/>
            <a:r>
              <a:rPr lang="en-US" dirty="0"/>
              <a:t>Frequency Bands</a:t>
            </a:r>
            <a:endParaRPr lang="mk-M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E51DE-6D12-F5E3-49C0-069A865D0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37724"/>
            <a:ext cx="5715000" cy="7786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90A26B-F833-EB76-149B-325F24AB3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3035"/>
            <a:ext cx="9144000" cy="166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49DBB5D-C9CA-1D68-27AF-8A8F47AF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5G Conditions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B897-FA63-46BF-97A4-7B49C85117C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598D03-AC99-0304-2132-CB54FD3E6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21171"/>
            <a:ext cx="8610600" cy="35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5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00C49C-3894-E240-A4BE-345189BB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Technology Neutral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B897-FA63-46BF-97A4-7B49C85117C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9E2A22-0C00-247D-7C9B-C93BB8C52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83" y="1276350"/>
            <a:ext cx="7315834" cy="8657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696581-E6BC-2413-5D6A-9A798A64D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316891"/>
            <a:ext cx="6781800" cy="8194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7E1B8E-D85B-BA8A-436B-A2049C44C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7550"/>
            <a:ext cx="9144000" cy="782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B9622E-F3C9-87E6-061D-4E7EF4FC3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48150"/>
            <a:ext cx="9144000" cy="60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26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6660</TotalTime>
  <Words>178</Words>
  <Application>Microsoft Office PowerPoint</Application>
  <PresentationFormat>On-screen Show (16:9)</PresentationFormat>
  <Paragraphs>53</Paragraphs>
  <Slides>18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Application of New Achievements in the Development of 5G</vt:lpstr>
      <vt:lpstr>Application of New Achievements in the Development of 5G</vt:lpstr>
      <vt:lpstr>Application of New Achievements in the Development of 5G</vt:lpstr>
      <vt:lpstr>Introduction</vt:lpstr>
      <vt:lpstr>1. Regulatory Part</vt:lpstr>
      <vt:lpstr>Introduction of 5G in Macedonia</vt:lpstr>
      <vt:lpstr>Frequency Bands</vt:lpstr>
      <vt:lpstr>5G Conditions</vt:lpstr>
      <vt:lpstr>Technology Neutral</vt:lpstr>
      <vt:lpstr>3 Years Later</vt:lpstr>
      <vt:lpstr>Carrier Aggregation (5G/5G and 5G/LTE)</vt:lpstr>
      <vt:lpstr>Data Speed/CA</vt:lpstr>
      <vt:lpstr>Carrier Aggregation in Fixed Service (Links)</vt:lpstr>
      <vt:lpstr>E-band (71-76/81-86 GHz)</vt:lpstr>
      <vt:lpstr>Licenses and Aggregation</vt:lpstr>
      <vt:lpstr>Terrain Profile and Overview</vt:lpstr>
      <vt:lpstr>Terrain Profile and Overview</vt:lpstr>
      <vt:lpstr>Terrain Profile and Overview</vt:lpstr>
    </vt:vector>
  </TitlesOfParts>
  <Company>Republika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Biserka</dc:creator>
  <cp:lastModifiedBy>Igor Bojadjiev</cp:lastModifiedBy>
  <cp:revision>507</cp:revision>
  <dcterms:created xsi:type="dcterms:W3CDTF">2011-05-09T14:24:28Z</dcterms:created>
  <dcterms:modified xsi:type="dcterms:W3CDTF">2025-04-24T17:35:35Z</dcterms:modified>
</cp:coreProperties>
</file>