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0" r:id="rId3"/>
    <p:sldId id="297" r:id="rId4"/>
    <p:sldId id="289" r:id="rId5"/>
    <p:sldId id="290" r:id="rId6"/>
    <p:sldId id="291" r:id="rId7"/>
    <p:sldId id="292" r:id="rId8"/>
    <p:sldId id="300" r:id="rId9"/>
    <p:sldId id="301" r:id="rId10"/>
    <p:sldId id="315" r:id="rId11"/>
    <p:sldId id="318" r:id="rId12"/>
    <p:sldId id="329" r:id="rId13"/>
    <p:sldId id="327" r:id="rId14"/>
    <p:sldId id="303" r:id="rId15"/>
    <p:sldId id="304" r:id="rId16"/>
    <p:sldId id="325" r:id="rId17"/>
    <p:sldId id="307" r:id="rId18"/>
    <p:sldId id="308" r:id="rId19"/>
    <p:sldId id="309" r:id="rId20"/>
    <p:sldId id="311" r:id="rId21"/>
    <p:sldId id="312" r:id="rId22"/>
    <p:sldId id="321" r:id="rId23"/>
    <p:sldId id="314" r:id="rId24"/>
    <p:sldId id="323" r:id="rId25"/>
    <p:sldId id="316" r:id="rId26"/>
    <p:sldId id="328" r:id="rId27"/>
    <p:sldId id="275" r:id="rId2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9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25" autoAdjust="0"/>
    <p:restoredTop sz="94685" autoAdjust="0"/>
  </p:normalViewPr>
  <p:slideViewPr>
    <p:cSldViewPr>
      <p:cViewPr>
        <p:scale>
          <a:sx n="75" d="100"/>
          <a:sy n="75" d="100"/>
        </p:scale>
        <p:origin x="2232" y="12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7542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-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B4E4187-C9BA-4183-8481-2625D52D3371}" type="datetimeFigureOut">
              <a:rPr lang="en-US"/>
              <a:pPr/>
              <a:t>5/19/2025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DF1F36-EEDB-47E1-9F5C-E1FBC0B5467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74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5E0AD6-820E-446F-8761-3F0D8625F26C}" type="datetimeFigureOut">
              <a:rPr lang="en-US"/>
              <a:pPr/>
              <a:t>5/19/2025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mk-MK" noProof="0"/>
              <a:t>Click to edit Master text styles</a:t>
            </a:r>
          </a:p>
          <a:p>
            <a:pPr lvl="1"/>
            <a:r>
              <a:rPr lang="mk-MK" noProof="0"/>
              <a:t>Second level</a:t>
            </a:r>
          </a:p>
          <a:p>
            <a:pPr lvl="2"/>
            <a:r>
              <a:rPr lang="mk-MK" noProof="0"/>
              <a:t>Third level</a:t>
            </a:r>
          </a:p>
          <a:p>
            <a:pPr lvl="3"/>
            <a:r>
              <a:rPr lang="mk-MK" noProof="0"/>
              <a:t>Fourth level</a:t>
            </a:r>
          </a:p>
          <a:p>
            <a:pPr lvl="4"/>
            <a:r>
              <a:rPr lang="mk-MK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B540A0-02A3-467F-9E4C-150DCFC6D14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856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2648A9-518F-451B-8463-F90D9D84A485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9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66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0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7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69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08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4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40A0-02A3-467F-9E4C-150DCFC6D14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17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AEK logo 2013 MK prim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1452"/>
            <a:ext cx="3048000" cy="120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383633"/>
            <a:ext cx="7772400" cy="1102519"/>
          </a:xfrm>
        </p:spPr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6004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527A863-BF72-4F81-97BF-9DDD7298F84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913D798-1E7B-447C-AF4D-CF9A7F55B8D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DA803A-FD6F-43BD-9248-9AC122C8F5E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F6B897-FA63-46BF-97A4-7B49C85117C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E0AC14-4AC0-43ED-AA47-BDD879D77F7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86B79F-ECE2-416C-8CD8-B582A529D2A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85A179-154E-4A1C-8332-507892059B2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72AC3EA3-6C30-4A17-9C67-A44440525C5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DCC58F38-9DE1-4840-A5EB-9B0FF8EBD6A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C118C8-159D-4599-8279-65A5F2AC6A6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tolb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38" y="0"/>
            <a:ext cx="2722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4972051"/>
            <a:ext cx="9144000" cy="27699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1000" y="171451"/>
            <a:ext cx="7162800" cy="1191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EK logo 2013 MK i ALB sekundarna RG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-4763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26807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7FB0C2-C016-4E4F-81DD-D348E690958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90000"/>
                </a:solidFill>
              </a:defRPr>
            </a:lvl1pPr>
          </a:lstStyle>
          <a:p>
            <a:fld id="{2DE348A9-9813-4AC5-B7B7-45276F50E884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u.int/en/history/ImagesConferences/2000-Istanbul-WRC.jpg" TargetMode="Externa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u.int/en/history/ImagesConferences/1993-Geneva-WRC-Chairman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304800" y="2571750"/>
            <a:ext cx="8305800" cy="1219199"/>
          </a:xfrm>
        </p:spPr>
        <p:txBody>
          <a:bodyPr/>
          <a:lstStyle/>
          <a:p>
            <a:b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Macedonia’s Accession </a:t>
            </a:r>
            <a:b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ITU and CEPT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mk-MK" sz="4000" dirty="0"/>
            </a:br>
            <a:r>
              <a:rPr lang="en-US" sz="4000" dirty="0"/>
              <a:t>						 </a:t>
            </a: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 Veljanov</a:t>
            </a:r>
            <a:b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                     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Skopje, May 20/2025</a:t>
            </a:r>
            <a:b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mk-MK" sz="4000" dirty="0"/>
            </a:b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4C41-0C83-1C39-E592-E8EB5811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5662"/>
            <a:ext cx="8991600" cy="1042616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</a:pP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1994 - Macedonia member of CEPT </a:t>
            </a:r>
            <a:br>
              <a:rPr lang="en-US" sz="2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Conference of Postal and Telecommunications Administrations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46F7-B49C-339C-35CD-0D7D7D74D9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BA490-DBB4-4A20-CEB8-373052586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4681"/>
            <a:ext cx="4038600" cy="308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52782-B8B3-DF07-91C1-942DA0C61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66139"/>
            <a:ext cx="3810000" cy="15919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A86761-7883-DD12-F5BC-C57095E869E9}"/>
              </a:ext>
            </a:extLst>
          </p:cNvPr>
          <p:cNvSpPr txBox="1"/>
          <p:nvPr/>
        </p:nvSpPr>
        <p:spPr>
          <a:xfrm>
            <a:off x="1295400" y="4552950"/>
            <a:ext cx="2590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 countries are members of CEPT 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B7C6A7-EA37-BF11-7803-9F3D0B1B7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9" t="27963" r="35461" b="12017"/>
          <a:stretch/>
        </p:blipFill>
        <p:spPr bwMode="auto">
          <a:xfrm>
            <a:off x="5410201" y="3145946"/>
            <a:ext cx="2438400" cy="1474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0257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F8CA1-0C61-0A1B-11D6-5DFB242D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/>
          <a:lstStyle/>
          <a:p>
            <a:r>
              <a:rPr lang="en-US" sz="3200" b="1" dirty="0"/>
              <a:t>1994 </a:t>
            </a:r>
            <a:r>
              <a:rPr lang="en-US" sz="3200" dirty="0"/>
              <a:t>– 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Macedonia member of the CEP</a:t>
            </a:r>
            <a:r>
              <a:rPr lang="mk-MK" sz="32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7C850-16C8-DFD5-0122-4030343AF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E8361-A67F-9389-35AB-B492E41D462E}"/>
              </a:ext>
            </a:extLst>
          </p:cNvPr>
          <p:cNvSpPr txBox="1"/>
          <p:nvPr/>
        </p:nvSpPr>
        <p:spPr>
          <a:xfrm>
            <a:off x="685800" y="742950"/>
            <a:ext cx="8077200" cy="5636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Benefits of Membership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Harmonization</a:t>
            </a: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Closer alignment with EU regulations and European standards, especially in spectrum management, licensing, and regulatory practices.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</a:t>
            </a: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in CEPT’s committees and working groups.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</a:t>
            </a: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t: Access to expert reports, technical standards, and regional cooperation initiatives, boosting telecom development.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Received technical and policy support </a:t>
            </a: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many EU projects and international agencies.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Macedonian standards </a:t>
            </a: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telecommunication networks and equipment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Facilitating integration </a:t>
            </a: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 European markets.</a:t>
            </a: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buFontTx/>
              <a:buChar char="-"/>
              <a:tabLst>
                <a:tab pos="457200" algn="l"/>
              </a:tabLst>
            </a:pPr>
            <a:endParaRPr lang="en-US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buFontTx/>
              <a:buChar char="-"/>
              <a:tabLst>
                <a:tab pos="457200" algn="l"/>
              </a:tabLst>
            </a:pPr>
            <a:endParaRPr lang="en-US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D19F4-842A-7611-4F54-14FC2F9E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78580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tion with CEPT and EU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75BBB-886A-187D-65FA-8AC7A097F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769653-4674-3A45-0F0D-7EFDEA78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19337"/>
            <a:ext cx="348615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ома - Комуницирај АЕК">
            <a:extLst>
              <a:ext uri="{FF2B5EF4-FFF2-40B4-BE49-F238E27FC236}">
                <a16:creationId xmlns:a16="http://schemas.microsoft.com/office/drawing/2014/main" id="{0AA26D34-3CCF-40E5-DB68-62F837ACB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"/>
          <a:stretch/>
        </p:blipFill>
        <p:spPr bwMode="auto">
          <a:xfrm>
            <a:off x="7315200" y="4255131"/>
            <a:ext cx="1200150" cy="6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kedonski Telekom – AluKönigStahl MK">
            <a:extLst>
              <a:ext uri="{FF2B5EF4-FFF2-40B4-BE49-F238E27FC236}">
                <a16:creationId xmlns:a16="http://schemas.microsoft.com/office/drawing/2014/main" id="{95F91310-A438-5BF5-3AC3-4C2C70E2E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r="1605"/>
          <a:stretch/>
        </p:blipFill>
        <p:spPr bwMode="auto">
          <a:xfrm>
            <a:off x="323850" y="2286000"/>
            <a:ext cx="4274820" cy="264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18327-EC82-EA7F-1910-FD1057AAE6C0}"/>
              </a:ext>
            </a:extLst>
          </p:cNvPr>
          <p:cNvSpPr txBox="1"/>
          <p:nvPr/>
        </p:nvSpPr>
        <p:spPr>
          <a:xfrm>
            <a:off x="622300" y="884559"/>
            <a:ext cx="822960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b="1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eforms and structural changes in the telecommunications sector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Liberalization </a:t>
            </a:r>
            <a:r>
              <a:rPr lang="en-US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in the early 2000s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Privatization - </a:t>
            </a:r>
            <a:r>
              <a:rPr lang="en-US" b="0" i="0" dirty="0">
                <a:solidFill>
                  <a:srgbClr val="990000"/>
                </a:solidFill>
                <a:effectLst/>
                <a:latin typeface="+mn-lt"/>
              </a:rPr>
              <a:t>Macedonian Telekom </a:t>
            </a:r>
            <a:r>
              <a:rPr lang="en-US" kern="100" dirty="0">
                <a:solidFill>
                  <a:srgbClr val="99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en-US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partially privatized</a:t>
            </a:r>
            <a:r>
              <a:rPr lang="mk-MK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kern="100" dirty="0">
              <a:solidFill>
                <a:srgbClr val="99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 regulatory authority</a:t>
            </a:r>
            <a:r>
              <a:rPr lang="en-US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Agency for Electronic Communications (AEC)</a:t>
            </a:r>
            <a:endParaRPr 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82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9041F-9516-792E-AF3F-9361E006A5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1B1930-D8EC-D0EB-D170-9850ECDAA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9" t="32222" r="41851" b="39630"/>
          <a:stretch/>
        </p:blipFill>
        <p:spPr>
          <a:xfrm>
            <a:off x="152400" y="1700092"/>
            <a:ext cx="4582962" cy="30026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FA7545-D133-EC98-66A2-2A85F700BF6D}"/>
              </a:ext>
            </a:extLst>
          </p:cNvPr>
          <p:cNvSpPr txBox="1"/>
          <p:nvPr/>
        </p:nvSpPr>
        <p:spPr>
          <a:xfrm>
            <a:off x="654050" y="4701134"/>
            <a:ext cx="3644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  WDTC-94 Macedonian Delegation</a:t>
            </a:r>
            <a:endParaRPr lang="en-US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267F6B-2AA8-FB3C-6DAB-785141999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40" t="35084" r="51967" b="27452"/>
          <a:stretch/>
        </p:blipFill>
        <p:spPr bwMode="auto">
          <a:xfrm>
            <a:off x="4873894" y="1655933"/>
            <a:ext cx="2362200" cy="3018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6CE795-3132-C8C5-F0DA-6DE990544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80" t="1007" r="30800" b="1989"/>
          <a:stretch/>
        </p:blipFill>
        <p:spPr bwMode="auto">
          <a:xfrm>
            <a:off x="7377415" y="2449899"/>
            <a:ext cx="1614185" cy="2292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8070D0-3D2E-96AA-38F6-F468DDDBCB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70" t="14246" r="41935" b="62791"/>
          <a:stretch/>
        </p:blipFill>
        <p:spPr bwMode="auto">
          <a:xfrm>
            <a:off x="7467600" y="1378831"/>
            <a:ext cx="1143000" cy="833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9B24A77-D2DB-A327-2EFB-1E977456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5413"/>
            <a:ext cx="9448800" cy="589068"/>
          </a:xfrm>
        </p:spPr>
        <p:txBody>
          <a:bodyPr/>
          <a:lstStyle/>
          <a:p>
            <a:pPr algn="l"/>
            <a:b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1994 – ITU first World Telecommunication Development Conference </a:t>
            </a:r>
            <a:br>
              <a:rPr lang="en-US" sz="2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(WDTC-94)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Buenos Aires, March 1994</a:t>
            </a:r>
            <a:b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</a:t>
            </a:r>
            <a:b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DE2FC9-E8CB-568D-80F4-DDA6294B2693}"/>
              </a:ext>
            </a:extLst>
          </p:cNvPr>
          <p:cNvSpPr txBox="1"/>
          <p:nvPr/>
        </p:nvSpPr>
        <p:spPr>
          <a:xfrm>
            <a:off x="547268" y="976817"/>
            <a:ext cx="441960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9D0000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Buenos Aires declaration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9D0000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Buenos Aires Action Plan</a:t>
            </a:r>
            <a:r>
              <a:rPr lang="en-US" kern="0" dirty="0">
                <a:solidFill>
                  <a:srgbClr val="9D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lang="en-US" kern="100" dirty="0">
              <a:solidFill>
                <a:srgbClr val="9D0000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4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7256" y="179352"/>
            <a:ext cx="9486900" cy="696984"/>
          </a:xfrm>
        </p:spPr>
        <p:txBody>
          <a:bodyPr/>
          <a:lstStyle/>
          <a:p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1994 - World Telecommunication Development Conference (WDTC-94) </a:t>
            </a:r>
            <a:endParaRPr lang="en-US" sz="2200" dirty="0"/>
          </a:p>
        </p:txBody>
      </p:sp>
      <p:pic>
        <p:nvPicPr>
          <p:cNvPr id="6" name="Picture 5" descr="May be an image of map, outer space and text that says 'AUARK UARK RIAP CUNSARS There are now 11,000+ active satellites orbiting Earth for the first time in history'">
            <a:extLst>
              <a:ext uri="{FF2B5EF4-FFF2-40B4-BE49-F238E27FC236}">
                <a16:creationId xmlns:a16="http://schemas.microsoft.com/office/drawing/2014/main" id="{B3AEEE10-FB1C-315B-484A-D30B82E17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73034"/>
            <a:ext cx="2514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ridium Communications Network &amp; Satellite Coverage | BlueCosmo">
            <a:extLst>
              <a:ext uri="{FF2B5EF4-FFF2-40B4-BE49-F238E27FC236}">
                <a16:creationId xmlns:a16="http://schemas.microsoft.com/office/drawing/2014/main" id="{32E1AD44-B5A9-3D09-FAD7-93F741E36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31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ow Starlink Is Building The World's Largest Satellite Constellation.">
            <a:extLst>
              <a:ext uri="{FF2B5EF4-FFF2-40B4-BE49-F238E27FC236}">
                <a16:creationId xmlns:a16="http://schemas.microsoft.com/office/drawing/2014/main" id="{8ED5E9FA-EAA6-F4D0-9BEF-922DB41CC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17432"/>
            <a:ext cx="35814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91D975-AC48-78C7-C7F0-AB9619F102A2}"/>
              </a:ext>
            </a:extLst>
          </p:cNvPr>
          <p:cNvSpPr txBox="1"/>
          <p:nvPr/>
        </p:nvSpPr>
        <p:spPr>
          <a:xfrm>
            <a:off x="5638800" y="4371488"/>
            <a:ext cx="32766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Over the next few decades, SpaceX and Starlink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3354C-3C2F-7E30-FF63-30681E343E92}"/>
              </a:ext>
            </a:extLst>
          </p:cNvPr>
          <p:cNvSpPr txBox="1"/>
          <p:nvPr/>
        </p:nvSpPr>
        <p:spPr>
          <a:xfrm>
            <a:off x="381001" y="876336"/>
            <a:ext cx="7732888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9D0000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Al Gore -</a:t>
            </a:r>
            <a:r>
              <a:rPr lang="en-US" dirty="0">
                <a:solidFill>
                  <a:srgbClr val="9D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solidFill>
                  <a:srgbClr val="9D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Global Information Infrastructure (GII) – “network of networks”</a:t>
            </a:r>
          </a:p>
          <a:p>
            <a:pPr>
              <a:spcAft>
                <a:spcPts val="300"/>
              </a:spcAft>
            </a:pPr>
            <a:r>
              <a:rPr lang="en-US" kern="0" dirty="0">
                <a:solidFill>
                  <a:srgbClr val="9D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    -  Global </a:t>
            </a:r>
            <a:r>
              <a:rPr lang="en-US" kern="0" dirty="0">
                <a:solidFill>
                  <a:srgbClr val="9D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Internet networks</a:t>
            </a:r>
          </a:p>
          <a:p>
            <a:pPr>
              <a:spcAft>
                <a:spcPts val="300"/>
              </a:spcAft>
            </a:pPr>
            <a:r>
              <a:rPr lang="en-US" kern="0" dirty="0">
                <a:solidFill>
                  <a:srgbClr val="9D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    -  Global satellite c</a:t>
            </a:r>
            <a:r>
              <a:rPr lang="en-US" sz="1800" dirty="0">
                <a:solidFill>
                  <a:srgbClr val="A2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ommunication </a:t>
            </a:r>
            <a:r>
              <a:rPr lang="en-US" kern="0" dirty="0">
                <a:solidFill>
                  <a:srgbClr val="9D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systems</a:t>
            </a:r>
            <a:endParaRPr lang="en-US" kern="100" dirty="0">
              <a:solidFill>
                <a:srgbClr val="9D0000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753D93-878B-F0B9-02DE-2D4B2B5026A5}"/>
              </a:ext>
            </a:extLst>
          </p:cNvPr>
          <p:cNvSpPr txBox="1"/>
          <p:nvPr/>
        </p:nvSpPr>
        <p:spPr>
          <a:xfrm>
            <a:off x="685800" y="4652719"/>
            <a:ext cx="14478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Iridium 66 satellites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79FF67-BA36-4BD0-82FD-C31AFBCF6D50}"/>
              </a:ext>
            </a:extLst>
          </p:cNvPr>
          <p:cNvSpPr txBox="1"/>
          <p:nvPr/>
        </p:nvSpPr>
        <p:spPr>
          <a:xfrm>
            <a:off x="3352800" y="4500319"/>
            <a:ext cx="11430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Year 2025</a:t>
            </a:r>
          </a:p>
        </p:txBody>
      </p:sp>
    </p:spTree>
    <p:extLst>
      <p:ext uri="{BB962C8B-B14F-4D97-AF65-F5344CB8AC3E}">
        <p14:creationId xmlns:p14="http://schemas.microsoft.com/office/powerpoint/2010/main" val="137650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mk-MK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 </a:t>
            </a:r>
            <a:r>
              <a:rPr lang="en-GB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Radiocommunication Conference (WRC-2000) </a:t>
            </a:r>
            <a:b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Istanbul, May 2000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World Radiocommunication Conference (Istanbul, 2000)">
            <a:hlinkClick r:id="rId3" tgtFrame="&quot;_blank&quot;"/>
            <a:extLst>
              <a:ext uri="{FF2B5EF4-FFF2-40B4-BE49-F238E27FC236}">
                <a16:creationId xmlns:a16="http://schemas.microsoft.com/office/drawing/2014/main" id="{041186A8-E838-152B-12AB-3FA78CB0B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21701"/>
            <a:ext cx="5506617" cy="34267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411F1D-12E4-7BA5-852C-67A62EAE3DE2}"/>
              </a:ext>
            </a:extLst>
          </p:cNvPr>
          <p:cNvSpPr txBox="1"/>
          <p:nvPr/>
        </p:nvSpPr>
        <p:spPr>
          <a:xfrm>
            <a:off x="1371600" y="4665411"/>
            <a:ext cx="2209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WRC-2000, </a:t>
            </a:r>
            <a:r>
              <a:rPr lang="en-US" sz="1200" kern="100" dirty="0">
                <a:ea typeface="Calibri" panose="020F0502020204030204" pitchFamily="34" charset="0"/>
                <a:cs typeface="Calibri" panose="020F0502020204030204" pitchFamily="34" charset="0"/>
              </a:rPr>
              <a:t>Istanbul, 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D998D2-D903-5777-1849-D9BE4B549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86" t="17311" r="36916" b="16215"/>
          <a:stretch/>
        </p:blipFill>
        <p:spPr bwMode="auto">
          <a:xfrm>
            <a:off x="5791197" y="1143001"/>
            <a:ext cx="1337613" cy="348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2DB2E6-FB02-7097-5883-2CB507B4EC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59" t="22605" r="51821" b="28913"/>
          <a:stretch/>
        </p:blipFill>
        <p:spPr bwMode="auto">
          <a:xfrm>
            <a:off x="7199223" y="1276350"/>
            <a:ext cx="1563777" cy="3301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D40EA9-CEF9-DB32-C23F-824476FE04F1}"/>
              </a:ext>
            </a:extLst>
          </p:cNvPr>
          <p:cNvSpPr txBox="1"/>
          <p:nvPr/>
        </p:nvSpPr>
        <p:spPr>
          <a:xfrm>
            <a:off x="6096000" y="4665410"/>
            <a:ext cx="2590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WRC-2000, Macedonian Delegation</a:t>
            </a:r>
            <a:endParaRPr lang="en-US" sz="1200" dirty="0"/>
          </a:p>
        </p:txBody>
      </p:sp>
      <p:pic>
        <p:nvPicPr>
          <p:cNvPr id="15" name="Picture 14" descr="WRC Logo">
            <a:extLst>
              <a:ext uri="{FF2B5EF4-FFF2-40B4-BE49-F238E27FC236}">
                <a16:creationId xmlns:a16="http://schemas.microsoft.com/office/drawing/2014/main" id="{E09782C9-8252-80B4-E601-4B006F9CB1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3922"/>
            <a:ext cx="609600" cy="729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677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A17C4-9F88-AFDF-70EC-8DC1989F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533400"/>
          </a:xfrm>
        </p:spPr>
        <p:txBody>
          <a:bodyPr/>
          <a:lstStyle/>
          <a:p>
            <a:r>
              <a:rPr lang="mk-MK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 </a:t>
            </a:r>
            <a:r>
              <a:rPr lang="en-GB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Radiocommunication Conference (WRC-2000)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86ABF-3AD4-D792-1141-5686559BF0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8E2F6-CDF5-6E43-A74B-3789F8641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18" r="13325" b="61852"/>
          <a:stretch/>
        </p:blipFill>
        <p:spPr>
          <a:xfrm>
            <a:off x="6781800" y="3552053"/>
            <a:ext cx="2133600" cy="1153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A3742-73B5-F308-15CE-72F5CE404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2593" r="15363" b="60370"/>
          <a:stretch/>
        </p:blipFill>
        <p:spPr>
          <a:xfrm>
            <a:off x="139700" y="1924520"/>
            <a:ext cx="4488094" cy="2805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A40226-A34C-7BDD-E08F-C0059EE14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65" t="11870" r="36211" b="16985"/>
          <a:stretch/>
        </p:blipFill>
        <p:spPr bwMode="auto">
          <a:xfrm>
            <a:off x="4894717" y="2377311"/>
            <a:ext cx="1658483" cy="2328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7EC02-854F-C8AE-E40A-B83FE4AEEEE9}"/>
              </a:ext>
            </a:extLst>
          </p:cNvPr>
          <p:cNvSpPr txBox="1"/>
          <p:nvPr/>
        </p:nvSpPr>
        <p:spPr>
          <a:xfrm>
            <a:off x="1752600" y="822057"/>
            <a:ext cx="5715000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b="1" kern="100" dirty="0">
                <a:solidFill>
                  <a:srgbClr val="9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Results of WRC-2000</a:t>
            </a:r>
          </a:p>
          <a:p>
            <a:pPr marL="171450" lvl="0" indent="-1714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solidFill>
                  <a:srgbClr val="9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Re-Planning of the Broadcasting-Satellite Service for Regions 1 and 3, </a:t>
            </a:r>
          </a:p>
          <a:p>
            <a:pPr marL="171450" lvl="0" indent="-1714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solidFill>
                  <a:srgbClr val="9D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kern="100" dirty="0">
                <a:solidFill>
                  <a:srgbClr val="9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dditional spectrum for IMT-2000 applications in three optional frequency bands, </a:t>
            </a:r>
          </a:p>
          <a:p>
            <a:pPr marL="171450" lvl="0" indent="-1714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solidFill>
                  <a:srgbClr val="9D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kern="100" dirty="0">
                <a:solidFill>
                  <a:srgbClr val="9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dditional spectrum for Russian GLONASS, US GPS and Galileo </a:t>
            </a:r>
          </a:p>
        </p:txBody>
      </p:sp>
      <p:pic>
        <p:nvPicPr>
          <p:cNvPr id="10" name="Picture 9" descr="WRC Logo">
            <a:extLst>
              <a:ext uri="{FF2B5EF4-FFF2-40B4-BE49-F238E27FC236}">
                <a16:creationId xmlns:a16="http://schemas.microsoft.com/office/drawing/2014/main" id="{248C5026-60CF-D627-9A81-44BDF99999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3922"/>
            <a:ext cx="609600" cy="7290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EFC80B-BBB9-D380-EE14-192D7BC4518B}"/>
              </a:ext>
            </a:extLst>
          </p:cNvPr>
          <p:cNvSpPr txBox="1"/>
          <p:nvPr/>
        </p:nvSpPr>
        <p:spPr>
          <a:xfrm>
            <a:off x="838200" y="4729578"/>
            <a:ext cx="4343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WRC-2000, </a:t>
            </a:r>
            <a:r>
              <a:rPr lang="en-US" sz="1200" kern="100" dirty="0">
                <a:ea typeface="Calibri" panose="020F0502020204030204" pitchFamily="34" charset="0"/>
                <a:cs typeface="Calibri" panose="020F0502020204030204" pitchFamily="34" charset="0"/>
              </a:rPr>
              <a:t>Istanbul, Chairman with delegates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6519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2000 - Macedonia member of the EUTELSAT </a:t>
            </a:r>
            <a:b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Paris, May 14, 2000</a:t>
            </a: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6B897-FA63-46BF-97A4-7B49C85117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D64EB08-8C54-3AC7-FC60-8A4DD0CFAD8B}"/>
              </a:ext>
            </a:extLst>
          </p:cNvPr>
          <p:cNvPicPr>
            <a:picLocks/>
          </p:cNvPicPr>
          <p:nvPr/>
        </p:nvPicPr>
        <p:blipFill>
          <a:blip r:embed="rId2" cstate="print"/>
          <a:srcRect l="29590" t="33878" b="31481"/>
          <a:stretch>
            <a:fillRect/>
          </a:stretch>
        </p:blipFill>
        <p:spPr bwMode="auto">
          <a:xfrm>
            <a:off x="152400" y="1376870"/>
            <a:ext cx="5334000" cy="331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 piece of paper with black text&#10;&#10;AI-generated content may be incorrect.">
            <a:extLst>
              <a:ext uri="{FF2B5EF4-FFF2-40B4-BE49-F238E27FC236}">
                <a16:creationId xmlns:a16="http://schemas.microsoft.com/office/drawing/2014/main" id="{A7CD81A5-93AF-F2A2-DC79-736B9D97A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"/>
          <a:stretch/>
        </p:blipFill>
        <p:spPr bwMode="auto">
          <a:xfrm rot="5400000">
            <a:off x="5721171" y="1568521"/>
            <a:ext cx="3329902" cy="28850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32FFF2-2718-8E38-257A-5D4F9A4BE199}"/>
              </a:ext>
            </a:extLst>
          </p:cNvPr>
          <p:cNvSpPr txBox="1"/>
          <p:nvPr/>
        </p:nvSpPr>
        <p:spPr>
          <a:xfrm>
            <a:off x="1981200" y="467599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May 14 2000, Paris, Signing of </a:t>
            </a:r>
            <a:r>
              <a:rPr lang="mk-MK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Accession</a:t>
            </a:r>
            <a:endParaRPr lang="en-US" sz="12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4A516-DA29-7A05-FD63-8CE4DE6367A2}"/>
              </a:ext>
            </a:extLst>
          </p:cNvPr>
          <p:cNvSpPr txBox="1"/>
          <p:nvPr/>
        </p:nvSpPr>
        <p:spPr>
          <a:xfrm>
            <a:off x="475343" y="1007538"/>
            <a:ext cx="45792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99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Signing of the EUTELSA</a:t>
            </a:r>
            <a:r>
              <a:rPr lang="mk-MK" sz="1600" kern="100" dirty="0">
                <a:solidFill>
                  <a:srgbClr val="99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Т</a:t>
            </a:r>
            <a:r>
              <a:rPr lang="en-US" sz="1600" kern="100" dirty="0">
                <a:solidFill>
                  <a:srgbClr val="99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Accession</a:t>
            </a:r>
            <a:endParaRPr lang="en-US" sz="16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37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mk-MK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EUTELSAT </a:t>
            </a:r>
            <a:r>
              <a:rPr lang="en-US" sz="22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Assembly of Parties</a:t>
            </a:r>
            <a:br>
              <a:rPr lang="en-US" sz="22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Paris, May 15, 2001 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6B897-FA63-46BF-97A4-7B49C85117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8DA54-E9DC-925D-4284-0041E1EFB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1571" r="3167" b="1855"/>
          <a:stretch/>
        </p:blipFill>
        <p:spPr bwMode="auto">
          <a:xfrm>
            <a:off x="6019800" y="1059942"/>
            <a:ext cx="2514600" cy="372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40B48F-1662-B14B-0C47-DB86D3D16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1631" r="8976" b="52448"/>
          <a:stretch/>
        </p:blipFill>
        <p:spPr bwMode="auto">
          <a:xfrm>
            <a:off x="180974" y="1395226"/>
            <a:ext cx="5076826" cy="32492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F546E9-5631-44A3-0115-71B7D4C1524B}"/>
              </a:ext>
            </a:extLst>
          </p:cNvPr>
          <p:cNvSpPr txBox="1"/>
          <p:nvPr/>
        </p:nvSpPr>
        <p:spPr>
          <a:xfrm>
            <a:off x="1594303" y="4657607"/>
            <a:ext cx="3933825" cy="28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May 15 2000, Paris, EUTELSA</a:t>
            </a:r>
            <a:r>
              <a:rPr lang="mk-MK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Т</a:t>
            </a: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- Assembly of Parties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8F950-E66E-F800-CBD6-75F3D7FED394}"/>
              </a:ext>
            </a:extLst>
          </p:cNvPr>
          <p:cNvSpPr txBox="1"/>
          <p:nvPr/>
        </p:nvSpPr>
        <p:spPr>
          <a:xfrm>
            <a:off x="457200" y="921367"/>
            <a:ext cx="4579256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99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EUTELSA</a:t>
            </a:r>
            <a:r>
              <a:rPr lang="mk-MK" sz="1600" kern="100" dirty="0">
                <a:solidFill>
                  <a:srgbClr val="99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Т</a:t>
            </a:r>
            <a:r>
              <a:rPr lang="en-US" sz="1600" kern="100" dirty="0">
                <a:solidFill>
                  <a:srgbClr val="99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- Assembly of Parties  </a:t>
            </a:r>
          </a:p>
        </p:txBody>
      </p:sp>
    </p:spTree>
    <p:extLst>
      <p:ext uri="{BB962C8B-B14F-4D97-AF65-F5344CB8AC3E}">
        <p14:creationId xmlns:p14="http://schemas.microsoft.com/office/powerpoint/2010/main" val="2552568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6B897-FA63-46BF-97A4-7B49C85117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DAFE86-2F01-10D1-6997-8C2E9984B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4" t="14479" r="11755" b="15099"/>
          <a:stretch/>
        </p:blipFill>
        <p:spPr bwMode="auto">
          <a:xfrm>
            <a:off x="4114800" y="1468862"/>
            <a:ext cx="4876800" cy="3237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27DBD8-65F8-2FC2-A225-BDF6B4909656}"/>
              </a:ext>
            </a:extLst>
          </p:cNvPr>
          <p:cNvSpPr txBox="1"/>
          <p:nvPr/>
        </p:nvSpPr>
        <p:spPr>
          <a:xfrm>
            <a:off x="6172200" y="4705350"/>
            <a:ext cx="15240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RRC-06 Planning Area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26B00F-7145-68A2-C1F1-177D563440DB}"/>
              </a:ext>
            </a:extLst>
          </p:cNvPr>
          <p:cNvSpPr txBox="1"/>
          <p:nvPr/>
        </p:nvSpPr>
        <p:spPr>
          <a:xfrm>
            <a:off x="457200" y="976648"/>
            <a:ext cx="7810500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Session, RRC-04 (</a:t>
            </a:r>
            <a:r>
              <a:rPr lang="en-US" sz="18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Geneva, May 2004)</a:t>
            </a:r>
            <a:endParaRPr lang="en-US" sz="1800" kern="100" dirty="0">
              <a:solidFill>
                <a:srgbClr val="99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Second Session, RRC-06, (</a:t>
            </a:r>
            <a:r>
              <a:rPr lang="en-US" sz="18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Geneva, 15 May 15 - 16 Jun, 2006)</a:t>
            </a:r>
            <a:endParaRPr lang="en-US" sz="1800" kern="100" dirty="0">
              <a:solidFill>
                <a:srgbClr val="99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CB4CC51-3BDD-EC51-D25C-54F6C4716C53}"/>
              </a:ext>
            </a:extLst>
          </p:cNvPr>
          <p:cNvSpPr txBox="1">
            <a:spLocks/>
          </p:cNvSpPr>
          <p:nvPr/>
        </p:nvSpPr>
        <p:spPr bwMode="auto">
          <a:xfrm>
            <a:off x="609600" y="19050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9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 – Regional Radiocommunication Conference (RRC-06)  </a:t>
            </a:r>
            <a:br>
              <a:rPr lang="en-US" sz="2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Geneva</a:t>
            </a:r>
            <a:r>
              <a:rPr lang="en-US" sz="1800" b="1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15 May - 16 June 2006</a:t>
            </a:r>
            <a:endParaRPr lang="en-US" sz="1800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79A69-A883-78CE-7AFD-1418BC7A41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14851"/>
            <a:ext cx="3879366" cy="290934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EA7C82-9619-7B3C-B966-7BBDCC187990}"/>
              </a:ext>
            </a:extLst>
          </p:cNvPr>
          <p:cNvSpPr txBox="1"/>
          <p:nvPr/>
        </p:nvSpPr>
        <p:spPr>
          <a:xfrm>
            <a:off x="914400" y="4631585"/>
            <a:ext cx="2971800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Geneva, 15 May - 16 June 2006</a:t>
            </a:r>
          </a:p>
        </p:txBody>
      </p:sp>
    </p:spTree>
    <p:extLst>
      <p:ext uri="{BB962C8B-B14F-4D97-AF65-F5344CB8AC3E}">
        <p14:creationId xmlns:p14="http://schemas.microsoft.com/office/powerpoint/2010/main" val="206489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C910-EDDF-39DF-45DD-67DB5440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49"/>
            <a:ext cx="8229600" cy="838201"/>
          </a:xfrm>
        </p:spPr>
        <p:txBody>
          <a:bodyPr/>
          <a:lstStyle/>
          <a:p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Macedonia</a:t>
            </a:r>
            <a:r>
              <a:rPr lang="mk-MK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efore 1993</a:t>
            </a:r>
            <a:b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60979-CB7F-EEDF-E1BA-7D132D059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Symbolbild Zerfall Jugoslawien">
            <a:extLst>
              <a:ext uri="{FF2B5EF4-FFF2-40B4-BE49-F238E27FC236}">
                <a16:creationId xmlns:a16="http://schemas.microsoft.com/office/drawing/2014/main" id="{8210E43B-5C9C-D4B1-AF88-894CC211C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11193"/>
          <a:stretch/>
        </p:blipFill>
        <p:spPr bwMode="auto">
          <a:xfrm>
            <a:off x="76200" y="3038996"/>
            <a:ext cx="2667000" cy="166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ПОРАДИ КОВИД-19 САМО 1.000 ГРАЃАНИ ЌЕ ПРИСУСТВУВААТ НА ПРОСЛАВАТА ЗА 30  ГОДИНИ НЕЗАВИСНОТ ПРЕД СОБРАНИЕТО - Сакам Да Кажам">
            <a:extLst>
              <a:ext uri="{FF2B5EF4-FFF2-40B4-BE49-F238E27FC236}">
                <a16:creationId xmlns:a16="http://schemas.microsoft.com/office/drawing/2014/main" id="{712591DF-52C0-63B3-296D-96A56848E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8" y="2028044"/>
            <a:ext cx="4111322" cy="266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28DB77-33BE-D987-BFCE-960A1FE32BA8}"/>
              </a:ext>
            </a:extLst>
          </p:cNvPr>
          <p:cNvSpPr txBox="1"/>
          <p:nvPr/>
        </p:nvSpPr>
        <p:spPr>
          <a:xfrm>
            <a:off x="609600" y="819150"/>
            <a:ext cx="6400800" cy="1666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9D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1990 – 1992, The breakup of Yugoslavia</a:t>
            </a: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0000"/>
                </a:solidFill>
              </a:rPr>
              <a:t>Ethnic conflict among Bosniaks (Muslims), Croats, and Serbs.</a:t>
            </a:r>
            <a:endParaRPr lang="en-US" kern="100" dirty="0">
              <a:solidFill>
                <a:srgbClr val="99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mk-MK" kern="100" dirty="0">
                <a:solidFill>
                  <a:srgbClr val="9D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1991, </a:t>
            </a:r>
            <a:r>
              <a:rPr lang="en-US" kern="100" dirty="0">
                <a:solidFill>
                  <a:srgbClr val="9D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September 8</a:t>
            </a:r>
            <a:r>
              <a:rPr lang="mk-MK" kern="100" dirty="0">
                <a:solidFill>
                  <a:srgbClr val="9D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k-MK" kern="100" dirty="0">
                <a:solidFill>
                  <a:srgbClr val="99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>
                <a:solidFill>
                  <a:srgbClr val="990000"/>
                </a:solidFill>
              </a:rPr>
              <a:t>Declaration of Independence</a:t>
            </a:r>
            <a:endParaRPr lang="en-US" i="0" dirty="0">
              <a:solidFill>
                <a:srgbClr val="990000"/>
              </a:solidFill>
              <a:effectLst/>
              <a:latin typeface="+mj-lt"/>
            </a:endParaRPr>
          </a:p>
          <a:p>
            <a:pPr lvl="0" algn="just">
              <a:lnSpc>
                <a:spcPct val="115000"/>
              </a:lnSpc>
            </a:pPr>
            <a:endParaRPr lang="en-US" b="1" kern="100" dirty="0">
              <a:solidFill>
                <a:srgbClr val="9D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86DDC-138A-C4F6-15D7-D6C94BA7A13F}"/>
              </a:ext>
            </a:extLst>
          </p:cNvPr>
          <p:cNvSpPr txBox="1"/>
          <p:nvPr/>
        </p:nvSpPr>
        <p:spPr>
          <a:xfrm>
            <a:off x="5918199" y="4660957"/>
            <a:ext cx="2743201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8, Independence Day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0888A899-AA46-D852-F501-F9CB53A0A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90750"/>
            <a:ext cx="1905000" cy="24948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10A5A6-84C7-F5D5-A50F-00AB22BD7525}"/>
              </a:ext>
            </a:extLst>
          </p:cNvPr>
          <p:cNvSpPr txBox="1"/>
          <p:nvPr/>
        </p:nvSpPr>
        <p:spPr>
          <a:xfrm>
            <a:off x="3165441" y="4660956"/>
            <a:ext cx="1212918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Saraevo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- 1992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92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3036"/>
          </a:xfrm>
        </p:spPr>
        <p:txBody>
          <a:bodyPr/>
          <a:lstStyle/>
          <a:p>
            <a:r>
              <a:rPr lang="en-US" sz="2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 – Regional Radiocommunication Conference (RRC-06)</a:t>
            </a:r>
            <a:endParaRPr lang="en-US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5A179-154E-4A1C-8332-507892059B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A1F728-B4F9-3428-596B-314DA06A1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8192" r="14373" b="8762"/>
          <a:stretch/>
        </p:blipFill>
        <p:spPr bwMode="auto">
          <a:xfrm>
            <a:off x="6096000" y="1052417"/>
            <a:ext cx="2362201" cy="341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9DCCCA5-4BA9-B5BB-2D59-8A9E94AE6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1133086"/>
            <a:ext cx="4619626" cy="3464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B694E0-5622-7223-55C1-E4AB54283250}"/>
              </a:ext>
            </a:extLst>
          </p:cNvPr>
          <p:cNvSpPr txBox="1"/>
          <p:nvPr/>
        </p:nvSpPr>
        <p:spPr>
          <a:xfrm>
            <a:off x="1447800" y="4656951"/>
            <a:ext cx="3657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RRC-06 , Macedonian Delegation with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Mr.Fatih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Yurdal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891CD-6A0E-B5D4-9C94-6ED86AEC3BA1}"/>
              </a:ext>
            </a:extLst>
          </p:cNvPr>
          <p:cNvSpPr txBox="1"/>
          <p:nvPr/>
        </p:nvSpPr>
        <p:spPr>
          <a:xfrm>
            <a:off x="1447800" y="668318"/>
            <a:ext cx="38100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Macedonian Delegation at RRC-06</a:t>
            </a:r>
          </a:p>
        </p:txBody>
      </p:sp>
    </p:spTree>
    <p:extLst>
      <p:ext uri="{BB962C8B-B14F-4D97-AF65-F5344CB8AC3E}">
        <p14:creationId xmlns:p14="http://schemas.microsoft.com/office/powerpoint/2010/main" val="3513586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65571"/>
          </a:xfrm>
        </p:spPr>
        <p:txBody>
          <a:bodyPr/>
          <a:lstStyle/>
          <a:p>
            <a:r>
              <a:rPr lang="en-US" sz="2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 – Regional Radiocommunication Conference (RRC-06)</a:t>
            </a:r>
            <a:endParaRPr lang="en-US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5A179-154E-4A1C-8332-507892059B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FCF061-2D41-5A44-4AA9-ABB9F9C7A88C}"/>
              </a:ext>
            </a:extLst>
          </p:cNvPr>
          <p:cNvSpPr txBox="1"/>
          <p:nvPr/>
        </p:nvSpPr>
        <p:spPr>
          <a:xfrm>
            <a:off x="2286000" y="829829"/>
            <a:ext cx="61722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9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2004 – 2006 International coordination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29723F-B9F5-A7F6-AA4C-6635E1FD082A}"/>
              </a:ext>
            </a:extLst>
          </p:cNvPr>
          <p:cNvSpPr txBox="1"/>
          <p:nvPr/>
        </p:nvSpPr>
        <p:spPr>
          <a:xfrm>
            <a:off x="2346621" y="4676636"/>
            <a:ext cx="5257800" cy="774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2005, Sofia – Coordination with Bulgarian Administration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9A7FD553-678D-7C26-FA40-05CCACD6D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04950"/>
            <a:ext cx="4495801" cy="321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C64ECCEF-4AEE-F16D-782E-AD79EA42D4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25000" r="5887"/>
          <a:stretch/>
        </p:blipFill>
        <p:spPr bwMode="auto">
          <a:xfrm>
            <a:off x="4809922" y="1845838"/>
            <a:ext cx="4181678" cy="27842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9089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95CD-0BEB-0BDC-BCA4-073E72DE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 – Regional Radiocommunication Conference (RRC-06)</a:t>
            </a:r>
            <a:endParaRPr lang="en-US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A20CA-CE05-FD51-7339-3F136AA1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A179-154E-4A1C-8332-507892059B2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342C2-FFFB-39C8-8E86-45E1DCF2EA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56" y="1711522"/>
            <a:ext cx="4288487" cy="2872504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70DF18-827D-219B-DBF3-AC83FEDA0CA5}"/>
              </a:ext>
            </a:extLst>
          </p:cNvPr>
          <p:cNvSpPr txBox="1"/>
          <p:nvPr/>
        </p:nvSpPr>
        <p:spPr>
          <a:xfrm>
            <a:off x="48743" y="4660522"/>
            <a:ext cx="4343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         2005, Ohrid – Coordination with Albanian Administration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AD574-7A8A-C277-E774-844876AD2408}"/>
              </a:ext>
            </a:extLst>
          </p:cNvPr>
          <p:cNvSpPr txBox="1"/>
          <p:nvPr/>
        </p:nvSpPr>
        <p:spPr>
          <a:xfrm>
            <a:off x="2286000" y="829829"/>
            <a:ext cx="61722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9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2004 – 2006 International coordination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7C965-D2BE-CE58-CB91-093CAF327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5" b="66296"/>
          <a:stretch/>
        </p:blipFill>
        <p:spPr>
          <a:xfrm>
            <a:off x="4528685" y="1378031"/>
            <a:ext cx="4473559" cy="308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963789-A07F-43FC-17F3-54EB320584F6}"/>
              </a:ext>
            </a:extLst>
          </p:cNvPr>
          <p:cNvSpPr txBox="1"/>
          <p:nvPr/>
        </p:nvSpPr>
        <p:spPr>
          <a:xfrm>
            <a:off x="4392143" y="4550556"/>
            <a:ext cx="4343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         Valona 2006 – Coordination with Albanian Administration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4244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A179-154E-4A1C-8332-507892059B2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04A8EA-F375-DD90-2A85-553282DBC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9371"/>
          </a:xfrm>
        </p:spPr>
        <p:txBody>
          <a:bodyPr/>
          <a:lstStyle/>
          <a:p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 – Regional Radiocommunication Conference (RRC-06)</a:t>
            </a:r>
            <a:endParaRPr lang="en-US" sz="2200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39CC365-01D8-CB16-9E02-907A87E00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6624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6152923-37CD-85DB-C03E-28C491BD7B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314358"/>
              </p:ext>
            </p:extLst>
          </p:nvPr>
        </p:nvGraphicFramePr>
        <p:xfrm>
          <a:off x="79645" y="1366243"/>
          <a:ext cx="5111549" cy="3331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266944" imgH="2780945" progId="AcroExch.Document.2020">
                  <p:embed/>
                </p:oleObj>
              </mc:Choice>
              <mc:Fallback>
                <p:oleObj r:id="rId2" imgW="4266944" imgH="2780945" progId="AcroExch.Document.20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45" y="1366243"/>
                        <a:ext cx="5111549" cy="33311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123DDC0-AC3E-B7BE-5037-CC38EE5C57FE}"/>
              </a:ext>
            </a:extLst>
          </p:cNvPr>
          <p:cNvSpPr txBox="1"/>
          <p:nvPr/>
        </p:nvSpPr>
        <p:spPr>
          <a:xfrm>
            <a:off x="1828800" y="4697364"/>
            <a:ext cx="41148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2006 Tivat – Coordination with Adriatic Group</a:t>
            </a:r>
          </a:p>
        </p:txBody>
      </p:sp>
      <p:pic>
        <p:nvPicPr>
          <p:cNvPr id="2" name="Picture 1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6063F73-47B0-2BA3-3411-7BFED477D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/>
          <a:stretch/>
        </p:blipFill>
        <p:spPr bwMode="auto">
          <a:xfrm>
            <a:off x="5220623" y="1906483"/>
            <a:ext cx="3847177" cy="27226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088E0E-6EB8-092C-0AE7-F8196A0A1F63}"/>
              </a:ext>
            </a:extLst>
          </p:cNvPr>
          <p:cNvSpPr txBox="1"/>
          <p:nvPr/>
        </p:nvSpPr>
        <p:spPr>
          <a:xfrm>
            <a:off x="2286000" y="791729"/>
            <a:ext cx="61722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9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2004 – 2006 International coordination </a:t>
            </a:r>
          </a:p>
        </p:txBody>
      </p:sp>
    </p:spTree>
    <p:extLst>
      <p:ext uri="{BB962C8B-B14F-4D97-AF65-F5344CB8AC3E}">
        <p14:creationId xmlns:p14="http://schemas.microsoft.com/office/powerpoint/2010/main" val="510760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B292-6805-45BA-0884-93B42F3F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3171"/>
          </a:xfrm>
        </p:spPr>
        <p:txBody>
          <a:bodyPr/>
          <a:lstStyle/>
          <a:p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 – Regional Radiocommunication Conference (RRC-06)</a:t>
            </a:r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656B6-2718-755A-D768-B4251EF7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B79F-ECE2-416C-8CD8-B582A529D2A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577B0-9326-81D8-4366-283FBE3E81BA}"/>
              </a:ext>
            </a:extLst>
          </p:cNvPr>
          <p:cNvSpPr txBox="1"/>
          <p:nvPr/>
        </p:nvSpPr>
        <p:spPr>
          <a:xfrm>
            <a:off x="762000" y="1063229"/>
            <a:ext cx="8077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dividend </a:t>
            </a:r>
          </a:p>
          <a:p>
            <a:endParaRPr lang="en-US" sz="1800" b="1" dirty="0">
              <a:solidFill>
                <a:srgbClr val="99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‒"/>
            </a:pPr>
            <a:r>
              <a:rPr lang="en-US" dirty="0">
                <a:solidFill>
                  <a:srgbClr val="990000"/>
                </a:solidFill>
              </a:rPr>
              <a:t>Portion of Radio Frequency Spectrum - becomes available for other uses (mobile broadband), after the switch-off. from analog to digital platforms.</a:t>
            </a:r>
            <a:endParaRPr lang="en-US" sz="1800" dirty="0">
              <a:solidFill>
                <a:srgbClr val="99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‒"/>
            </a:pPr>
            <a:r>
              <a:rPr lang="en-US" kern="100" dirty="0">
                <a:solidFill>
                  <a:srgbClr val="99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DVBT technology uses spectrum much more efficiently than analogue (</a:t>
            </a:r>
            <a:r>
              <a:rPr lang="en-US" dirty="0">
                <a:solidFill>
                  <a:srgbClr val="99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transmitting four times more programs with better quality per MHz).</a:t>
            </a:r>
            <a:endParaRPr lang="en-US" b="1" kern="100" dirty="0">
              <a:solidFill>
                <a:srgbClr val="99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‒"/>
            </a:pPr>
            <a:r>
              <a:rPr lang="en-US" u="sng" dirty="0">
                <a:solidFill>
                  <a:srgbClr val="990000"/>
                </a:solidFill>
                <a:effectLst/>
                <a:latin typeface="+mn-lt"/>
                <a:ea typeface="Times New Roman" panose="02020603050405020304" pitchFamily="18" charset="0"/>
              </a:rPr>
              <a:t>Digital dividend 1</a:t>
            </a:r>
            <a:r>
              <a:rPr lang="en-US" dirty="0">
                <a:solidFill>
                  <a:srgbClr val="990000"/>
                </a:solidFill>
                <a:effectLst/>
                <a:latin typeface="+mn-lt"/>
                <a:ea typeface="Times New Roman" panose="02020603050405020304" pitchFamily="18" charset="0"/>
              </a:rPr>
              <a:t> (DD 1) from 790 MHz – 862 MHz (</a:t>
            </a:r>
            <a:r>
              <a:rPr lang="en-US" dirty="0">
                <a:solidFill>
                  <a:srgbClr val="990000"/>
                </a:solidFill>
              </a:rPr>
              <a:t>the 800 MHz band)</a:t>
            </a:r>
            <a:endParaRPr lang="en-US" dirty="0">
              <a:solidFill>
                <a:srgbClr val="99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‒"/>
            </a:pPr>
            <a:r>
              <a:rPr lang="en-US" u="sng" dirty="0">
                <a:solidFill>
                  <a:srgbClr val="990000"/>
                </a:solidFill>
                <a:latin typeface="+mn-lt"/>
                <a:ea typeface="Times New Roman" panose="02020603050405020304" pitchFamily="18" charset="0"/>
              </a:rPr>
              <a:t>Digital dividend 2 </a:t>
            </a:r>
            <a:r>
              <a:rPr lang="en-US" dirty="0">
                <a:solidFill>
                  <a:srgbClr val="990000"/>
                </a:solidFill>
                <a:latin typeface="+mn-lt"/>
                <a:ea typeface="Times New Roman" panose="02020603050405020304" pitchFamily="18" charset="0"/>
              </a:rPr>
              <a:t>(DD 2) </a:t>
            </a:r>
            <a:r>
              <a:rPr lang="en-US" dirty="0">
                <a:solidFill>
                  <a:srgbClr val="990000"/>
                </a:solidFill>
                <a:effectLst/>
                <a:latin typeface="+mn-lt"/>
                <a:ea typeface="Calibri" panose="020F0502020204030204" pitchFamily="34" charset="0"/>
              </a:rPr>
              <a:t>from 694 MHz – 790 MHz (</a:t>
            </a:r>
            <a:r>
              <a:rPr lang="en-US" dirty="0">
                <a:solidFill>
                  <a:srgbClr val="990000"/>
                </a:solidFill>
              </a:rPr>
              <a:t>the 700 MHz band).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‒"/>
            </a:pPr>
            <a:r>
              <a:rPr lang="en-US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mk-MK" sz="18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mk-MK" sz="1800" u="sng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switch-off</a:t>
            </a:r>
            <a:r>
              <a:rPr lang="mk-MK" sz="18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Macedonia </a:t>
            </a:r>
            <a:r>
              <a:rPr lang="mk-MK" sz="18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carried out on </a:t>
            </a:r>
            <a:r>
              <a:rPr lang="mk-MK" sz="1800" u="sng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31, 2013</a:t>
            </a:r>
            <a:r>
              <a:rPr lang="mk-MK" sz="18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99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‒"/>
            </a:pPr>
            <a:endParaRPr lang="en-US" dirty="0">
              <a:solidFill>
                <a:srgbClr val="99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buFont typeface="Open Sans" panose="020B0606030504020204" pitchFamily="34" charset="0"/>
              <a:buChar char="–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86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38863-AA10-12EF-F22A-C1D40C02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457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 – Macedonia and GE-06 </a:t>
            </a:r>
            <a:b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10587-E795-44FE-59B2-4A9DF9AA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B79F-ECE2-416C-8CD8-B582A529D2A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A computer screen shot of a blue and white sign&#10;&#10;AI-generated content may be incorrect.">
            <a:extLst>
              <a:ext uri="{FF2B5EF4-FFF2-40B4-BE49-F238E27FC236}">
                <a16:creationId xmlns:a16="http://schemas.microsoft.com/office/drawing/2014/main" id="{01DD4817-E16A-EEF6-3991-F7BAD33DF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8" t="15473" r="34352" b="5351"/>
          <a:stretch/>
        </p:blipFill>
        <p:spPr bwMode="auto">
          <a:xfrm>
            <a:off x="669761" y="1302282"/>
            <a:ext cx="2454439" cy="3363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14B8C2B-56CF-896F-BC32-8AEF54ABB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69999"/>
            <a:ext cx="5029200" cy="33528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6D5E6B-53CD-35AE-866C-1B856F1F2D6F}"/>
              </a:ext>
            </a:extLst>
          </p:cNvPr>
          <p:cNvSpPr txBox="1"/>
          <p:nvPr/>
        </p:nvSpPr>
        <p:spPr>
          <a:xfrm>
            <a:off x="2286000" y="4688550"/>
            <a:ext cx="518160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December </a:t>
            </a:r>
            <a:r>
              <a:rPr lang="mk-MK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2017</a:t>
            </a: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Godolo  </a:t>
            </a:r>
            <a:r>
              <a:rPr lang="mk-MK" sz="1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Multilateral Framework  Agreement -  </a:t>
            </a:r>
            <a:r>
              <a:rPr lang="mk-MK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SEDDIF  </a:t>
            </a:r>
            <a:endParaRPr lang="en-US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C1F86-F00B-3BC9-A2BB-809D0D9AC6C0}"/>
              </a:ext>
            </a:extLst>
          </p:cNvPr>
          <p:cNvSpPr txBox="1"/>
          <p:nvPr/>
        </p:nvSpPr>
        <p:spPr>
          <a:xfrm>
            <a:off x="2438401" y="736896"/>
            <a:ext cx="4579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9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Multilateral framework agreement - SEDIFF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37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5E007-B4F4-12DE-417C-2276B96C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6B79F-ECE2-416C-8CD8-B582A529D2A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D35868C0-CC54-43DD-BEF4-17C85BCDFE37" descr="IMG_0537.jpg">
            <a:extLst>
              <a:ext uri="{FF2B5EF4-FFF2-40B4-BE49-F238E27FC236}">
                <a16:creationId xmlns:a16="http://schemas.microsoft.com/office/drawing/2014/main" id="{06C01A75-480C-A15F-39E4-B8DBF6F71F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7" y="1389049"/>
            <a:ext cx="2506163" cy="344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UAE to host next year's World Radiocommunication Conference (WRC-23) in  Dubai - Teletimes International">
            <a:extLst>
              <a:ext uri="{FF2B5EF4-FFF2-40B4-BE49-F238E27FC236}">
                <a16:creationId xmlns:a16="http://schemas.microsoft.com/office/drawing/2014/main" id="{9A5607A6-0F38-84A3-F17B-7939E7BA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6307"/>
          <a:stretch/>
        </p:blipFill>
        <p:spPr bwMode="auto">
          <a:xfrm>
            <a:off x="5867400" y="883070"/>
            <a:ext cx="3078503" cy="176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20317-97EA-AEB1-606B-EB713A15D0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25" r="56318" b="21264"/>
          <a:stretch/>
        </p:blipFill>
        <p:spPr>
          <a:xfrm>
            <a:off x="2964976" y="2949239"/>
            <a:ext cx="2394774" cy="18823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693728-9DD7-FFE4-A29C-2536B8E14F9D}"/>
              </a:ext>
            </a:extLst>
          </p:cNvPr>
          <p:cNvSpPr txBox="1"/>
          <p:nvPr/>
        </p:nvSpPr>
        <p:spPr>
          <a:xfrm>
            <a:off x="160837" y="209550"/>
            <a:ext cx="8297363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kern="100" dirty="0">
                <a:solidFill>
                  <a:srgbClr val="A2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– World Radiocommunication Conference (WRC-2023)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03EDA6-1A5F-5528-7D14-15DC180EC148}"/>
              </a:ext>
            </a:extLst>
          </p:cNvPr>
          <p:cNvSpPr txBox="1"/>
          <p:nvPr/>
        </p:nvSpPr>
        <p:spPr>
          <a:xfrm>
            <a:off x="3200400" y="1885950"/>
            <a:ext cx="27733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16.7° West   </a:t>
            </a:r>
            <a:endParaRPr lang="en-US" sz="3400" b="1" dirty="0">
              <a:solidFill>
                <a:srgbClr val="99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9141C-4BF8-BB57-08E7-E6FE3356F290}"/>
              </a:ext>
            </a:extLst>
          </p:cNvPr>
          <p:cNvSpPr txBox="1"/>
          <p:nvPr/>
        </p:nvSpPr>
        <p:spPr>
          <a:xfrm>
            <a:off x="3741835" y="1270397"/>
            <a:ext cx="12111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MKD</a:t>
            </a:r>
            <a:r>
              <a:rPr lang="en-US" sz="32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" name="Picture 27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35F92C85-49A8-C200-6C7D-3E086543F3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7" t="30099" r="896" b="5973"/>
          <a:stretch/>
        </p:blipFill>
        <p:spPr bwMode="auto">
          <a:xfrm>
            <a:off x="5410578" y="2571750"/>
            <a:ext cx="3572586" cy="2312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C2F9A4-848C-D856-C77B-687AC1F0AB82}"/>
              </a:ext>
            </a:extLst>
          </p:cNvPr>
          <p:cNvSpPr txBox="1"/>
          <p:nvPr/>
        </p:nvSpPr>
        <p:spPr>
          <a:xfrm>
            <a:off x="1066800" y="686990"/>
            <a:ext cx="563879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626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Unique G</a:t>
            </a:r>
            <a:r>
              <a:rPr lang="en-US" sz="18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eostationary orbital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475C6-7DB5-5E7F-43FE-B761A7F50275}"/>
              </a:ext>
            </a:extLst>
          </p:cNvPr>
          <p:cNvSpPr txBox="1"/>
          <p:nvPr/>
        </p:nvSpPr>
        <p:spPr>
          <a:xfrm rot="20841490">
            <a:off x="-145621" y="2611700"/>
            <a:ext cx="8910277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kern="1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   </a:t>
            </a:r>
            <a:r>
              <a:rPr lang="en-US" sz="7200" b="1" kern="1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CONGRATULATIONS</a:t>
            </a:r>
            <a:endParaRPr lang="en-US" sz="7200" b="1" kern="100" dirty="0">
              <a:solidFill>
                <a:schemeClr val="bg1">
                  <a:lumMod val="95000"/>
                </a:schemeClr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76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idx="4294967295"/>
          </p:nvPr>
        </p:nvSpPr>
        <p:spPr>
          <a:xfrm>
            <a:off x="0" y="971550"/>
            <a:ext cx="8229600" cy="36226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99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64119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29400" y="5564561"/>
            <a:ext cx="2133600" cy="273844"/>
          </a:xfrm>
        </p:spPr>
        <p:txBody>
          <a:bodyPr/>
          <a:lstStyle/>
          <a:p>
            <a:r>
              <a:rPr lang="mk-M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United Nations in New York City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6157" y="265051"/>
            <a:ext cx="8185843" cy="800822"/>
          </a:xfrm>
        </p:spPr>
        <p:txBody>
          <a:bodyPr/>
          <a:lstStyle/>
          <a:p>
            <a:br>
              <a:rPr lang="en-US" sz="3600" b="1" dirty="0"/>
            </a:br>
            <a:r>
              <a:rPr lang="en-US" sz="3600" b="1" dirty="0"/>
              <a:t> </a:t>
            </a:r>
            <a:r>
              <a:rPr lang="en-US" sz="3200" b="1" dirty="0">
                <a:latin typeface="+mn-lt"/>
              </a:rPr>
              <a:t>1993 </a:t>
            </a:r>
            <a:r>
              <a:rPr lang="en-US" sz="3200" dirty="0">
                <a:latin typeface="+mn-lt"/>
              </a:rPr>
              <a:t>– </a:t>
            </a:r>
            <a:r>
              <a:rPr lang="en-US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Macedonia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</a:t>
            </a:r>
            <a:r>
              <a:rPr lang="en-US" sz="32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member of the UN</a:t>
            </a:r>
            <a:b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2FC657-7F17-35B5-009A-A230C0C0E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7" y="1916311"/>
            <a:ext cx="4518933" cy="271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2E5F2F-94A8-BA2E-C1A3-F4F9FC22B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78" y="2343151"/>
            <a:ext cx="407176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993A2-E4FA-8CE9-1367-607F09149B04}"/>
              </a:ext>
            </a:extLst>
          </p:cNvPr>
          <p:cNvSpPr txBox="1"/>
          <p:nvPr/>
        </p:nvSpPr>
        <p:spPr>
          <a:xfrm>
            <a:off x="1066800" y="4652963"/>
            <a:ext cx="266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k-MK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United Nations in New York City 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72DA2-C1E3-763E-BE4B-1F2CFADADD0C}"/>
              </a:ext>
            </a:extLst>
          </p:cNvPr>
          <p:cNvSpPr txBox="1"/>
          <p:nvPr/>
        </p:nvSpPr>
        <p:spPr>
          <a:xfrm>
            <a:off x="5930900" y="4684901"/>
            <a:ext cx="266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k-MK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United Nations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General Assembly</a:t>
            </a:r>
            <a:endParaRPr lang="en-US" sz="1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C38F37-5668-D2A8-D972-2FC3FC093DFE}"/>
              </a:ext>
            </a:extLst>
          </p:cNvPr>
          <p:cNvSpPr txBox="1">
            <a:spLocks/>
          </p:cNvSpPr>
          <p:nvPr/>
        </p:nvSpPr>
        <p:spPr bwMode="auto">
          <a:xfrm>
            <a:off x="2925388" y="753333"/>
            <a:ext cx="3293224" cy="64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9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3600" b="1" dirty="0"/>
            </a:br>
            <a:r>
              <a:rPr lang="en-US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 York April 8, 1993 </a:t>
            </a:r>
            <a:b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pic>
        <p:nvPicPr>
          <p:cNvPr id="1026" name="Picture 2" descr="United Nations (UN)">
            <a:extLst>
              <a:ext uri="{FF2B5EF4-FFF2-40B4-BE49-F238E27FC236}">
                <a16:creationId xmlns:a16="http://schemas.microsoft.com/office/drawing/2014/main" id="{3FACD0DC-9E8B-D702-7A0B-B10077C7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" y="621472"/>
            <a:ext cx="1704843" cy="96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04CEFE-6BC3-F7A7-2AFE-E02E65D5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2316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1993 </a:t>
            </a:r>
            <a:r>
              <a:rPr lang="en-US" sz="3200" dirty="0">
                <a:latin typeface="+mn-lt"/>
              </a:rPr>
              <a:t>- </a:t>
            </a:r>
            <a:r>
              <a:rPr lang="en-US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Important meetings</a:t>
            </a:r>
            <a:endParaRPr lang="en-US" sz="32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C8F749-661E-F569-789D-2FBB42B73AE0}"/>
              </a:ext>
            </a:extLst>
          </p:cNvPr>
          <p:cNvSpPr txBox="1"/>
          <p:nvPr/>
        </p:nvSpPr>
        <p:spPr>
          <a:xfrm>
            <a:off x="685800" y="466052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NTELSAT headquarters, Washington, D.C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1E7525-6CBC-B76A-39DC-811F3C2ECFBC}"/>
              </a:ext>
            </a:extLst>
          </p:cNvPr>
          <p:cNvSpPr txBox="1"/>
          <p:nvPr/>
        </p:nvSpPr>
        <p:spPr>
          <a:xfrm>
            <a:off x="3947586" y="4641691"/>
            <a:ext cx="2758014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EX-YU Earth Station - Ivanjica, Serbia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5A8102-C3EB-F0BA-EBAF-A7A5BA55E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1" b="10088"/>
          <a:stretch/>
        </p:blipFill>
        <p:spPr bwMode="auto">
          <a:xfrm>
            <a:off x="2286853" y="1428750"/>
            <a:ext cx="1369894" cy="325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Земски сателитски центар на Македонски Телекомуникации">
            <a:extLst>
              <a:ext uri="{FF2B5EF4-FFF2-40B4-BE49-F238E27FC236}">
                <a16:creationId xmlns:a16="http://schemas.microsoft.com/office/drawing/2014/main" id="{F84F39CC-5E4C-8D45-9547-1B214395D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22163" r="30167" b="46276"/>
          <a:stretch/>
        </p:blipFill>
        <p:spPr bwMode="auto">
          <a:xfrm>
            <a:off x="5033352" y="1322680"/>
            <a:ext cx="4048096" cy="2537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Prilike Earth Station in 2008">
            <a:extLst>
              <a:ext uri="{FF2B5EF4-FFF2-40B4-BE49-F238E27FC236}">
                <a16:creationId xmlns:a16="http://schemas.microsoft.com/office/drawing/2014/main" id="{57C30416-7827-AEE0-ACF4-5C2223D3CF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8"/>
          <a:stretch/>
        </p:blipFill>
        <p:spPr bwMode="auto">
          <a:xfrm>
            <a:off x="3886200" y="2952750"/>
            <a:ext cx="2262135" cy="16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09F58F-1668-DFF1-86C5-C19050B4BC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" y="2085940"/>
            <a:ext cx="3808294" cy="25375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BA4D70-D84E-4BA0-6589-B6D1960BCE42}"/>
              </a:ext>
            </a:extLst>
          </p:cNvPr>
          <p:cNvSpPr txBox="1"/>
          <p:nvPr/>
        </p:nvSpPr>
        <p:spPr>
          <a:xfrm>
            <a:off x="6537066" y="3824516"/>
            <a:ext cx="3080267" cy="707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Macedonian Telecom Satellite </a:t>
            </a:r>
            <a:r>
              <a:rPr lang="en-US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C880F6-E39F-774C-621A-7F5E355A6E59}"/>
              </a:ext>
            </a:extLst>
          </p:cNvPr>
          <p:cNvSpPr txBox="1">
            <a:spLocks/>
          </p:cNvSpPr>
          <p:nvPr/>
        </p:nvSpPr>
        <p:spPr bwMode="auto">
          <a:xfrm>
            <a:off x="-152400" y="1276350"/>
            <a:ext cx="332979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9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INTELSAT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SPRINT  </a:t>
            </a: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pic>
        <p:nvPicPr>
          <p:cNvPr id="13" name="Picture 12" descr="Intelsat">
            <a:extLst>
              <a:ext uri="{FF2B5EF4-FFF2-40B4-BE49-F238E27FC236}">
                <a16:creationId xmlns:a16="http://schemas.microsoft.com/office/drawing/2014/main" id="{4CBF2828-A463-4BE0-94AA-9F75F31A79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28112" r="8920" b="28045"/>
          <a:stretch/>
        </p:blipFill>
        <p:spPr bwMode="auto">
          <a:xfrm>
            <a:off x="2331145" y="971550"/>
            <a:ext cx="1369894" cy="403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715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1768"/>
            <a:ext cx="8229600" cy="775982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1993 </a:t>
            </a:r>
            <a:r>
              <a:rPr lang="en-US" sz="3200" dirty="0">
                <a:latin typeface="+mn-lt"/>
              </a:rPr>
              <a:t>- </a:t>
            </a:r>
            <a:r>
              <a:rPr lang="en-US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Important persons</a:t>
            </a:r>
            <a:br>
              <a:rPr lang="en-US" sz="32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E6A3A4-172B-7B0F-8FA3-158C804D8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69" t="21405" r="32247" b="10831"/>
          <a:stretch/>
        </p:blipFill>
        <p:spPr bwMode="auto">
          <a:xfrm>
            <a:off x="76200" y="1376438"/>
            <a:ext cx="2634340" cy="3100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D890E2-9685-1AAE-9920-6BA518A6EE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1541" r="29589" b="64186"/>
          <a:stretch/>
        </p:blipFill>
        <p:spPr bwMode="auto">
          <a:xfrm rot="10800000">
            <a:off x="4954386" y="1047751"/>
            <a:ext cx="4113414" cy="3011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E9886F-6ADA-9912-1D7F-F887E874BDC2}"/>
              </a:ext>
            </a:extLst>
          </p:cNvPr>
          <p:cNvSpPr txBox="1"/>
          <p:nvPr/>
        </p:nvSpPr>
        <p:spPr>
          <a:xfrm>
            <a:off x="3505200" y="4552950"/>
            <a:ext cx="1170123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USTTI – 1993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87664E-D8B3-73A4-F453-D38A1FB24FB6}"/>
              </a:ext>
            </a:extLst>
          </p:cNvPr>
          <p:cNvSpPr txBox="1"/>
          <p:nvPr/>
        </p:nvSpPr>
        <p:spPr>
          <a:xfrm>
            <a:off x="6705600" y="4032091"/>
            <a:ext cx="1474923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05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USTTI – 2005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97ABC-6D58-F0F5-8C3F-C035B74FD8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988" r="2396" b="1978"/>
          <a:stretch/>
        </p:blipFill>
        <p:spPr bwMode="auto">
          <a:xfrm>
            <a:off x="2286000" y="2038350"/>
            <a:ext cx="2806213" cy="2594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3A43E-C60E-F3AE-EDF7-5582927078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r="35316" b="73091"/>
          <a:stretch/>
        </p:blipFill>
        <p:spPr>
          <a:xfrm>
            <a:off x="10287000" y="6148500"/>
            <a:ext cx="2267949" cy="1481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274EE7-EB50-88AF-B1E7-369C6C8B55D5}"/>
              </a:ext>
            </a:extLst>
          </p:cNvPr>
          <p:cNvSpPr txBox="1"/>
          <p:nvPr/>
        </p:nvSpPr>
        <p:spPr>
          <a:xfrm>
            <a:off x="950186" y="818393"/>
            <a:ext cx="6280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kern="100" dirty="0">
                <a:solidFill>
                  <a:srgbClr val="99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USTTI, Washington D.C  </a:t>
            </a:r>
            <a:br>
              <a:rPr lang="en-US" sz="2000" b="1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2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E58742-DB3E-F838-22CA-34DC0BAC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5979"/>
            <a:ext cx="8153400" cy="476914"/>
          </a:xfrm>
        </p:spPr>
        <p:txBody>
          <a:bodyPr/>
          <a:lstStyle/>
          <a:p>
            <a:br>
              <a:rPr lang="en-US" sz="4400" b="1" dirty="0"/>
            </a:br>
            <a:r>
              <a:rPr lang="en-US" sz="3200" b="1" dirty="0"/>
              <a:t>1993 </a:t>
            </a:r>
            <a:r>
              <a:rPr lang="en-US" sz="3200" dirty="0"/>
              <a:t>– </a:t>
            </a: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Macedonia member of the ITU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F89F90-A29F-5980-97DA-D55672DB5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34" t="19423" r="51257" b="67017"/>
          <a:stretch/>
        </p:blipFill>
        <p:spPr bwMode="auto">
          <a:xfrm>
            <a:off x="533400" y="1289746"/>
            <a:ext cx="1439991" cy="1545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undefined">
            <a:extLst>
              <a:ext uri="{FF2B5EF4-FFF2-40B4-BE49-F238E27FC236}">
                <a16:creationId xmlns:a16="http://schemas.microsoft.com/office/drawing/2014/main" id="{E48DC109-2A24-2B39-A2BE-EB32586DD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1563231"/>
            <a:ext cx="5908675" cy="29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558660-12FA-D7F6-AA3E-81C3661A0C9D}"/>
              </a:ext>
            </a:extLst>
          </p:cNvPr>
          <p:cNvSpPr txBox="1"/>
          <p:nvPr/>
        </p:nvSpPr>
        <p:spPr>
          <a:xfrm>
            <a:off x="3886200" y="4609828"/>
            <a:ext cx="3810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Geneva,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Telecommunication Union (ITU)  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B25F4F-BE75-B993-7ACA-8D7AA14F8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b="6437"/>
          <a:stretch/>
        </p:blipFill>
        <p:spPr bwMode="auto">
          <a:xfrm>
            <a:off x="304800" y="3093949"/>
            <a:ext cx="2271552" cy="14551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03E826-9A48-5139-855C-B07F260A79B7}"/>
              </a:ext>
            </a:extLst>
          </p:cNvPr>
          <p:cNvSpPr txBox="1"/>
          <p:nvPr/>
        </p:nvSpPr>
        <p:spPr>
          <a:xfrm>
            <a:off x="644524" y="4571990"/>
            <a:ext cx="2362201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ITU</a:t>
            </a:r>
            <a:r>
              <a:rPr lang="en-US" sz="1200" kern="100" dirty="0">
                <a:ea typeface="Calibri" panose="020F0502020204030204" pitchFamily="34" charset="0"/>
                <a:cs typeface="Calibri" panose="020F0502020204030204" pitchFamily="34" charset="0"/>
              </a:rPr>
              <a:t> – Radio Regulation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CEB98B-26F0-C9B0-08F7-D5E68F8A9839}"/>
              </a:ext>
            </a:extLst>
          </p:cNvPr>
          <p:cNvSpPr txBox="1">
            <a:spLocks/>
          </p:cNvSpPr>
          <p:nvPr/>
        </p:nvSpPr>
        <p:spPr bwMode="auto">
          <a:xfrm>
            <a:off x="444500" y="803671"/>
            <a:ext cx="7251700" cy="63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9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3600" b="1" dirty="0"/>
            </a:br>
            <a:r>
              <a:rPr lang="en-US" sz="3600" b="1" dirty="0"/>
              <a:t>             </a:t>
            </a:r>
            <a:r>
              <a:rPr lang="en-US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eneva May 4, 1993 </a:t>
            </a:r>
            <a:b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995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8064" y="168370"/>
            <a:ext cx="8512536" cy="1247830"/>
          </a:xfrm>
        </p:spPr>
        <p:txBody>
          <a:bodyPr/>
          <a:lstStyle/>
          <a:p>
            <a:br>
              <a:rPr lang="en-US" sz="4400" b="1" dirty="0"/>
            </a:br>
            <a:r>
              <a:rPr lang="en-US" sz="2800" b="1" dirty="0"/>
              <a:t>1993 – ITU First </a:t>
            </a:r>
            <a:r>
              <a:rPr lang="en-US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Radiocommunication </a:t>
            </a:r>
            <a:br>
              <a:rPr lang="en-US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Conference  (WRC-93)</a:t>
            </a:r>
            <a:br>
              <a:rPr lang="mk-MK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Geneva, November  1993</a:t>
            </a:r>
            <a:br>
              <a:rPr lang="en-US" sz="4400" dirty="0"/>
            </a:br>
            <a:endParaRPr lang="en-US" dirty="0"/>
          </a:p>
        </p:txBody>
      </p:sp>
      <p:pic>
        <p:nvPicPr>
          <p:cNvPr id="3" name="Picture 2" descr="Radio Conferences">
            <a:extLst>
              <a:ext uri="{FF2B5EF4-FFF2-40B4-BE49-F238E27FC236}">
                <a16:creationId xmlns:a16="http://schemas.microsoft.com/office/drawing/2014/main" id="{987048E3-389D-7BAC-4C8C-9ECEA31DC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5" y="1581150"/>
            <a:ext cx="4774307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4CD418-0995-A7BB-B877-E54DDE0A2799}"/>
              </a:ext>
            </a:extLst>
          </p:cNvPr>
          <p:cNvSpPr txBox="1"/>
          <p:nvPr/>
        </p:nvSpPr>
        <p:spPr>
          <a:xfrm>
            <a:off x="1676400" y="4611834"/>
            <a:ext cx="266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Geneva, ITU WRC Conference </a:t>
            </a:r>
            <a:endParaRPr lang="en-US" sz="1200" dirty="0"/>
          </a:p>
        </p:txBody>
      </p:sp>
      <p:pic>
        <p:nvPicPr>
          <p:cNvPr id="7" name="Picture 6" descr="World Radiocommunication Conference (Geneva, 1993)">
            <a:hlinkClick r:id="rId3" tgtFrame="&quot;_blank&quot;"/>
            <a:extLst>
              <a:ext uri="{FF2B5EF4-FFF2-40B4-BE49-F238E27FC236}">
                <a16:creationId xmlns:a16="http://schemas.microsoft.com/office/drawing/2014/main" id="{FDE021EB-7EAF-5B33-162B-2602800F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87" y="2038350"/>
            <a:ext cx="3955950" cy="24549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13A204-49A0-98C3-CF7F-17DA56691A94}"/>
              </a:ext>
            </a:extLst>
          </p:cNvPr>
          <p:cNvSpPr txBox="1"/>
          <p:nvPr/>
        </p:nvSpPr>
        <p:spPr>
          <a:xfrm>
            <a:off x="5761042" y="4580751"/>
            <a:ext cx="2694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ITU WRC-93 Chairman,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Mr. V. Timofeev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459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B897-FA63-46BF-97A4-7B49C85117C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99540"/>
            <a:ext cx="8229600" cy="514049"/>
          </a:xfrm>
        </p:spPr>
        <p:txBody>
          <a:bodyPr/>
          <a:lstStyle/>
          <a:p>
            <a:r>
              <a:rPr lang="en-US" sz="2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 - World Radiocommunication Conference (WRC-93</a:t>
            </a:r>
            <a:r>
              <a:rPr lang="en-US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6723FE-E187-7E1B-329B-6A50DB088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884" b="58409"/>
          <a:stretch/>
        </p:blipFill>
        <p:spPr bwMode="auto">
          <a:xfrm>
            <a:off x="568531" y="1193926"/>
            <a:ext cx="5070269" cy="3511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B9EDEC-409A-8DC9-0AFA-A37B66F2304A}"/>
              </a:ext>
            </a:extLst>
          </p:cNvPr>
          <p:cNvSpPr txBox="1"/>
          <p:nvPr/>
        </p:nvSpPr>
        <p:spPr>
          <a:xfrm>
            <a:off x="2222500" y="4733151"/>
            <a:ext cx="3644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WRC-93 Macedonian Delegation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E75CF-565D-2672-AE57-B1687CE4F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42" t="22146" r="36721" b="33117"/>
          <a:stretch/>
        </p:blipFill>
        <p:spPr bwMode="auto">
          <a:xfrm>
            <a:off x="6138863" y="942644"/>
            <a:ext cx="2092055" cy="3744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A5FDC0-5015-B328-7C69-A65517CA1EB7}"/>
              </a:ext>
            </a:extLst>
          </p:cNvPr>
          <p:cNvSpPr txBox="1"/>
          <p:nvPr/>
        </p:nvSpPr>
        <p:spPr>
          <a:xfrm>
            <a:off x="1600200" y="695764"/>
            <a:ext cx="3810000" cy="787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99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Macedonian Delegation at WRC-93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800" kern="100" dirty="0">
              <a:solidFill>
                <a:srgbClr val="99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7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6B79F-ECE2-416C-8CD8-B582A529D2A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25477"/>
          </a:xfrm>
        </p:spPr>
        <p:txBody>
          <a:bodyPr/>
          <a:lstStyle/>
          <a:p>
            <a:r>
              <a:rPr lang="en-US" sz="2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 - World Radiocommunication Conference (WRC-93) 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742950"/>
            <a:ext cx="6248400" cy="704953"/>
          </a:xfrm>
        </p:spPr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solidFill>
                  <a:srgbClr val="9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Aviation accident – near Ohrid, November 20,1993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9CA63-9357-FC53-AE73-D51C796D2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504950"/>
            <a:ext cx="4740454" cy="300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5E2EC-C23D-DA8A-2CA8-035DC48DB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6" t="50788" r="42934" b="18421"/>
          <a:stretch/>
        </p:blipFill>
        <p:spPr bwMode="auto">
          <a:xfrm>
            <a:off x="4921504" y="1276350"/>
            <a:ext cx="3807432" cy="2419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0A6123-2915-AD0E-AB70-3A73F1D52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411183"/>
            <a:ext cx="2435885" cy="1370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361485-A3F6-F594-679B-0F0E4FE0BBC5}"/>
              </a:ext>
            </a:extLst>
          </p:cNvPr>
          <p:cNvSpPr txBox="1"/>
          <p:nvPr/>
        </p:nvSpPr>
        <p:spPr>
          <a:xfrm>
            <a:off x="1426235" y="4486916"/>
            <a:ext cx="2959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Yakovlev Yak-42D, Avioimpex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106CF-EBCF-5D23-D34C-3D2B69669033}"/>
              </a:ext>
            </a:extLst>
          </p:cNvPr>
          <p:cNvSpPr txBox="1"/>
          <p:nvPr/>
        </p:nvSpPr>
        <p:spPr>
          <a:xfrm>
            <a:off x="5105400" y="3776329"/>
            <a:ext cx="1999996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Yak-42D crash</a:t>
            </a:r>
          </a:p>
        </p:txBody>
      </p:sp>
    </p:spTree>
    <p:extLst>
      <p:ext uri="{BB962C8B-B14F-4D97-AF65-F5344CB8AC3E}">
        <p14:creationId xmlns:p14="http://schemas.microsoft.com/office/powerpoint/2010/main" val="3276089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9820</TotalTime>
  <Words>965</Words>
  <Application>Microsoft Office PowerPoint</Application>
  <PresentationFormat>On-screen Show (16:9)</PresentationFormat>
  <Paragraphs>152</Paragraphs>
  <Slides>27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Open Sans</vt:lpstr>
      <vt:lpstr>Symbol</vt:lpstr>
      <vt:lpstr>Office Theme</vt:lpstr>
      <vt:lpstr>AcroExch.Document.2020</vt:lpstr>
      <vt:lpstr>   Macedonia’s Accession  to ITU and CEPT         Mile Veljanov                            Skopje, May 20/2025  </vt:lpstr>
      <vt:lpstr>Macedonia before 1993 </vt:lpstr>
      <vt:lpstr>  1993 – Macedonia 181st member of the UN  </vt:lpstr>
      <vt:lpstr>1993 - Important meetings</vt:lpstr>
      <vt:lpstr>1993 - Important persons </vt:lpstr>
      <vt:lpstr> 1993 – Macedonia member of the ITU </vt:lpstr>
      <vt:lpstr> 1993 – ITU First World Radiocommunication  Conference  (WRC-93) Geneva, November  1993 </vt:lpstr>
      <vt:lpstr>ITU - World Radiocommunication Conference (WRC-93) </vt:lpstr>
      <vt:lpstr>ITU - World Radiocommunication Conference (WRC-93) </vt:lpstr>
      <vt:lpstr>1994 - Macedonia member of CEPT  European Conference of Postal and Telecommunications Administrations</vt:lpstr>
      <vt:lpstr>1994 – Macedonia member of the CEPТ</vt:lpstr>
      <vt:lpstr>Cooperation with CEPT and EU</vt:lpstr>
      <vt:lpstr>   1994 – ITU first World Telecommunication Development Conference                                           (WDTC-94) Buenos Aires, March 1994                                                           </vt:lpstr>
      <vt:lpstr>1994 - World Telecommunication Development Conference (WDTC-94) </vt:lpstr>
      <vt:lpstr>2000 - World Radiocommunication Conference (WRC-2000)  Istanbul, May 2000</vt:lpstr>
      <vt:lpstr>2000 - World Radiocommunication Conference (WRC-2000)</vt:lpstr>
      <vt:lpstr>2000 - Macedonia member of the EUTELSAT  Paris, May 14, 2000 </vt:lpstr>
      <vt:lpstr>2001 - EUTELSAT Assembly of Parties Paris, May 15, 2001 </vt:lpstr>
      <vt:lpstr>PowerPoint Presentation</vt:lpstr>
      <vt:lpstr>2006 – Regional Radiocommunication Conference (RRC-06)</vt:lpstr>
      <vt:lpstr>2006 – Regional Radiocommunication Conference (RRC-06)</vt:lpstr>
      <vt:lpstr>2006 – Regional Radiocommunication Conference (RRC-06)</vt:lpstr>
      <vt:lpstr>2006 – Regional Radiocommunication Conference (RRC-06)</vt:lpstr>
      <vt:lpstr>2006 – Regional Radiocommunication Conference (RRC-06)</vt:lpstr>
      <vt:lpstr>2017 – Macedonia and GE-06          </vt:lpstr>
      <vt:lpstr>PowerPoint Presentation</vt:lpstr>
      <vt:lpstr>PowerPoint Presentation</vt:lpstr>
    </vt:vector>
  </TitlesOfParts>
  <Company>Republika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Biserka</dc:creator>
  <cp:lastModifiedBy>NC</cp:lastModifiedBy>
  <cp:revision>529</cp:revision>
  <dcterms:created xsi:type="dcterms:W3CDTF">2011-05-09T14:24:28Z</dcterms:created>
  <dcterms:modified xsi:type="dcterms:W3CDTF">2025-05-19T08:46:25Z</dcterms:modified>
</cp:coreProperties>
</file>