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1" r:id="rId4"/>
    <p:sldId id="284" r:id="rId5"/>
    <p:sldId id="268" r:id="rId6"/>
    <p:sldId id="260" r:id="rId7"/>
    <p:sldId id="264" r:id="rId8"/>
    <p:sldId id="278" r:id="rId9"/>
    <p:sldId id="269" r:id="rId10"/>
    <p:sldId id="265" r:id="rId11"/>
    <p:sldId id="271" r:id="rId12"/>
    <p:sldId id="270" r:id="rId13"/>
    <p:sldId id="261" r:id="rId14"/>
    <p:sldId id="267" r:id="rId15"/>
    <p:sldId id="266" r:id="rId16"/>
    <p:sldId id="283" r:id="rId17"/>
    <p:sldId id="272" r:id="rId18"/>
  </p:sldIdLst>
  <p:sldSz cx="12192000" cy="6858000"/>
  <p:notesSz cx="6670675" cy="97774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5BB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>
      <p:cViewPr>
        <p:scale>
          <a:sx n="100" d="100"/>
          <a:sy n="100" d="100"/>
        </p:scale>
        <p:origin x="876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61B9-1733-46A7-BF89-F0E543B5760C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F4C69-AB57-4B2E-9857-848FE132DA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31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0C32-9308-47AF-9E74-34E89AA391A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538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8"/>
          <p:cNvSpPr/>
          <p:nvPr userDrawn="1"/>
        </p:nvSpPr>
        <p:spPr>
          <a:xfrm>
            <a:off x="0" y="2038200"/>
            <a:ext cx="12192000" cy="4061183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815632" y="2276877"/>
            <a:ext cx="8547568" cy="1442591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Podnaslov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9BA6-4BD9-4855-BDAB-607F27C2E0EB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smtClean="0"/>
              <a:t>Kraj, datum</a:t>
            </a:r>
            <a:endParaRPr lang="sl-SI" dirty="0"/>
          </a:p>
        </p:txBody>
      </p:sp>
      <p:pic>
        <p:nvPicPr>
          <p:cNvPr id="9" name="Picture 4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200"/>
            <a:ext cx="3134928" cy="1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4"/>
          <p:cNvSpPr/>
          <p:nvPr userDrawn="1"/>
        </p:nvSpPr>
        <p:spPr>
          <a:xfrm>
            <a:off x="0" y="6198251"/>
            <a:ext cx="12192000" cy="545674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207568" y="352186"/>
            <a:ext cx="9372237" cy="778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9BA6-4BD9-4855-BDAB-607F27C2E0EB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Opombe, viri</a:t>
            </a:r>
            <a:endParaRPr lang="sl-SI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572" y="1239649"/>
            <a:ext cx="10969233" cy="0"/>
          </a:xfrm>
          <a:prstGeom prst="line">
            <a:avLst/>
          </a:prstGeom>
          <a:ln w="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200"/>
            <a:ext cx="1677634" cy="7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9BA6-4BD9-4855-BDAB-607F27C2E0EB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15AE-42DA-4164-A851-DD9DEEAAEE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3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os-rs.si/" TargetMode="External"/><Relationship Id="rId2" Type="http://schemas.openxmlformats.org/officeDocument/2006/relationships/hyperlink" Target="mailto:gasper.lakota-jericek@akos-rs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sx="76000" sy="76000" algn="ctr" rotWithShape="0">
              <a:schemeClr val="bg1">
                <a:lumMod val="65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Experience With Spectrum Auctions for Private Mobile Networks in Slovenia </a:t>
            </a:r>
            <a:endParaRPr lang="sl-SI" dirty="0">
              <a:effectLst>
                <a:outerShdw blurRad="38100" dist="38100" dir="2700000" algn="tl">
                  <a:schemeClr val="bg2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l-SI" dirty="0" smtClean="0"/>
              <a:t>Gašper Lakota</a:t>
            </a:r>
          </a:p>
          <a:p>
            <a:r>
              <a:rPr lang="sl-SI" dirty="0" smtClean="0"/>
              <a:t>AKOS, </a:t>
            </a:r>
            <a:r>
              <a:rPr lang="sl-SI" dirty="0" err="1" smtClean="0"/>
              <a:t>Slovenia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256240" y="634484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20. 5. 2025, Skopje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245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</a:t>
            </a:r>
            <a:r>
              <a:rPr lang="sl-SI" baseline="30000" dirty="0" smtClean="0"/>
              <a:t>nd</a:t>
            </a:r>
            <a:r>
              <a:rPr lang="sl-SI" dirty="0" smtClean="0"/>
              <a:t> </a:t>
            </a:r>
            <a:r>
              <a:rPr lang="en-GB" dirty="0" smtClean="0"/>
              <a:t>Public </a:t>
            </a:r>
            <a:r>
              <a:rPr lang="en-GB" dirty="0"/>
              <a:t>tender with auction 2300 &amp; 3600 MHz for Local Use </a:t>
            </a:r>
            <a:r>
              <a:rPr lang="en-GB" dirty="0" smtClean="0"/>
              <a:t>(</a:t>
            </a:r>
            <a:r>
              <a:rPr lang="sl-SI" dirty="0" err="1" smtClean="0"/>
              <a:t>ongoing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Setup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Setup</a:t>
            </a:r>
            <a:r>
              <a:rPr lang="sl-SI" dirty="0" smtClean="0"/>
              <a:t> is </a:t>
            </a:r>
            <a:r>
              <a:rPr lang="sl-SI" dirty="0" err="1" smtClean="0"/>
              <a:t>similar</a:t>
            </a:r>
            <a:r>
              <a:rPr lang="sl-SI" dirty="0" smtClean="0"/>
              <a:t> to </a:t>
            </a:r>
            <a:r>
              <a:rPr lang="sl-SI" dirty="0" err="1" smtClean="0"/>
              <a:t>the</a:t>
            </a:r>
            <a:r>
              <a:rPr lang="sl-SI" dirty="0" smtClean="0"/>
              <a:t> tender in 2023</a:t>
            </a:r>
          </a:p>
          <a:p>
            <a:r>
              <a:rPr lang="sl-SI" dirty="0" err="1" smtClean="0"/>
              <a:t>All</a:t>
            </a:r>
            <a:r>
              <a:rPr lang="sl-SI" dirty="0" smtClean="0"/>
              <a:t> in 2023 non-</a:t>
            </a:r>
            <a:r>
              <a:rPr lang="sl-SI" dirty="0" err="1" smtClean="0"/>
              <a:t>allocated</a:t>
            </a:r>
            <a:r>
              <a:rPr lang="sl-SI" dirty="0" smtClean="0"/>
              <a:t> </a:t>
            </a:r>
            <a:r>
              <a:rPr lang="sl-SI" dirty="0" err="1" smtClean="0"/>
              <a:t>frequency</a:t>
            </a:r>
            <a:r>
              <a:rPr lang="sl-SI" dirty="0" smtClean="0"/>
              <a:t> </a:t>
            </a:r>
            <a:r>
              <a:rPr lang="sl-SI" dirty="0" err="1" smtClean="0"/>
              <a:t>blocks</a:t>
            </a: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446640"/>
            <a:ext cx="6897901" cy="15855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r="2651" b="17174"/>
          <a:stretch/>
        </p:blipFill>
        <p:spPr>
          <a:xfrm>
            <a:off x="911424" y="4075177"/>
            <a:ext cx="8707667" cy="10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Public</a:t>
            </a:r>
            <a:r>
              <a:rPr lang="sl-SI" dirty="0" smtClean="0"/>
              <a:t> </a:t>
            </a:r>
            <a:r>
              <a:rPr lang="sl-SI" dirty="0" err="1" smtClean="0"/>
              <a:t>workshop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8" y="1600200"/>
            <a:ext cx="6760024" cy="4525963"/>
          </a:xfrm>
        </p:spPr>
      </p:pic>
      <p:sp>
        <p:nvSpPr>
          <p:cNvPr id="5" name="PoljeZBesedilom 4"/>
          <p:cNvSpPr txBox="1"/>
          <p:nvPr/>
        </p:nvSpPr>
        <p:spPr>
          <a:xfrm>
            <a:off x="551384" y="1700808"/>
            <a:ext cx="1944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Workshop</a:t>
            </a:r>
            <a:r>
              <a:rPr lang="sl-SI" dirty="0" smtClean="0"/>
              <a:t> to </a:t>
            </a:r>
            <a:r>
              <a:rPr lang="sl-SI" dirty="0" err="1" smtClean="0"/>
              <a:t>bring</a:t>
            </a:r>
            <a:r>
              <a:rPr lang="sl-SI" dirty="0" smtClean="0"/>
              <a:t> </a:t>
            </a:r>
            <a:r>
              <a:rPr lang="sl-SI" dirty="0" err="1" smtClean="0"/>
              <a:t>together</a:t>
            </a:r>
            <a:r>
              <a:rPr lang="sl-S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/>
              <a:t>I</a:t>
            </a:r>
            <a:r>
              <a:rPr lang="sl-SI" b="1" dirty="0" err="1" smtClean="0"/>
              <a:t>nterested</a:t>
            </a:r>
            <a:r>
              <a:rPr lang="sl-SI" b="1" dirty="0" smtClean="0"/>
              <a:t> </a:t>
            </a:r>
            <a:r>
              <a:rPr lang="sl-SI" b="1" dirty="0" err="1" smtClean="0"/>
              <a:t>parties</a:t>
            </a:r>
            <a:r>
              <a:rPr lang="sl-SI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/>
              <a:t>S</a:t>
            </a:r>
            <a:r>
              <a:rPr lang="sl-SI" b="1" dirty="0" err="1" smtClean="0"/>
              <a:t>uppliers</a:t>
            </a:r>
            <a:r>
              <a:rPr lang="sl-SI" b="1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 smtClean="0"/>
              <a:t>Operators</a:t>
            </a:r>
            <a:endParaRPr lang="sl-SI" b="1" dirty="0" smtClean="0"/>
          </a:p>
          <a:p>
            <a:endParaRPr lang="sl-SI" dirty="0" smtClean="0"/>
          </a:p>
          <a:p>
            <a:r>
              <a:rPr lang="sl-SI" dirty="0" smtClean="0"/>
              <a:t>in </a:t>
            </a:r>
            <a:r>
              <a:rPr lang="sl-SI" dirty="0" err="1" smtClean="0"/>
              <a:t>order</a:t>
            </a:r>
            <a:r>
              <a:rPr lang="sl-SI" dirty="0" smtClean="0"/>
              <a:t> </a:t>
            </a:r>
            <a:r>
              <a:rPr lang="sl-SI" dirty="0" smtClean="0"/>
              <a:t>to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/>
              <a:t>S</a:t>
            </a:r>
            <a:r>
              <a:rPr lang="sl-SI" dirty="0" err="1" smtClean="0"/>
              <a:t>hare</a:t>
            </a:r>
            <a:r>
              <a:rPr lang="sl-SI" dirty="0" smtClean="0"/>
              <a:t> </a:t>
            </a:r>
            <a:r>
              <a:rPr lang="sl-SI" b="1" dirty="0" err="1" smtClean="0"/>
              <a:t>experience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past </a:t>
            </a:r>
            <a:r>
              <a:rPr lang="sl-SI" dirty="0" err="1" smtClean="0"/>
              <a:t>tenders</a:t>
            </a:r>
            <a:r>
              <a:rPr lang="sl-SI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/>
              <a:t>Share</a:t>
            </a:r>
            <a:r>
              <a:rPr lang="sl-SI" dirty="0" smtClean="0"/>
              <a:t> future </a:t>
            </a:r>
            <a:r>
              <a:rPr lang="sl-SI" b="1" dirty="0" err="1" smtClean="0"/>
              <a:t>plans</a:t>
            </a:r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/>
              <a:t>Facilitate</a:t>
            </a:r>
            <a:r>
              <a:rPr lang="sl-SI" dirty="0" smtClean="0"/>
              <a:t> </a:t>
            </a:r>
            <a:r>
              <a:rPr lang="sl-SI" b="1" dirty="0" err="1" smtClean="0"/>
              <a:t>networking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104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sl-SI" sz="4400" b="1" dirty="0" smtClean="0"/>
              <a:t>3800-4200 </a:t>
            </a:r>
            <a:r>
              <a:rPr lang="sl-SI" sz="4400" b="1" dirty="0"/>
              <a:t>MHz </a:t>
            </a:r>
            <a:r>
              <a:rPr lang="sl-SI" sz="4400" dirty="0"/>
              <a:t>band </a:t>
            </a:r>
            <a:endParaRPr lang="sl-SI" sz="4400" dirty="0" smtClean="0"/>
          </a:p>
          <a:p>
            <a:pPr marL="0" indent="0" algn="ctr">
              <a:buNone/>
            </a:pPr>
            <a:r>
              <a:rPr lang="sl-SI" sz="4400" dirty="0" err="1" smtClean="0"/>
              <a:t>local</a:t>
            </a:r>
            <a:r>
              <a:rPr lang="sl-SI" sz="4400" dirty="0" smtClean="0"/>
              <a:t> </a:t>
            </a:r>
            <a:r>
              <a:rPr lang="sl-SI" sz="4400" dirty="0" err="1"/>
              <a:t>only</a:t>
            </a:r>
            <a:r>
              <a:rPr lang="sl-SI" sz="4400" dirty="0"/>
              <a:t>, </a:t>
            </a:r>
            <a:r>
              <a:rPr lang="sl-SI" sz="4400" dirty="0" err="1"/>
              <a:t>simplified</a:t>
            </a:r>
            <a:r>
              <a:rPr lang="sl-SI" sz="4400" dirty="0"/>
              <a:t> </a:t>
            </a:r>
            <a:r>
              <a:rPr lang="sl-SI" sz="4400" dirty="0" smtClean="0"/>
              <a:t>procedure</a:t>
            </a:r>
          </a:p>
          <a:p>
            <a:pPr marL="0" indent="0" algn="ctr">
              <a:buNone/>
            </a:pPr>
            <a:r>
              <a:rPr lang="sl-SI" sz="4400" dirty="0" smtClean="0"/>
              <a:t>(</a:t>
            </a:r>
            <a:r>
              <a:rPr lang="sl-SI" sz="4400" dirty="0" err="1" smtClean="0"/>
              <a:t>planned</a:t>
            </a:r>
            <a:r>
              <a:rPr lang="sl-SI" sz="4400" dirty="0" smtClean="0"/>
              <a:t>)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7138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Frequency</a:t>
            </a:r>
            <a:r>
              <a:rPr lang="sl-SI" dirty="0" smtClean="0"/>
              <a:t> </a:t>
            </a:r>
            <a:r>
              <a:rPr lang="sl-SI" dirty="0" err="1"/>
              <a:t>allocation</a:t>
            </a:r>
            <a:r>
              <a:rPr lang="sl-SI" dirty="0"/>
              <a:t> </a:t>
            </a:r>
            <a:r>
              <a:rPr lang="sl-SI" dirty="0" smtClean="0"/>
              <a:t>3800 – 4200 MHz band  – LMP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use</a:t>
            </a:r>
            <a:r>
              <a:rPr lang="sl-SI" dirty="0" smtClean="0"/>
              <a:t>  (</a:t>
            </a:r>
            <a:r>
              <a:rPr lang="sl-SI" dirty="0" err="1" smtClean="0"/>
              <a:t>planned</a:t>
            </a:r>
            <a:r>
              <a:rPr lang="sl-SI" dirty="0" smtClean="0"/>
              <a:t> in 2025-2026)</a:t>
            </a:r>
            <a:endParaRPr lang="sl-SI" dirty="0"/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3800 </a:t>
            </a:r>
            <a:r>
              <a:rPr lang="sl-SI" b="1" dirty="0"/>
              <a:t>– 4110 </a:t>
            </a:r>
            <a:r>
              <a:rPr lang="sl-SI" b="1" dirty="0" smtClean="0"/>
              <a:t>MHz</a:t>
            </a:r>
            <a:r>
              <a:rPr lang="sl-SI" dirty="0" smtClean="0"/>
              <a:t> </a:t>
            </a:r>
            <a:r>
              <a:rPr lang="en-US" dirty="0" smtClean="0"/>
              <a:t>band</a:t>
            </a:r>
            <a:r>
              <a:rPr lang="sl-SI" dirty="0" smtClean="0"/>
              <a:t> </a:t>
            </a:r>
          </a:p>
          <a:p>
            <a:pPr lvl="1"/>
            <a:r>
              <a:rPr lang="sl-SI" dirty="0" smtClean="0"/>
              <a:t> </a:t>
            </a:r>
            <a:r>
              <a:rPr lang="sl-SI" b="1" dirty="0" smtClean="0"/>
              <a:t>310 MHz </a:t>
            </a:r>
            <a:r>
              <a:rPr lang="sl-SI" dirty="0" smtClean="0"/>
              <a:t>– </a:t>
            </a:r>
            <a:r>
              <a:rPr lang="en-US" dirty="0" smtClean="0"/>
              <a:t>allocation </a:t>
            </a:r>
            <a:r>
              <a:rPr lang="en-US" dirty="0"/>
              <a:t>on the basis of an expression of </a:t>
            </a:r>
            <a:r>
              <a:rPr lang="en-US" dirty="0" smtClean="0"/>
              <a:t>interest</a:t>
            </a:r>
            <a:r>
              <a:rPr lang="sl-SI" dirty="0" smtClean="0"/>
              <a:t> (</a:t>
            </a:r>
            <a:r>
              <a:rPr lang="sl-SI" dirty="0" err="1" smtClean="0"/>
              <a:t>first</a:t>
            </a:r>
            <a:r>
              <a:rPr lang="sl-SI" dirty="0" smtClean="0"/>
              <a:t> come-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served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b="1" dirty="0" smtClean="0"/>
              <a:t>4110 </a:t>
            </a:r>
            <a:r>
              <a:rPr lang="sl-SI" b="1" dirty="0"/>
              <a:t>– 4200 </a:t>
            </a:r>
            <a:r>
              <a:rPr lang="sl-SI" b="1" dirty="0" smtClean="0"/>
              <a:t>MHz</a:t>
            </a:r>
            <a:r>
              <a:rPr lang="en-US" dirty="0"/>
              <a:t> </a:t>
            </a:r>
            <a:r>
              <a:rPr lang="en-US" dirty="0" smtClean="0"/>
              <a:t>band</a:t>
            </a:r>
            <a:r>
              <a:rPr lang="sl-SI" dirty="0" smtClean="0"/>
              <a:t> </a:t>
            </a:r>
          </a:p>
          <a:p>
            <a:pPr lvl="1"/>
            <a:r>
              <a:rPr lang="sl-SI" b="1" dirty="0" smtClean="0"/>
              <a:t>90 MHz </a:t>
            </a:r>
            <a:r>
              <a:rPr lang="sl-SI" dirty="0" smtClean="0"/>
              <a:t>– </a:t>
            </a:r>
            <a:r>
              <a:rPr lang="sl-SI" dirty="0" err="1" smtClean="0"/>
              <a:t>reserved</a:t>
            </a:r>
            <a:r>
              <a:rPr lang="sl-SI" dirty="0" smtClean="0"/>
              <a:t>, </a:t>
            </a:r>
            <a:r>
              <a:rPr lang="sl-SI" dirty="0" err="1" smtClean="0"/>
              <a:t>public</a:t>
            </a:r>
            <a:r>
              <a:rPr lang="sl-SI" dirty="0" smtClean="0"/>
              <a:t> tender </a:t>
            </a:r>
            <a:r>
              <a:rPr lang="en-US" dirty="0" smtClean="0"/>
              <a:t>in </a:t>
            </a:r>
            <a:r>
              <a:rPr lang="en-US" dirty="0"/>
              <a:t>case of excess </a:t>
            </a:r>
            <a:r>
              <a:rPr lang="en-US" dirty="0" smtClean="0"/>
              <a:t>demand</a:t>
            </a:r>
            <a:endParaRPr lang="sl-SI" dirty="0" smtClean="0"/>
          </a:p>
          <a:p>
            <a:pPr marL="0" indent="0">
              <a:buNone/>
            </a:pPr>
            <a:r>
              <a:rPr lang="en-US" b="1" dirty="0" smtClean="0"/>
              <a:t>Allocation process</a:t>
            </a:r>
            <a:endParaRPr lang="sl-SI" b="1" dirty="0" smtClean="0"/>
          </a:p>
          <a:p>
            <a:r>
              <a:rPr lang="en-US" dirty="0" smtClean="0"/>
              <a:t>The </a:t>
            </a:r>
            <a:r>
              <a:rPr lang="sl-SI" dirty="0" smtClean="0"/>
              <a:t>licence in </a:t>
            </a:r>
            <a:r>
              <a:rPr lang="en-US" dirty="0" smtClean="0"/>
              <a:t>the 3800 - 4110 MHz band </a:t>
            </a:r>
            <a:r>
              <a:rPr lang="sl-SI" dirty="0" err="1" smtClean="0"/>
              <a:t>will</a:t>
            </a:r>
            <a:r>
              <a:rPr lang="sl-SI" dirty="0" smtClean="0"/>
              <a:t> be </a:t>
            </a:r>
            <a:r>
              <a:rPr lang="en-US" dirty="0" smtClean="0"/>
              <a:t>awarded </a:t>
            </a:r>
            <a:r>
              <a:rPr lang="en-US" dirty="0" smtClean="0"/>
              <a:t>under a </a:t>
            </a:r>
            <a:r>
              <a:rPr lang="en-US" b="1" dirty="0" smtClean="0"/>
              <a:t>simplified procedure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en-US" dirty="0" smtClean="0"/>
              <a:t>Interested parties </a:t>
            </a:r>
            <a:r>
              <a:rPr lang="sl-SI" dirty="0" err="1" smtClean="0"/>
              <a:t>will</a:t>
            </a:r>
            <a:r>
              <a:rPr lang="sl-SI" dirty="0" smtClean="0"/>
              <a:t> be</a:t>
            </a:r>
            <a:r>
              <a:rPr lang="en-US" dirty="0" smtClean="0"/>
              <a:t> given access to an </a:t>
            </a:r>
            <a:r>
              <a:rPr lang="en-US" b="1" dirty="0" smtClean="0"/>
              <a:t>online portal </a:t>
            </a:r>
            <a:r>
              <a:rPr lang="en-US" dirty="0" smtClean="0"/>
              <a:t>where they </a:t>
            </a:r>
            <a:r>
              <a:rPr lang="sl-SI" dirty="0" err="1" smtClean="0"/>
              <a:t>will</a:t>
            </a:r>
            <a:r>
              <a:rPr lang="sl-SI" dirty="0" smtClean="0"/>
              <a:t> </a:t>
            </a:r>
            <a:r>
              <a:rPr lang="en-US" dirty="0" smtClean="0"/>
              <a:t>select </a:t>
            </a:r>
            <a:r>
              <a:rPr lang="en-US" dirty="0" smtClean="0"/>
              <a:t>the frequency and channel width.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09600" y="5954141"/>
            <a:ext cx="8438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b="1" dirty="0" smtClean="0"/>
              <a:t>* </a:t>
            </a:r>
            <a:r>
              <a:rPr lang="en-US" sz="1200" b="1" dirty="0" smtClean="0"/>
              <a:t>the </a:t>
            </a:r>
            <a:r>
              <a:rPr lang="en-US" sz="1200" b="1" dirty="0"/>
              <a:t>last 5 MHz (3995 - 4200 MHz) have limitations due to the protection of radio altimeters (4200 - 4400 MHz).</a:t>
            </a:r>
            <a:endParaRPr lang="sl-SI" sz="1200" b="1" dirty="0"/>
          </a:p>
        </p:txBody>
      </p:sp>
    </p:spTree>
    <p:extLst>
      <p:ext uri="{BB962C8B-B14F-4D97-AF65-F5344CB8AC3E}">
        <p14:creationId xmlns:p14="http://schemas.microsoft.com/office/powerpoint/2010/main" val="13405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Protection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FS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0419" y="1484785"/>
            <a:ext cx="4189437" cy="2664296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5010" y="4149081"/>
            <a:ext cx="4126384" cy="2319841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30638" y="1484785"/>
            <a:ext cx="7056784" cy="384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Conditions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obligations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err="1" smtClean="0"/>
              <a:t>Spectral</a:t>
            </a:r>
            <a:r>
              <a:rPr lang="sl-SI" b="1" dirty="0" smtClean="0"/>
              <a:t> </a:t>
            </a:r>
            <a:r>
              <a:rPr lang="sl-SI" b="1" dirty="0" err="1" smtClean="0"/>
              <a:t>caps</a:t>
            </a:r>
            <a:endParaRPr lang="sl-SI" b="1" dirty="0" smtClean="0"/>
          </a:p>
          <a:p>
            <a:r>
              <a:rPr lang="sl-SI" u="sng" dirty="0"/>
              <a:t>100 MHz </a:t>
            </a:r>
            <a:r>
              <a:rPr lang="sl-SI" dirty="0"/>
              <a:t>(</a:t>
            </a:r>
            <a:r>
              <a:rPr lang="sl-SI" dirty="0" err="1"/>
              <a:t>unsynchronised</a:t>
            </a:r>
            <a:r>
              <a:rPr lang="sl-SI" dirty="0"/>
              <a:t> WBB LMP, no interference</a:t>
            </a:r>
            <a:r>
              <a:rPr lang="sl-SI" dirty="0" smtClean="0"/>
              <a:t>)</a:t>
            </a:r>
          </a:p>
          <a:p>
            <a:r>
              <a:rPr lang="sl-SI" u="sng" dirty="0" smtClean="0"/>
              <a:t>200 </a:t>
            </a:r>
            <a:r>
              <a:rPr lang="sl-SI" u="sng" dirty="0"/>
              <a:t>MHz </a:t>
            </a:r>
            <a:r>
              <a:rPr lang="sl-SI" dirty="0"/>
              <a:t>(</a:t>
            </a:r>
            <a:r>
              <a:rPr lang="sl-SI" dirty="0" err="1"/>
              <a:t>synchronised</a:t>
            </a:r>
            <a:r>
              <a:rPr lang="sl-SI" dirty="0"/>
              <a:t> WBB LMP, </a:t>
            </a:r>
            <a:r>
              <a:rPr lang="sl-SI" dirty="0" err="1"/>
              <a:t>lower</a:t>
            </a:r>
            <a:r>
              <a:rPr lang="sl-SI" dirty="0"/>
              <a:t> 100 MHz </a:t>
            </a:r>
            <a:r>
              <a:rPr lang="sl-SI" dirty="0" err="1"/>
              <a:t>must</a:t>
            </a:r>
            <a:r>
              <a:rPr lang="sl-SI" dirty="0"/>
              <a:t> be </a:t>
            </a:r>
            <a:r>
              <a:rPr lang="sl-SI" dirty="0" err="1"/>
              <a:t>synchronised</a:t>
            </a:r>
            <a:r>
              <a:rPr lang="sl-SI" dirty="0" smtClean="0"/>
              <a:t>)</a:t>
            </a:r>
          </a:p>
          <a:p>
            <a:r>
              <a:rPr lang="sl-SI" u="sng" dirty="0" smtClean="0"/>
              <a:t>30 </a:t>
            </a:r>
            <a:r>
              <a:rPr lang="sl-SI" u="sng" dirty="0"/>
              <a:t>MHz </a:t>
            </a:r>
            <a:r>
              <a:rPr lang="sl-SI" dirty="0"/>
              <a:t>(WBB LMP on </a:t>
            </a:r>
            <a:r>
              <a:rPr lang="sl-SI" dirty="0" err="1" smtClean="0"/>
              <a:t>specific</a:t>
            </a:r>
            <a:r>
              <a:rPr lang="sl-SI" dirty="0" smtClean="0"/>
              <a:t> </a:t>
            </a:r>
            <a:r>
              <a:rPr lang="sl-SI" dirty="0" err="1" smtClean="0"/>
              <a:t>routes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b="1" dirty="0" smtClean="0"/>
              <a:t>Transfer </a:t>
            </a:r>
            <a:r>
              <a:rPr lang="sl-SI" b="1" dirty="0" err="1" smtClean="0"/>
              <a:t>of</a:t>
            </a:r>
            <a:r>
              <a:rPr lang="sl-SI" b="1" dirty="0" smtClean="0"/>
              <a:t> </a:t>
            </a:r>
            <a:r>
              <a:rPr lang="sl-SI" b="1" dirty="0" err="1" smtClean="0"/>
              <a:t>rights</a:t>
            </a:r>
            <a:r>
              <a:rPr lang="sl-SI" b="1" dirty="0" smtClean="0"/>
              <a:t> </a:t>
            </a:r>
          </a:p>
          <a:p>
            <a:r>
              <a:rPr lang="sl-SI" dirty="0" err="1" smtClean="0"/>
              <a:t>allowed</a:t>
            </a:r>
            <a:r>
              <a:rPr lang="sl-SI" dirty="0" smtClean="0"/>
              <a:t> </a:t>
            </a:r>
            <a:r>
              <a:rPr lang="sl-SI" dirty="0" err="1" smtClean="0"/>
              <a:t>only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verticals</a:t>
            </a:r>
            <a:endParaRPr lang="sl-SI" dirty="0" smtClean="0"/>
          </a:p>
          <a:p>
            <a:pPr marL="0" indent="0">
              <a:buNone/>
            </a:pPr>
            <a:r>
              <a:rPr lang="sl-SI" b="1" dirty="0" err="1" smtClean="0"/>
              <a:t>Other</a:t>
            </a:r>
            <a:r>
              <a:rPr lang="sl-SI" b="1" dirty="0" smtClean="0"/>
              <a:t> </a:t>
            </a:r>
            <a:r>
              <a:rPr lang="sl-SI" b="1" dirty="0" err="1" smtClean="0"/>
              <a:t>conditions</a:t>
            </a:r>
            <a:endParaRPr lang="sl-SI" b="1" dirty="0" smtClean="0"/>
          </a:p>
          <a:p>
            <a:r>
              <a:rPr lang="sl-SI" dirty="0" err="1" smtClean="0"/>
              <a:t>Must</a:t>
            </a:r>
            <a:r>
              <a:rPr lang="sl-SI" dirty="0" smtClean="0"/>
              <a:t> </a:t>
            </a:r>
            <a:r>
              <a:rPr lang="en-US" dirty="0" smtClean="0"/>
              <a:t>not have an ownership </a:t>
            </a:r>
            <a:r>
              <a:rPr lang="sl-SI" dirty="0" err="1" smtClean="0"/>
              <a:t>stake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en-US" dirty="0" smtClean="0"/>
              <a:t> </a:t>
            </a:r>
            <a:r>
              <a:rPr lang="sl-SI" dirty="0" smtClean="0"/>
              <a:t>a</a:t>
            </a:r>
            <a:r>
              <a:rPr lang="en-US" dirty="0" smtClean="0"/>
              <a:t> mobile operator (&gt;25% ownership).</a:t>
            </a:r>
            <a:endParaRPr lang="sl-SI" dirty="0" smtClean="0"/>
          </a:p>
          <a:p>
            <a:r>
              <a:rPr lang="en-US" dirty="0" smtClean="0"/>
              <a:t>Permitted </a:t>
            </a:r>
            <a:r>
              <a:rPr lang="en-US" dirty="0"/>
              <a:t>forms of cooperation: consortia, joint ventures, associations of undertakings</a:t>
            </a:r>
            <a:r>
              <a:rPr lang="en-US" dirty="0" smtClean="0"/>
              <a:t>.</a:t>
            </a:r>
            <a:endParaRPr lang="sl-SI" dirty="0"/>
          </a:p>
        </p:txBody>
      </p:sp>
      <p:graphicFrame>
        <p:nvGraphicFramePr>
          <p:cNvPr id="4" name="Označba mesta vsebi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571600"/>
              </p:ext>
            </p:extLst>
          </p:nvPr>
        </p:nvGraphicFramePr>
        <p:xfrm>
          <a:off x="4007768" y="4941168"/>
          <a:ext cx="6264696" cy="124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02">
                  <a:extLst>
                    <a:ext uri="{9D8B030D-6E8A-4147-A177-3AD203B41FA5}">
                      <a16:colId xmlns:a16="http://schemas.microsoft.com/office/drawing/2014/main" val="1148579419"/>
                    </a:ext>
                  </a:extLst>
                </a:gridCol>
                <a:gridCol w="2821194">
                  <a:extLst>
                    <a:ext uri="{9D8B030D-6E8A-4147-A177-3AD203B41FA5}">
                      <a16:colId xmlns:a16="http://schemas.microsoft.com/office/drawing/2014/main" val="179823238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061984897"/>
                    </a:ext>
                  </a:extLst>
                </a:gridCol>
              </a:tblGrid>
              <a:tr h="184005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Time </a:t>
                      </a:r>
                      <a:r>
                        <a:rPr lang="sl-SI" sz="1400" dirty="0" err="1" smtClean="0"/>
                        <a:t>frame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Municipalities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err="1" smtClean="0"/>
                        <a:t>Campus</a:t>
                      </a:r>
                      <a:r>
                        <a:rPr lang="sl-SI" sz="1400" dirty="0" smtClean="0"/>
                        <a:t>/line </a:t>
                      </a:r>
                      <a:r>
                        <a:rPr lang="sl-SI" sz="1400" dirty="0" err="1" smtClean="0"/>
                        <a:t>network</a:t>
                      </a:r>
                      <a:endParaRPr lang="sl-SI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3947029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2 </a:t>
                      </a:r>
                      <a:r>
                        <a:rPr lang="sl-SI" sz="1400" dirty="0" err="1" smtClean="0"/>
                        <a:t>years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=&gt;</a:t>
                      </a:r>
                      <a:r>
                        <a:rPr lang="sl-SI" sz="1400" baseline="0" dirty="0" smtClean="0"/>
                        <a:t> </a:t>
                      </a:r>
                      <a:r>
                        <a:rPr lang="en-US" sz="1400" dirty="0" smtClean="0"/>
                        <a:t>1 base station for 5% population.</a:t>
                      </a:r>
                      <a:endParaRPr lang="sl-SI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25%</a:t>
                      </a:r>
                      <a:endParaRPr lang="sl-SI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227840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</a:t>
                      </a:r>
                      <a:r>
                        <a:rPr lang="sl-SI" sz="1400" baseline="0" dirty="0" smtClean="0"/>
                        <a:t> </a:t>
                      </a:r>
                      <a:r>
                        <a:rPr lang="sl-SI" sz="1400" baseline="0" dirty="0" err="1" smtClean="0"/>
                        <a:t>years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25% population </a:t>
                      </a:r>
                      <a:r>
                        <a:rPr lang="sl-SI" sz="1400" dirty="0" err="1" smtClean="0"/>
                        <a:t>or</a:t>
                      </a:r>
                      <a:r>
                        <a:rPr lang="en-US" sz="1400" dirty="0" smtClean="0"/>
                        <a:t> 10% territory</a:t>
                      </a:r>
                      <a:endParaRPr lang="sl-SI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70%</a:t>
                      </a:r>
                      <a:endParaRPr lang="sl-SI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397121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4 </a:t>
                      </a:r>
                      <a:r>
                        <a:rPr lang="sl-SI" sz="1400" dirty="0" err="1" smtClean="0"/>
                        <a:t>years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40% population or 20% territory</a:t>
                      </a:r>
                      <a:endParaRPr lang="sl-SI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90%</a:t>
                      </a:r>
                      <a:endParaRPr lang="sl-SI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934279"/>
                  </a:ext>
                </a:extLst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1852996" y="5378115"/>
            <a:ext cx="2167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err="1"/>
              <a:t>Coverage</a:t>
            </a:r>
            <a:r>
              <a:rPr lang="sl-SI" b="1" dirty="0"/>
              <a:t> </a:t>
            </a:r>
            <a:r>
              <a:rPr lang="sl-SI" b="1" dirty="0" err="1"/>
              <a:t>obligations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30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Conclusion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Key </a:t>
            </a:r>
            <a:r>
              <a:rPr lang="en-US" sz="2800" b="1" dirty="0" smtClean="0"/>
              <a:t>Takeaways</a:t>
            </a:r>
            <a:endParaRPr lang="en-US" sz="2800" dirty="0"/>
          </a:p>
          <a:p>
            <a:pPr lvl="1"/>
            <a:r>
              <a:rPr lang="en-US" sz="2400" dirty="0"/>
              <a:t>Spectrum auctions in Slovenia have evolved to address diverse needs, including verticals and public/private usage.</a:t>
            </a:r>
          </a:p>
          <a:p>
            <a:pPr lvl="1"/>
            <a:r>
              <a:rPr lang="en-US" sz="2400" dirty="0" smtClean="0"/>
              <a:t>Public </a:t>
            </a:r>
            <a:r>
              <a:rPr lang="en-US" sz="2400" dirty="0"/>
              <a:t>tenders and transparent pricing promote market entry and innovation.</a:t>
            </a:r>
          </a:p>
          <a:p>
            <a:pPr lvl="1"/>
            <a:r>
              <a:rPr lang="en-US" sz="2400" dirty="0"/>
              <a:t>Ongoing initiatives aim to simplify access and ensure future readiness (e.g., 3800–4200 MHz band).</a:t>
            </a:r>
          </a:p>
          <a:p>
            <a:r>
              <a:rPr lang="en-US" sz="2600" b="1" dirty="0"/>
              <a:t>Looking </a:t>
            </a:r>
            <a:r>
              <a:rPr lang="en-US" sz="2600" b="1" dirty="0" smtClean="0"/>
              <a:t>Ahead</a:t>
            </a:r>
            <a:endParaRPr lang="en-US" sz="2600" dirty="0"/>
          </a:p>
          <a:p>
            <a:pPr lvl="1"/>
            <a:r>
              <a:rPr lang="en-US" sz="2400" dirty="0"/>
              <a:t>Continued refinement of auction strategies in alignment with technological and market developments.</a:t>
            </a:r>
          </a:p>
          <a:p>
            <a:pPr lvl="1"/>
            <a:r>
              <a:rPr lang="en-US" sz="2400" dirty="0"/>
              <a:t>Active collaboration with stakeholders through workshops and consultations.</a:t>
            </a:r>
          </a:p>
          <a:p>
            <a:pPr lvl="1"/>
            <a:r>
              <a:rPr lang="en-US" sz="2400" dirty="0"/>
              <a:t>Commitment to equitable, efficient, and transparent spectrum management.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99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4400" dirty="0" err="1" smtClean="0"/>
              <a:t>Thank</a:t>
            </a:r>
            <a:r>
              <a:rPr lang="sl-SI" sz="4400" dirty="0" smtClean="0"/>
              <a:t> </a:t>
            </a:r>
            <a:r>
              <a:rPr lang="sl-SI" sz="4400" dirty="0" err="1" smtClean="0"/>
              <a:t>you</a:t>
            </a:r>
            <a:r>
              <a:rPr lang="sl-SI" sz="4400" dirty="0" smtClean="0"/>
              <a:t> </a:t>
            </a:r>
            <a:r>
              <a:rPr lang="sl-SI" sz="4400" dirty="0" err="1" smtClean="0"/>
              <a:t>for</a:t>
            </a:r>
            <a:r>
              <a:rPr lang="sl-SI" sz="4400" dirty="0" smtClean="0"/>
              <a:t> </a:t>
            </a:r>
            <a:r>
              <a:rPr lang="sl-SI" sz="4400" dirty="0" err="1" smtClean="0"/>
              <a:t>your</a:t>
            </a:r>
            <a:r>
              <a:rPr lang="sl-SI" sz="4400" dirty="0" smtClean="0"/>
              <a:t> </a:t>
            </a:r>
            <a:r>
              <a:rPr lang="sl-SI" sz="4400" dirty="0" err="1" smtClean="0"/>
              <a:t>attention</a:t>
            </a:r>
            <a:r>
              <a:rPr lang="sl-SI" sz="4400" dirty="0" smtClean="0"/>
              <a:t>!</a:t>
            </a:r>
          </a:p>
          <a:p>
            <a:pPr marL="0" indent="0" algn="ctr">
              <a:buNone/>
            </a:pPr>
            <a:r>
              <a:rPr lang="sl-SI" sz="2400" dirty="0" err="1" smtClean="0"/>
              <a:t>Contact</a:t>
            </a:r>
            <a:r>
              <a:rPr lang="sl-SI" sz="2400" dirty="0" smtClean="0"/>
              <a:t>: </a:t>
            </a:r>
            <a:r>
              <a:rPr lang="sl-SI" sz="2400" dirty="0" smtClean="0">
                <a:hlinkClick r:id="rId2"/>
              </a:rPr>
              <a:t>gasper.lakota-jericek@akos-rs.si</a:t>
            </a:r>
            <a:r>
              <a:rPr lang="sl-SI" sz="2400" dirty="0" smtClean="0"/>
              <a:t> </a:t>
            </a:r>
          </a:p>
          <a:p>
            <a:pPr marL="0" indent="0" algn="ctr">
              <a:buNone/>
            </a:pPr>
            <a:r>
              <a:rPr lang="sl-SI" sz="2400" dirty="0" smtClean="0">
                <a:hlinkClick r:id="rId3"/>
              </a:rPr>
              <a:t>https://www.akos-rs.si</a:t>
            </a:r>
            <a:r>
              <a:rPr lang="sl-SI" sz="2400" dirty="0" smtClean="0"/>
              <a:t>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75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About</a:t>
            </a:r>
            <a:r>
              <a:rPr lang="sl-SI" dirty="0" smtClean="0"/>
              <a:t> AKOS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📅 Established: 2001</a:t>
            </a:r>
          </a:p>
          <a:p>
            <a:r>
              <a:rPr lang="en-US" sz="2400" b="1" dirty="0"/>
              <a:t>🌍 Upcoming Role: BEREC Chairmanship (2026)</a:t>
            </a:r>
          </a:p>
          <a:p>
            <a:r>
              <a:rPr lang="sl-SI" sz="2400" b="1" dirty="0" err="1" smtClean="0"/>
              <a:t>Areas</a:t>
            </a:r>
            <a:r>
              <a:rPr lang="sl-SI" sz="2400" b="1" dirty="0" smtClean="0"/>
              <a:t> </a:t>
            </a:r>
            <a:r>
              <a:rPr lang="sl-SI" sz="2400" b="1" dirty="0" err="1"/>
              <a:t>of</a:t>
            </a:r>
            <a:r>
              <a:rPr lang="sl-SI" sz="2400" b="1" dirty="0"/>
              <a:t> </a:t>
            </a:r>
            <a:r>
              <a:rPr lang="sl-SI" sz="2400" b="1" dirty="0" err="1"/>
              <a:t>Activity</a:t>
            </a:r>
            <a:endParaRPr lang="sl-SI" sz="2400" b="1" dirty="0"/>
          </a:p>
          <a:p>
            <a:pPr lvl="1"/>
            <a:r>
              <a:rPr lang="sl-SI" sz="2200" dirty="0"/>
              <a:t>📡 </a:t>
            </a:r>
            <a:r>
              <a:rPr lang="sl-SI" sz="2200" b="1" dirty="0" err="1"/>
              <a:t>Electronic</a:t>
            </a:r>
            <a:r>
              <a:rPr lang="sl-SI" sz="2200" b="1" dirty="0"/>
              <a:t> </a:t>
            </a:r>
            <a:r>
              <a:rPr lang="sl-SI" sz="2200" b="1" dirty="0" err="1"/>
              <a:t>Communications</a:t>
            </a:r>
            <a:r>
              <a:rPr lang="sl-SI" sz="2200" dirty="0"/>
              <a:t> – </a:t>
            </a:r>
            <a:r>
              <a:rPr lang="sl-SI" sz="2200" dirty="0" err="1"/>
              <a:t>Regulation</a:t>
            </a:r>
            <a:r>
              <a:rPr lang="sl-SI" sz="2200" dirty="0"/>
              <a:t> &amp; </a:t>
            </a:r>
            <a:r>
              <a:rPr lang="sl-SI" sz="2200" dirty="0" err="1"/>
              <a:t>supervision</a:t>
            </a:r>
            <a:endParaRPr lang="sl-SI" sz="2200" dirty="0"/>
          </a:p>
          <a:p>
            <a:pPr lvl="1"/>
            <a:r>
              <a:rPr lang="sl-SI" sz="2200" dirty="0"/>
              <a:t>📶 </a:t>
            </a:r>
            <a:r>
              <a:rPr lang="sl-SI" sz="2200" b="1" dirty="0"/>
              <a:t>Radio </a:t>
            </a:r>
            <a:r>
              <a:rPr lang="sl-SI" sz="2200" b="1" dirty="0" err="1"/>
              <a:t>Frequency</a:t>
            </a:r>
            <a:r>
              <a:rPr lang="sl-SI" sz="2200" b="1" dirty="0"/>
              <a:t> </a:t>
            </a:r>
            <a:r>
              <a:rPr lang="sl-SI" sz="2200" b="1" dirty="0" err="1"/>
              <a:t>Spectrum</a:t>
            </a:r>
            <a:r>
              <a:rPr lang="sl-SI" sz="2200" dirty="0"/>
              <a:t> – Management, </a:t>
            </a:r>
            <a:r>
              <a:rPr lang="sl-SI" sz="2200" dirty="0" err="1"/>
              <a:t>supervision</a:t>
            </a:r>
            <a:r>
              <a:rPr lang="sl-SI" sz="2200" dirty="0"/>
              <a:t> &amp; </a:t>
            </a:r>
            <a:r>
              <a:rPr lang="sl-SI" sz="2200" dirty="0" err="1"/>
              <a:t>measurements</a:t>
            </a:r>
            <a:endParaRPr lang="sl-SI" sz="2200" dirty="0"/>
          </a:p>
          <a:p>
            <a:pPr lvl="1"/>
            <a:r>
              <a:rPr lang="sl-SI" sz="2200" dirty="0"/>
              <a:t>📺 </a:t>
            </a:r>
            <a:r>
              <a:rPr lang="sl-SI" sz="2200" b="1" dirty="0" err="1"/>
              <a:t>Electronic</a:t>
            </a:r>
            <a:r>
              <a:rPr lang="sl-SI" sz="2200" b="1" dirty="0"/>
              <a:t> </a:t>
            </a:r>
            <a:r>
              <a:rPr lang="sl-SI" sz="2200" b="1" dirty="0" err="1"/>
              <a:t>Media</a:t>
            </a:r>
            <a:r>
              <a:rPr lang="sl-SI" sz="2200" dirty="0"/>
              <a:t> – </a:t>
            </a:r>
            <a:r>
              <a:rPr lang="sl-SI" sz="2200" dirty="0" err="1"/>
              <a:t>Content</a:t>
            </a:r>
            <a:r>
              <a:rPr lang="sl-SI" sz="2200" dirty="0"/>
              <a:t> </a:t>
            </a:r>
            <a:r>
              <a:rPr lang="sl-SI" sz="2200" dirty="0" err="1"/>
              <a:t>regulation</a:t>
            </a:r>
            <a:endParaRPr lang="sl-SI" sz="2200" dirty="0"/>
          </a:p>
          <a:p>
            <a:pPr lvl="1"/>
            <a:r>
              <a:rPr lang="sl-SI" sz="2200" dirty="0"/>
              <a:t>🌐 </a:t>
            </a:r>
            <a:r>
              <a:rPr lang="sl-SI" sz="2200" b="1" dirty="0" err="1"/>
              <a:t>Digital</a:t>
            </a:r>
            <a:r>
              <a:rPr lang="sl-SI" sz="2200" b="1" dirty="0"/>
              <a:t> </a:t>
            </a:r>
            <a:r>
              <a:rPr lang="sl-SI" sz="2200" b="1" dirty="0" err="1"/>
              <a:t>Services</a:t>
            </a:r>
            <a:r>
              <a:rPr lang="sl-SI" sz="2200" dirty="0"/>
              <a:t> – </a:t>
            </a:r>
            <a:r>
              <a:rPr lang="sl-SI" sz="2200" dirty="0" err="1"/>
              <a:t>Oversight</a:t>
            </a:r>
            <a:r>
              <a:rPr lang="sl-SI" sz="2200" dirty="0"/>
              <a:t> </a:t>
            </a:r>
            <a:r>
              <a:rPr lang="sl-SI" sz="2200" dirty="0" err="1"/>
              <a:t>and</a:t>
            </a:r>
            <a:r>
              <a:rPr lang="sl-SI" sz="2200" dirty="0"/>
              <a:t> </a:t>
            </a:r>
            <a:r>
              <a:rPr lang="sl-SI" sz="2200" dirty="0" err="1"/>
              <a:t>rules</a:t>
            </a:r>
            <a:endParaRPr lang="sl-SI" sz="2200" dirty="0"/>
          </a:p>
          <a:p>
            <a:pPr lvl="1"/>
            <a:r>
              <a:rPr lang="sl-SI" sz="2200" dirty="0"/>
              <a:t>🚆 </a:t>
            </a:r>
            <a:r>
              <a:rPr lang="sl-SI" sz="2200" b="1" dirty="0" err="1"/>
              <a:t>Railway</a:t>
            </a:r>
            <a:r>
              <a:rPr lang="sl-SI" sz="2200" b="1" dirty="0"/>
              <a:t> </a:t>
            </a:r>
            <a:r>
              <a:rPr lang="sl-SI" sz="2200" b="1" dirty="0" err="1"/>
              <a:t>Services</a:t>
            </a:r>
            <a:r>
              <a:rPr lang="sl-SI" sz="2200" dirty="0"/>
              <a:t> – </a:t>
            </a:r>
            <a:r>
              <a:rPr lang="sl-SI" sz="2200" dirty="0" err="1"/>
              <a:t>Regulation</a:t>
            </a:r>
            <a:r>
              <a:rPr lang="sl-SI" sz="2200" dirty="0"/>
              <a:t> </a:t>
            </a:r>
            <a:r>
              <a:rPr lang="sl-SI" sz="2200" dirty="0" err="1"/>
              <a:t>of</a:t>
            </a:r>
            <a:r>
              <a:rPr lang="sl-SI" sz="2200" dirty="0"/>
              <a:t> transport </a:t>
            </a:r>
            <a:r>
              <a:rPr lang="sl-SI" sz="2200" dirty="0" err="1"/>
              <a:t>communications</a:t>
            </a:r>
            <a:endParaRPr lang="sl-SI" sz="2200" dirty="0"/>
          </a:p>
          <a:p>
            <a:pPr lvl="1"/>
            <a:r>
              <a:rPr lang="sl-SI" sz="2200" dirty="0"/>
              <a:t>📬 </a:t>
            </a:r>
            <a:r>
              <a:rPr lang="sl-SI" sz="2200" b="1" dirty="0"/>
              <a:t>Postal </a:t>
            </a:r>
            <a:r>
              <a:rPr lang="sl-SI" sz="2200" b="1" dirty="0" err="1"/>
              <a:t>Services</a:t>
            </a:r>
            <a:r>
              <a:rPr lang="sl-SI" sz="2200" dirty="0"/>
              <a:t> – </a:t>
            </a:r>
            <a:r>
              <a:rPr lang="sl-SI" sz="2200" dirty="0" err="1"/>
              <a:t>Licensing</a:t>
            </a:r>
            <a:r>
              <a:rPr lang="sl-SI" sz="2200" dirty="0"/>
              <a:t> </a:t>
            </a:r>
            <a:r>
              <a:rPr lang="sl-SI" sz="2200" dirty="0" err="1"/>
              <a:t>and</a:t>
            </a:r>
            <a:r>
              <a:rPr lang="sl-SI" sz="2200" dirty="0"/>
              <a:t> fair </a:t>
            </a:r>
            <a:r>
              <a:rPr lang="sl-SI" sz="2200" dirty="0" err="1"/>
              <a:t>operation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0304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602" y="228600"/>
            <a:ext cx="7010399" cy="778098"/>
          </a:xfrm>
        </p:spPr>
        <p:txBody>
          <a:bodyPr/>
          <a:lstStyle/>
          <a:p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en-GB" dirty="0" smtClean="0"/>
              <a:t>Mission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421083"/>
          </a:xfrm>
        </p:spPr>
        <p:txBody>
          <a:bodyPr>
            <a:normAutofit/>
          </a:bodyPr>
          <a:lstStyle/>
          <a:p>
            <a:r>
              <a:rPr lang="sl-SI" sz="2400" b="1" dirty="0"/>
              <a:t>To </a:t>
            </a:r>
            <a:r>
              <a:rPr lang="sl-SI" sz="2400" b="1" dirty="0" err="1" smtClean="0"/>
              <a:t>ensure</a:t>
            </a:r>
            <a:endParaRPr lang="sl-SI" sz="2400" b="1" dirty="0"/>
          </a:p>
          <a:p>
            <a:pPr lvl="1"/>
            <a:r>
              <a:rPr lang="sl-SI" dirty="0" smtClean="0"/>
              <a:t> </a:t>
            </a:r>
            <a:r>
              <a:rPr lang="sl-SI" dirty="0" err="1" smtClean="0"/>
              <a:t>Development</a:t>
            </a:r>
            <a:r>
              <a:rPr lang="sl-SI" dirty="0" smtClean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b="1" dirty="0" err="1"/>
              <a:t>communication</a:t>
            </a:r>
            <a:r>
              <a:rPr lang="sl-SI" b="1" dirty="0"/>
              <a:t> </a:t>
            </a:r>
            <a:r>
              <a:rPr lang="sl-SI" b="1" dirty="0" err="1"/>
              <a:t>networks</a:t>
            </a:r>
            <a:r>
              <a:rPr lang="sl-SI" b="1" dirty="0"/>
              <a:t> &amp; </a:t>
            </a:r>
            <a:r>
              <a:rPr lang="sl-SI" b="1" dirty="0" err="1"/>
              <a:t>service</a:t>
            </a:r>
            <a:r>
              <a:rPr lang="sl-SI" dirty="0" err="1"/>
              <a:t>s</a:t>
            </a:r>
            <a:endParaRPr lang="sl-SI" dirty="0"/>
          </a:p>
          <a:p>
            <a:pPr lvl="1"/>
            <a:r>
              <a:rPr lang="sl-SI" dirty="0" smtClean="0"/>
              <a:t> </a:t>
            </a:r>
            <a:r>
              <a:rPr lang="sl-SI" dirty="0"/>
              <a:t>Fair </a:t>
            </a:r>
            <a:r>
              <a:rPr lang="sl-SI" b="1" dirty="0" err="1"/>
              <a:t>competition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operator </a:t>
            </a:r>
            <a:r>
              <a:rPr lang="sl-SI" b="1" dirty="0" err="1"/>
              <a:t>neutrality</a:t>
            </a:r>
            <a:endParaRPr lang="sl-SI" b="1" dirty="0"/>
          </a:p>
          <a:p>
            <a:pPr lvl="1"/>
            <a:r>
              <a:rPr lang="sl-SI" dirty="0" smtClean="0"/>
              <a:t> </a:t>
            </a:r>
            <a:r>
              <a:rPr lang="sl-SI" b="1" dirty="0" err="1"/>
              <a:t>Universal</a:t>
            </a:r>
            <a:r>
              <a:rPr lang="sl-SI" b="1" dirty="0"/>
              <a:t> </a:t>
            </a:r>
            <a:r>
              <a:rPr lang="sl-SI" b="1" dirty="0" err="1"/>
              <a:t>service</a:t>
            </a:r>
            <a:r>
              <a:rPr lang="sl-SI" b="1" dirty="0"/>
              <a:t> </a:t>
            </a:r>
            <a:r>
              <a:rPr lang="sl-SI" dirty="0" err="1"/>
              <a:t>availability</a:t>
            </a:r>
            <a:endParaRPr lang="sl-SI" dirty="0"/>
          </a:p>
          <a:p>
            <a:pPr lvl="1"/>
            <a:r>
              <a:rPr lang="sl-SI" dirty="0" smtClean="0"/>
              <a:t> </a:t>
            </a:r>
            <a:r>
              <a:rPr lang="sl-SI" dirty="0" err="1"/>
              <a:t>Efficient</a:t>
            </a:r>
            <a:r>
              <a:rPr lang="sl-SI" dirty="0"/>
              <a:t> </a:t>
            </a:r>
            <a:r>
              <a:rPr lang="sl-SI" b="1" dirty="0" err="1"/>
              <a:t>spectrum</a:t>
            </a:r>
            <a:r>
              <a:rPr lang="sl-SI" b="1" dirty="0"/>
              <a:t> &amp; </a:t>
            </a:r>
            <a:r>
              <a:rPr lang="sl-SI" b="1" dirty="0" err="1"/>
              <a:t>numbering</a:t>
            </a:r>
            <a:r>
              <a:rPr lang="sl-SI" b="1" dirty="0"/>
              <a:t> management</a:t>
            </a:r>
          </a:p>
          <a:p>
            <a:pPr lvl="1"/>
            <a:r>
              <a:rPr lang="sl-SI" dirty="0" smtClean="0"/>
              <a:t> </a:t>
            </a:r>
            <a:r>
              <a:rPr lang="sl-SI" b="1" dirty="0" err="1"/>
              <a:t>Media</a:t>
            </a:r>
            <a:r>
              <a:rPr lang="sl-SI" b="1" dirty="0"/>
              <a:t> </a:t>
            </a:r>
            <a:r>
              <a:rPr lang="sl-SI" b="1" dirty="0" err="1"/>
              <a:t>content</a:t>
            </a:r>
            <a:r>
              <a:rPr lang="sl-SI" b="1" dirty="0"/>
              <a:t> </a:t>
            </a:r>
            <a:r>
              <a:rPr lang="sl-SI" dirty="0" err="1"/>
              <a:t>regulation</a:t>
            </a:r>
            <a:r>
              <a:rPr lang="sl-SI" dirty="0"/>
              <a:t> (TV, radio, on-</a:t>
            </a:r>
            <a:r>
              <a:rPr lang="sl-SI" dirty="0" err="1"/>
              <a:t>demand</a:t>
            </a:r>
            <a:r>
              <a:rPr lang="sl-SI" dirty="0"/>
              <a:t>)</a:t>
            </a:r>
          </a:p>
          <a:p>
            <a:pPr lvl="1"/>
            <a:r>
              <a:rPr lang="sl-SI" dirty="0" smtClean="0"/>
              <a:t> </a:t>
            </a:r>
            <a:r>
              <a:rPr lang="sl-SI" b="1" dirty="0" err="1"/>
              <a:t>User</a:t>
            </a:r>
            <a:r>
              <a:rPr lang="sl-SI" b="1" dirty="0"/>
              <a:t> </a:t>
            </a:r>
            <a:r>
              <a:rPr lang="sl-SI" b="1" dirty="0" err="1"/>
              <a:t>rights</a:t>
            </a:r>
            <a:r>
              <a:rPr lang="sl-SI" b="1" dirty="0"/>
              <a:t> </a:t>
            </a:r>
            <a:r>
              <a:rPr lang="sl-SI" dirty="0" err="1"/>
              <a:t>protection</a:t>
            </a:r>
            <a:r>
              <a:rPr lang="sl-SI" dirty="0"/>
              <a:t> </a:t>
            </a:r>
            <a:r>
              <a:rPr lang="sl-SI" dirty="0" err="1"/>
              <a:t>across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services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"/>
    </mc:Choice>
    <mc:Fallback xmlns="">
      <p:transition spd="slow" advTm="279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Spectrum Strategy Actions (2019–2026)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/>
              <a:t>Major Completed or Ongoing </a:t>
            </a:r>
            <a:r>
              <a:rPr lang="en-US" sz="3800" b="1" dirty="0" smtClean="0"/>
              <a:t>Projects</a:t>
            </a:r>
            <a:endParaRPr lang="en-US" sz="3800" dirty="0"/>
          </a:p>
          <a:p>
            <a:pPr lvl="1"/>
            <a:r>
              <a:rPr lang="en-US" b="1" dirty="0"/>
              <a:t>700+ MHz Multiband Auction (2021):</a:t>
            </a:r>
            <a:r>
              <a:rPr lang="en-US" dirty="0"/>
              <a:t> Included multiple bands (700/1500/2100/2300/3600/26000 MHz).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Local Auctions for Verticals (2024–2025):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2300/3600 MHz awarded in 2024 (9 winners).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Second public tender ongoing in 2025.</a:t>
            </a:r>
          </a:p>
          <a:p>
            <a:r>
              <a:rPr lang="en-US" sz="3800" b="1" dirty="0"/>
              <a:t>Planned or Conditional </a:t>
            </a:r>
            <a:r>
              <a:rPr lang="en-US" sz="3800" b="1" dirty="0" smtClean="0"/>
              <a:t>Projects</a:t>
            </a:r>
            <a:endParaRPr lang="en-US" sz="3800" dirty="0"/>
          </a:p>
          <a:p>
            <a:pPr lvl="1"/>
            <a:r>
              <a:rPr lang="en-US" b="1" dirty="0"/>
              <a:t>New Auctions (if interest exists</a:t>
            </a:r>
            <a:r>
              <a:rPr lang="en-US" b="1" dirty="0" smtClean="0"/>
              <a:t>)</a:t>
            </a:r>
            <a:endParaRPr lang="en-US" dirty="0"/>
          </a:p>
          <a:p>
            <a:pPr lvl="2"/>
            <a:r>
              <a:rPr lang="en-US" dirty="0"/>
              <a:t>410–430 MHz and 450–470 MHz bands for business-critical and PPDR use.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Local </a:t>
            </a:r>
            <a:r>
              <a:rPr lang="en-US" b="1" dirty="0" smtClean="0">
                <a:solidFill>
                  <a:schemeClr val="accent1"/>
                </a:solidFill>
              </a:rPr>
              <a:t>Allocation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3800–4200 MHz for private networks – service/technology-neutral.</a:t>
            </a:r>
          </a:p>
          <a:p>
            <a:pPr lvl="1"/>
            <a:r>
              <a:rPr lang="en-US" b="1" dirty="0" err="1" smtClean="0"/>
              <a:t>Refarming</a:t>
            </a:r>
            <a:endParaRPr lang="en-US" dirty="0"/>
          </a:p>
          <a:p>
            <a:pPr lvl="2"/>
            <a:r>
              <a:rPr lang="en-US" dirty="0"/>
              <a:t>Adjusting bands to increase capacity for point-to-point fixed links (completed 2024).</a:t>
            </a:r>
          </a:p>
          <a:p>
            <a:r>
              <a:rPr lang="en-US" sz="3800" b="1" dirty="0"/>
              <a:t>Future Directions (2024–2026 Strategy</a:t>
            </a:r>
            <a:r>
              <a:rPr lang="en-US" sz="3800" b="1" dirty="0" smtClean="0"/>
              <a:t>)</a:t>
            </a:r>
            <a:endParaRPr lang="en-US" sz="3800" dirty="0"/>
          </a:p>
          <a:p>
            <a:pPr lvl="1"/>
            <a:r>
              <a:rPr lang="en-US" b="1" dirty="0"/>
              <a:t>UHF Band for 4G/5G/6G &amp; </a:t>
            </a:r>
            <a:r>
              <a:rPr lang="en-US" b="1" dirty="0" smtClean="0"/>
              <a:t>Broadcasting</a:t>
            </a:r>
            <a:endParaRPr lang="en-US" dirty="0"/>
          </a:p>
          <a:p>
            <a:pPr lvl="2"/>
            <a:r>
              <a:rPr lang="en-US" dirty="0"/>
              <a:t>In line with ECC DEC 2017/899.</a:t>
            </a:r>
          </a:p>
          <a:p>
            <a:pPr lvl="2"/>
            <a:r>
              <a:rPr lang="en-US" dirty="0"/>
              <a:t>Coordination required with neighboring countries.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439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4400" b="1" dirty="0" smtClean="0"/>
              <a:t>2300-3600 </a:t>
            </a:r>
            <a:r>
              <a:rPr lang="sl-SI" sz="4400" b="1" dirty="0"/>
              <a:t>MHz</a:t>
            </a:r>
            <a:r>
              <a:rPr lang="sl-SI" sz="4400" dirty="0"/>
              <a:t> </a:t>
            </a:r>
            <a:r>
              <a:rPr lang="sl-SI" sz="4400" dirty="0" smtClean="0"/>
              <a:t>band</a:t>
            </a:r>
          </a:p>
          <a:p>
            <a:pPr marL="0" indent="0" algn="ctr">
              <a:buNone/>
            </a:pPr>
            <a:r>
              <a:rPr lang="sl-SI" sz="3200" dirty="0" err="1" smtClean="0"/>
              <a:t>hybrid</a:t>
            </a:r>
            <a:r>
              <a:rPr lang="sl-SI" sz="3200" dirty="0" smtClean="0"/>
              <a:t> </a:t>
            </a:r>
            <a:r>
              <a:rPr lang="sl-SI" sz="3200" dirty="0" err="1"/>
              <a:t>public</a:t>
            </a:r>
            <a:r>
              <a:rPr lang="sl-SI" sz="3200" dirty="0"/>
              <a:t> tender </a:t>
            </a:r>
            <a:r>
              <a:rPr lang="sl-SI" sz="3200" dirty="0" err="1" smtClean="0"/>
              <a:t>with</a:t>
            </a:r>
            <a:r>
              <a:rPr lang="sl-SI" sz="3200" dirty="0" smtClean="0"/>
              <a:t> </a:t>
            </a:r>
            <a:r>
              <a:rPr lang="sl-SI" sz="3200" dirty="0" err="1" smtClean="0"/>
              <a:t>auction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(2023 - 2024)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1126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tender with auction 2300 &amp; 3600 MHz for Local Use (2023</a:t>
            </a:r>
            <a:r>
              <a:rPr lang="sl-SI" dirty="0"/>
              <a:t>-</a:t>
            </a:r>
            <a:r>
              <a:rPr lang="sl-SI" dirty="0" smtClean="0"/>
              <a:t>2024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b="1" dirty="0" smtClean="0"/>
              <a:t>Setup</a:t>
            </a:r>
            <a:endParaRPr lang="en-GB" b="1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148943"/>
              </p:ext>
            </p:extLst>
          </p:nvPr>
        </p:nvGraphicFramePr>
        <p:xfrm>
          <a:off x="469777" y="1275308"/>
          <a:ext cx="3754015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919">
                  <a:extLst>
                    <a:ext uri="{9D8B030D-6E8A-4147-A177-3AD203B41FA5}">
                      <a16:colId xmlns:a16="http://schemas.microsoft.com/office/drawing/2014/main" val="1629318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2268361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Timeline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177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smtClean="0">
                          <a:effectLst/>
                        </a:rPr>
                        <a:t>draft  tender documentation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 smtClean="0">
                          <a:effectLst/>
                        </a:rPr>
                        <a:t>Aug 2022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457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smtClean="0">
                          <a:effectLst/>
                        </a:rPr>
                        <a:t>feedback collection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noProof="0" dirty="0" smtClean="0">
                          <a:effectLst/>
                        </a:rPr>
                        <a:t>Sep 2022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1032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err="1" smtClean="0">
                          <a:effectLst/>
                        </a:rPr>
                        <a:t>Revis</a:t>
                      </a:r>
                      <a:r>
                        <a:rPr lang="sl-SI" sz="1600" u="none" strike="noStrike" noProof="0" dirty="0" smtClean="0">
                          <a:effectLst/>
                        </a:rPr>
                        <a:t>ion</a:t>
                      </a:r>
                      <a:r>
                        <a:rPr lang="sl-SI" sz="16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sl-SI" sz="1600" u="none" strike="noStrike" baseline="0" noProof="0" dirty="0" err="1" smtClean="0">
                          <a:effectLst/>
                        </a:rPr>
                        <a:t>of</a:t>
                      </a:r>
                      <a:r>
                        <a:rPr lang="sl-SI" sz="16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GB" sz="1600" u="none" strike="noStrike" noProof="0" dirty="0" smtClean="0">
                          <a:effectLst/>
                        </a:rPr>
                        <a:t>tender </a:t>
                      </a:r>
                      <a:r>
                        <a:rPr lang="sl-SI" sz="1600" u="none" strike="noStrike" noProof="0" dirty="0" smtClean="0">
                          <a:effectLst/>
                        </a:rPr>
                        <a:t>d</a:t>
                      </a:r>
                      <a:r>
                        <a:rPr lang="en-GB" sz="1600" u="none" strike="noStrike" noProof="0" dirty="0" err="1" smtClean="0">
                          <a:effectLst/>
                        </a:rPr>
                        <a:t>ocumentation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</a:rPr>
                        <a:t>Feb 2023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1705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smtClean="0">
                          <a:effectLst/>
                        </a:rPr>
                        <a:t>feedback collection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</a:rPr>
                        <a:t>Mar </a:t>
                      </a:r>
                      <a:r>
                        <a:rPr lang="sl-SI" sz="1600" u="none" strike="noStrike" dirty="0">
                          <a:effectLst/>
                        </a:rPr>
                        <a:t>2023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708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public tender with </a:t>
                      </a:r>
                      <a:r>
                        <a:rPr lang="en-US" sz="1600" u="none" strike="noStrike" dirty="0" smtClean="0">
                          <a:effectLst/>
                        </a:rPr>
                        <a:t>auction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</a:rPr>
                        <a:t>Nov 2023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863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noProof="0" dirty="0" smtClean="0">
                          <a:effectLst/>
                        </a:rPr>
                        <a:t>frequency assignment process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</a:rPr>
                        <a:t>H1 2024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2803528"/>
                  </a:ext>
                </a:extLst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4725704" y="1313146"/>
            <a:ext cx="256153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Three rounds</a:t>
            </a:r>
            <a:endParaRPr lang="en-GB" b="1" dirty="0"/>
          </a:p>
        </p:txBody>
      </p:sp>
      <p:sp>
        <p:nvSpPr>
          <p:cNvPr id="7" name="Pravokotnik 6"/>
          <p:cNvSpPr/>
          <p:nvPr/>
        </p:nvSpPr>
        <p:spPr>
          <a:xfrm>
            <a:off x="4725704" y="1800924"/>
            <a:ext cx="2561530" cy="49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Auction if interest &gt; 1 for a frequency block</a:t>
            </a:r>
            <a:endParaRPr lang="en-GB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18" y="1307069"/>
            <a:ext cx="3683605" cy="224949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9696400" y="3861048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212 Municipalities</a:t>
            </a:r>
            <a:endParaRPr lang="en-GB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71744"/>
              </p:ext>
            </p:extLst>
          </p:nvPr>
        </p:nvGraphicFramePr>
        <p:xfrm>
          <a:off x="407368" y="4916151"/>
          <a:ext cx="662473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539334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576167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643272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263369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8959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Frequency band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Block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Frequencies  [MHz]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Bandwidth [MHz]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Available until 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7515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2300 MHz 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BA1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2300 – 2320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 x 20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1. 1. 2042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67458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2300 MHz 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BA2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23</a:t>
                      </a:r>
                      <a:r>
                        <a:rPr lang="sl-SI" sz="1400" noProof="0" dirty="0" smtClean="0">
                          <a:effectLst/>
                        </a:rPr>
                        <a:t>90</a:t>
                      </a:r>
                      <a:r>
                        <a:rPr lang="en-GB" sz="1400" noProof="0" dirty="0" smtClean="0">
                          <a:effectLst/>
                        </a:rPr>
                        <a:t> – 2</a:t>
                      </a:r>
                      <a:r>
                        <a:rPr lang="sl-SI" sz="1400" noProof="0" dirty="0" smtClean="0">
                          <a:effectLst/>
                        </a:rPr>
                        <a:t>40</a:t>
                      </a:r>
                      <a:r>
                        <a:rPr lang="en-GB" sz="1400" noProof="0" dirty="0" smtClean="0">
                          <a:effectLst/>
                        </a:rPr>
                        <a:t>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 x 10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1. 1. 2042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88851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3600 MHz 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BB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3400 – 3420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 x 20</a:t>
                      </a:r>
                      <a:r>
                        <a:rPr lang="sl-SI" sz="1400" noProof="0" dirty="0" smtClean="0">
                          <a:effectLst/>
                        </a:rPr>
                        <a:t>*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15. 6. 2041</a:t>
                      </a: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985429"/>
                  </a:ext>
                </a:extLst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9696400" y="4293095"/>
            <a:ext cx="2016224" cy="84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Three frequency blocks in each municipality</a:t>
            </a:r>
            <a:endParaRPr lang="en-GB" b="1" dirty="0"/>
          </a:p>
        </p:txBody>
      </p:sp>
      <p:sp>
        <p:nvSpPr>
          <p:cNvPr id="14" name="Pravokotnik 13"/>
          <p:cNvSpPr/>
          <p:nvPr/>
        </p:nvSpPr>
        <p:spPr>
          <a:xfrm>
            <a:off x="4729366" y="2339126"/>
            <a:ext cx="2561530" cy="59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Only </a:t>
            </a:r>
            <a:r>
              <a:rPr lang="en-GB" b="1" u="sng" dirty="0" smtClean="0"/>
              <a:t>verticals</a:t>
            </a:r>
            <a:r>
              <a:rPr lang="en-GB" b="1" dirty="0" smtClean="0"/>
              <a:t> allowed to bid in 1</a:t>
            </a:r>
            <a:r>
              <a:rPr lang="en-GB" b="1" baseline="30000" dirty="0" smtClean="0"/>
              <a:t>st</a:t>
            </a:r>
            <a:r>
              <a:rPr lang="en-GB" b="1" dirty="0" smtClean="0"/>
              <a:t> round</a:t>
            </a:r>
            <a:endParaRPr lang="en-GB" b="1" dirty="0"/>
          </a:p>
        </p:txBody>
      </p:sp>
      <p:pic>
        <p:nvPicPr>
          <p:cNvPr id="16" name="Picture 11141"/>
          <p:cNvPicPr/>
          <p:nvPr/>
        </p:nvPicPr>
        <p:blipFill>
          <a:blip r:embed="rId3"/>
          <a:stretch>
            <a:fillRect/>
          </a:stretch>
        </p:blipFill>
        <p:spPr>
          <a:xfrm>
            <a:off x="335360" y="3327949"/>
            <a:ext cx="6019165" cy="1607185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4725704" y="2976862"/>
            <a:ext cx="2561530" cy="59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Everyone allowed to bid in 2</a:t>
            </a:r>
            <a:r>
              <a:rPr lang="en-GB" b="1" baseline="30000" dirty="0" smtClean="0"/>
              <a:t>nd</a:t>
            </a:r>
            <a:r>
              <a:rPr lang="en-GB" b="1" dirty="0" smtClean="0"/>
              <a:t> &amp; 3</a:t>
            </a:r>
            <a:r>
              <a:rPr lang="en-GB" b="1" baseline="30000" dirty="0" smtClean="0"/>
              <a:t>rd</a:t>
            </a:r>
            <a:r>
              <a:rPr lang="en-GB" b="1" dirty="0" smtClean="0"/>
              <a:t> round</a:t>
            </a:r>
            <a:endParaRPr lang="en-GB" b="1" dirty="0"/>
          </a:p>
        </p:txBody>
      </p:sp>
      <p:sp>
        <p:nvSpPr>
          <p:cNvPr id="17" name="Pravokotnik 16"/>
          <p:cNvSpPr/>
          <p:nvPr/>
        </p:nvSpPr>
        <p:spPr>
          <a:xfrm>
            <a:off x="7464152" y="3861048"/>
            <a:ext cx="2016224" cy="84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Initial prices confirmed by the Government</a:t>
            </a:r>
            <a:endParaRPr lang="en-GB" b="1" dirty="0"/>
          </a:p>
        </p:txBody>
      </p:sp>
      <p:sp>
        <p:nvSpPr>
          <p:cNvPr id="18" name="Pravokotnik 17"/>
          <p:cNvSpPr/>
          <p:nvPr/>
        </p:nvSpPr>
        <p:spPr>
          <a:xfrm>
            <a:off x="7464152" y="4797152"/>
            <a:ext cx="2016224" cy="84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Initial Prices in 2</a:t>
            </a:r>
            <a:r>
              <a:rPr lang="en-GB" b="1" baseline="30000" dirty="0" smtClean="0"/>
              <a:t>nd</a:t>
            </a:r>
            <a:r>
              <a:rPr lang="en-GB" b="1" dirty="0" smtClean="0"/>
              <a:t> and 3</a:t>
            </a:r>
            <a:r>
              <a:rPr lang="en-GB" b="1" baseline="30000" dirty="0" smtClean="0"/>
              <a:t>rd</a:t>
            </a:r>
            <a:r>
              <a:rPr lang="en-GB" b="1" dirty="0" smtClean="0"/>
              <a:t> round higher than in 1</a:t>
            </a:r>
            <a:r>
              <a:rPr lang="en-GB" b="1" baseline="30000" dirty="0" smtClean="0"/>
              <a:t>st</a:t>
            </a:r>
            <a:endParaRPr lang="en-GB" b="1" baseline="30000" dirty="0"/>
          </a:p>
        </p:txBody>
      </p:sp>
    </p:spTree>
    <p:extLst>
      <p:ext uri="{BB962C8B-B14F-4D97-AF65-F5344CB8AC3E}">
        <p14:creationId xmlns:p14="http://schemas.microsoft.com/office/powerpoint/2010/main" val="245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tender with auction 2300 &amp; 3600 MHz for Local Use (2023</a:t>
            </a:r>
            <a:r>
              <a:rPr lang="sl-SI" dirty="0" smtClean="0"/>
              <a:t>-2024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sl-SI" b="1" dirty="0" err="1" smtClean="0"/>
              <a:t>Results</a:t>
            </a:r>
            <a:endParaRPr lang="en-GB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340767"/>
            <a:ext cx="3998033" cy="2441513"/>
          </a:xfrm>
          <a:prstGeom prst="rect">
            <a:avLst/>
          </a:prstGeom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933056"/>
            <a:ext cx="2747525" cy="1831236"/>
          </a:xfr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83103"/>
              </p:ext>
            </p:extLst>
          </p:nvPr>
        </p:nvGraphicFramePr>
        <p:xfrm>
          <a:off x="623392" y="1711069"/>
          <a:ext cx="511256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539334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576167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811209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643272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263369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30071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8959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b="1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Bidders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b="1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</a:t>
                      </a:r>
                      <a:r>
                        <a:rPr lang="sl-SI" sz="1600" b="1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l-SI" sz="1600" b="1" noProof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blocks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57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noProof="0" dirty="0" err="1" smtClean="0">
                          <a:effectLst/>
                        </a:rPr>
                        <a:t>round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noProof="0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16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b="0" noProof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Verticals</a:t>
                      </a:r>
                      <a:endParaRPr lang="en-GB" sz="1600" b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noProof="0" dirty="0" smtClean="0">
                          <a:solidFill>
                            <a:schemeClr val="bg1"/>
                          </a:solidFill>
                          <a:effectLst/>
                        </a:rPr>
                        <a:t>BA1</a:t>
                      </a:r>
                      <a:endParaRPr lang="en-GB" sz="16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noProof="0" dirty="0" smtClean="0">
                          <a:solidFill>
                            <a:schemeClr val="bg1"/>
                          </a:solidFill>
                          <a:effectLst/>
                        </a:rPr>
                        <a:t>BA2</a:t>
                      </a:r>
                      <a:endParaRPr lang="en-GB" sz="16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b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en-GB" sz="1600" b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b="0" noProof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</a:t>
                      </a:r>
                      <a:endParaRPr lang="en-GB" sz="1600" b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515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1st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600" b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600" b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</a:rPr>
                        <a:t>4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noProof="0" dirty="0" smtClean="0">
                          <a:effectLst/>
                        </a:rPr>
                        <a:t>4</a:t>
                      </a:r>
                      <a:endParaRPr lang="en-GB" sz="1600" b="0" noProof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</a:rPr>
                        <a:t>8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67458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2nd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</a:rPr>
                        <a:t>2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600" b="0" noProof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88851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noProof="0" dirty="0" smtClean="0">
                          <a:effectLst/>
                        </a:rPr>
                        <a:t>3rd</a:t>
                      </a:r>
                      <a:endParaRPr lang="en-GB" sz="16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</a:rPr>
                        <a:t>1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b="0" noProof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600" b="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8985429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931190"/>
            <a:ext cx="2749680" cy="18312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87" y="3931190"/>
            <a:ext cx="2485364" cy="11470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776" y="3922184"/>
            <a:ext cx="2686425" cy="84784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47" y="4770027"/>
            <a:ext cx="1044024" cy="136132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280265" y="5762021"/>
            <a:ext cx="143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Port </a:t>
            </a:r>
            <a:r>
              <a:rPr lang="sl-SI" dirty="0" err="1" smtClean="0"/>
              <a:t>of</a:t>
            </a:r>
            <a:r>
              <a:rPr lang="sl-SI" dirty="0" smtClean="0"/>
              <a:t> Koper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118151" y="5762021"/>
            <a:ext cx="15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Cinkarna Celje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906139" y="5081358"/>
            <a:ext cx="144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Cablex</a:t>
            </a:r>
            <a:r>
              <a:rPr lang="sl-SI" dirty="0" smtClean="0"/>
              <a:t> </a:t>
            </a:r>
            <a:r>
              <a:rPr lang="sl-SI" dirty="0" err="1" smtClean="0"/>
              <a:t>Group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11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Refarming</a:t>
            </a:r>
            <a:endParaRPr lang="en-GB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484784"/>
            <a:ext cx="10180238" cy="458195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83432" y="1772816"/>
            <a:ext cx="720079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36000" rtlCol="0">
            <a:spAutoFit/>
          </a:bodyPr>
          <a:lstStyle/>
          <a:p>
            <a:r>
              <a:rPr lang="sl-SI" sz="1400" b="1" dirty="0" smtClean="0">
                <a:solidFill>
                  <a:srgbClr val="5B9BD5"/>
                </a:solidFill>
              </a:rPr>
              <a:t>Original</a:t>
            </a:r>
            <a:endParaRPr lang="sl-SI" sz="1400" b="1" dirty="0">
              <a:solidFill>
                <a:srgbClr val="5B9BD5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970162" y="4149080"/>
            <a:ext cx="720079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5B9BD5"/>
                </a:solidFill>
              </a:rPr>
              <a:t>Final version</a:t>
            </a:r>
            <a:endParaRPr lang="en-GB" sz="1400" b="1" dirty="0">
              <a:solidFill>
                <a:srgbClr val="5B9BD5"/>
              </a:solidFill>
            </a:endParaRPr>
          </a:p>
        </p:txBody>
      </p:sp>
      <p:cxnSp>
        <p:nvCxnSpPr>
          <p:cNvPr id="6" name="Raven povezovalnik 5"/>
          <p:cNvCxnSpPr/>
          <p:nvPr/>
        </p:nvCxnSpPr>
        <p:spPr>
          <a:xfrm>
            <a:off x="623392" y="2204864"/>
            <a:ext cx="106571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623392" y="2780928"/>
            <a:ext cx="106571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927870" y="2327371"/>
            <a:ext cx="762371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GB" sz="1400" b="1" dirty="0" smtClean="0">
                <a:solidFill>
                  <a:srgbClr val="5B9BD5"/>
                </a:solidFill>
              </a:rPr>
              <a:t>Proposal</a:t>
            </a:r>
            <a:endParaRPr lang="en-GB" sz="14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l-SI" sz="4400" b="1" dirty="0" smtClean="0"/>
              <a:t>2300-3600 </a:t>
            </a:r>
            <a:r>
              <a:rPr lang="sl-SI" sz="4400" b="1" dirty="0"/>
              <a:t>MHz</a:t>
            </a:r>
            <a:r>
              <a:rPr lang="sl-SI" sz="4400" dirty="0"/>
              <a:t> band </a:t>
            </a:r>
            <a:endParaRPr lang="sl-SI" sz="4400" dirty="0" smtClean="0"/>
          </a:p>
          <a:p>
            <a:pPr marL="0" indent="0" algn="ctr">
              <a:buNone/>
            </a:pPr>
            <a:r>
              <a:rPr lang="sl-SI" sz="3200" dirty="0" smtClean="0"/>
              <a:t>2</a:t>
            </a:r>
            <a:r>
              <a:rPr lang="sl-SI" sz="3200" baseline="30000" dirty="0" smtClean="0"/>
              <a:t>nd</a:t>
            </a:r>
            <a:r>
              <a:rPr lang="sl-SI" sz="3200" dirty="0" smtClean="0"/>
              <a:t> </a:t>
            </a:r>
            <a:r>
              <a:rPr lang="sl-SI" sz="3200" dirty="0" err="1"/>
              <a:t>hybrid</a:t>
            </a:r>
            <a:r>
              <a:rPr lang="sl-SI" sz="3200" dirty="0"/>
              <a:t> </a:t>
            </a:r>
            <a:r>
              <a:rPr lang="sl-SI" sz="3200" dirty="0" err="1"/>
              <a:t>public</a:t>
            </a:r>
            <a:r>
              <a:rPr lang="sl-SI" sz="3200" dirty="0"/>
              <a:t> </a:t>
            </a:r>
            <a:r>
              <a:rPr lang="sl-SI" sz="3200" dirty="0" smtClean="0"/>
              <a:t>tender </a:t>
            </a:r>
            <a:r>
              <a:rPr lang="sl-SI" sz="3200" dirty="0" err="1" smtClean="0"/>
              <a:t>with</a:t>
            </a:r>
            <a:r>
              <a:rPr lang="sl-SI" sz="3200" dirty="0" smtClean="0"/>
              <a:t> </a:t>
            </a:r>
            <a:r>
              <a:rPr lang="sl-SI" sz="3200" dirty="0" err="1" smtClean="0"/>
              <a:t>auction</a:t>
            </a:r>
            <a:endParaRPr lang="sl-SI" sz="3200" dirty="0" smtClean="0"/>
          </a:p>
          <a:p>
            <a:pPr marL="0" indent="0" algn="ctr">
              <a:buNone/>
            </a:pPr>
            <a:r>
              <a:rPr lang="sl-SI" sz="3200" dirty="0" smtClean="0"/>
              <a:t>(2025)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1886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|1.2|8.2|1.4|2.1|0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_prezentacija.potx" id="{E3283307-01FE-41F5-97C3-58C9ED2C34DB}" vid="{B7A1B674-3CDF-4B79-B92F-F68E9F97018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16-9_prezentacija</Template>
  <TotalTime>4971</TotalTime>
  <Words>908</Words>
  <Application>Microsoft Office PowerPoint</Application>
  <PresentationFormat>Širokozaslonsko</PresentationFormat>
  <Paragraphs>186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Officeova tema</vt:lpstr>
      <vt:lpstr>Experience With Spectrum Auctions for Private Mobile Networks in Slovenia </vt:lpstr>
      <vt:lpstr>About AKOS</vt:lpstr>
      <vt:lpstr>Our Mission</vt:lpstr>
      <vt:lpstr>Key Spectrum Strategy Actions (2019–2026)</vt:lpstr>
      <vt:lpstr>PowerPointova predstavitev</vt:lpstr>
      <vt:lpstr>Public tender with auction 2300 &amp; 3600 MHz for Local Use (2023-2024) Setup</vt:lpstr>
      <vt:lpstr>Public tender with auction 2300 &amp; 3600 MHz for Local Use (2023-2024) Results</vt:lpstr>
      <vt:lpstr>Refarming</vt:lpstr>
      <vt:lpstr>PowerPointova predstavitev</vt:lpstr>
      <vt:lpstr>2nd Public tender with auction 2300 &amp; 3600 MHz for Local Use (ongoing) Setup</vt:lpstr>
      <vt:lpstr>Public workshop</vt:lpstr>
      <vt:lpstr>PowerPointova predstavitev</vt:lpstr>
      <vt:lpstr>Frequency allocation 3800 – 4200 MHz band  – LMP for local use  (planned in 2025-2026)</vt:lpstr>
      <vt:lpstr>Protection of FS</vt:lpstr>
      <vt:lpstr>Conditions and obligations</vt:lpstr>
      <vt:lpstr>Conclusion</vt:lpstr>
      <vt:lpstr>PowerPointova predstavitev</vt:lpstr>
    </vt:vector>
  </TitlesOfParts>
  <Company>Agencija za komunikacijska omrežja in storitve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Spectrum Auctions for Private Mobile Networks in Slovenia</dc:title>
  <dc:creator>Gašper Lakota Jeriček</dc:creator>
  <cp:lastModifiedBy>Gašper Lakota Jeriček</cp:lastModifiedBy>
  <cp:revision>33</cp:revision>
  <cp:lastPrinted>2025-05-13T07:45:26Z</cp:lastPrinted>
  <dcterms:created xsi:type="dcterms:W3CDTF">2025-05-09T08:20:42Z</dcterms:created>
  <dcterms:modified xsi:type="dcterms:W3CDTF">2025-05-13T11:56:47Z</dcterms:modified>
</cp:coreProperties>
</file>