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672" r:id="rId2"/>
    <p:sldId id="258" r:id="rId3"/>
    <p:sldId id="259" r:id="rId4"/>
    <p:sldId id="5680" r:id="rId5"/>
    <p:sldId id="5673" r:id="rId6"/>
    <p:sldId id="261" r:id="rId7"/>
    <p:sldId id="262" r:id="rId8"/>
    <p:sldId id="1193" r:id="rId9"/>
    <p:sldId id="5679" r:id="rId10"/>
    <p:sldId id="270" r:id="rId11"/>
    <p:sldId id="271" r:id="rId12"/>
    <p:sldId id="1166" r:id="rId13"/>
    <p:sldId id="272" r:id="rId14"/>
    <p:sldId id="1177" r:id="rId15"/>
    <p:sldId id="1169" r:id="rId16"/>
    <p:sldId id="1168" r:id="rId17"/>
    <p:sldId id="5677" r:id="rId18"/>
    <p:sldId id="5678" r:id="rId19"/>
    <p:sldId id="5676" r:id="rId20"/>
    <p:sldId id="5674" r:id="rId21"/>
    <p:sldId id="5675" r:id="rId22"/>
    <p:sldId id="1171" r:id="rId23"/>
    <p:sldId id="1175" r:id="rId24"/>
    <p:sldId id="1178" r:id="rId25"/>
    <p:sldId id="1181" r:id="rId26"/>
    <p:sldId id="1195" r:id="rId27"/>
    <p:sldId id="1184" r:id="rId28"/>
    <p:sldId id="1182" r:id="rId29"/>
    <p:sldId id="1192" r:id="rId30"/>
    <p:sldId id="1186" r:id="rId31"/>
    <p:sldId id="5671" r:id="rId32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1" autoAdjust="0"/>
  </p:normalViewPr>
  <p:slideViewPr>
    <p:cSldViewPr snapToGrid="0">
      <p:cViewPr varScale="1">
        <p:scale>
          <a:sx n="91" d="100"/>
          <a:sy n="91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DB-48D3-980A-3035C41988E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DB-48D3-980A-3035C41988E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7DB-48D3-980A-3035C41988E1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7DB-48D3-980A-3035C41988E1}"/>
              </c:ext>
            </c:extLst>
          </c:dPt>
          <c:cat>
            <c:strRef>
              <c:f>Sheet1!$A$2:$A$5</c:f>
              <c:strCache>
                <c:ptCount val="4"/>
                <c:pt idx="0">
                  <c:v>Plan</c:v>
                </c:pt>
                <c:pt idx="1">
                  <c:v>Do</c:v>
                </c:pt>
                <c:pt idx="2">
                  <c:v>Check</c:v>
                </c:pt>
                <c:pt idx="3">
                  <c:v>Act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DB-48D3-980A-3035C419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1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DB9F-541B-4466-B912-CCCED8FDE104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E0C3-725D-49E8-8969-2C7F78C1957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3107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61495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2226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6717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54145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9283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1051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3185-D32E-479E-90E1-E764C817AF27}" type="slidenum">
              <a:rPr lang="mk-MK" smtClean="0"/>
              <a:t>18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61869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3185-D32E-479E-90E1-E764C817AF27}" type="slidenum">
              <a:rPr lang="mk-MK" smtClean="0"/>
              <a:t>19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83065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8617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26684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36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4122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86637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74018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80055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6065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29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63959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30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97768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31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6574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8581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9859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9828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dirty="0">
              <a:solidFill>
                <a:schemeClr val="bg1"/>
              </a:solidFill>
            </a:endParaRP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0395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8245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258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E0C3-725D-49E8-8969-2C7F78C19574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1470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60F9-BCFB-4CC3-9F6D-429F5C2C4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A9879-81BA-455B-BF96-2CDFF7780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9CC1-E418-49A9-AB3D-1B848BA5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32CD-2FD0-41BE-AE60-A27C0CC6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902D-EC6E-4F50-91F3-36BD9F30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8067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A659-C054-4203-BB45-DC7374C7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A1704-BA3D-4109-9E37-FC7ADFC22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B168-DBA0-4DF5-A1E8-141C905D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E6513-40C8-48E1-B2D7-F10FCA32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C707-66F0-4FDE-9AD0-11AEB776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255417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DB703-6F77-4924-BC29-53037CB69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8E8B-76B5-4941-ACF2-BEDCE70E7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A1664-33D2-4EBC-BA5F-833E0A5D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C1FA-B4FC-4D74-AB94-89115690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6CB8-FF45-40AC-B380-AC140901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250844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CFD9-3B20-4884-B65E-A804336D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884C-22A7-4504-9E33-FA27F6EA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22738-4CE5-471C-B4DB-D4397173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0E25-6E9A-44BC-8412-18A15026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E2F4-B58F-4756-8A7A-C2A0F909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028815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F5F3-0CC1-4646-8EDD-FB4D6A90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9F3D7-BD84-4D74-B38E-02942167B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2180-ED67-4A73-BDC6-E333D929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E437-97FD-4D71-B351-1C0FB3D2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9A8-596A-4672-B3BD-9290539B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56989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430C-B15A-4A7F-A60D-A160CC22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D141-9A39-4C69-83BE-43E9ABF34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8603B-8719-4E92-B289-23E2C9BFA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BF7C2-3B96-4238-B14C-15A4A774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B7D0-A9A4-4C1E-A91D-F5FF3D1D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39879-DDA3-4506-8DF5-3058A47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890735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CFF0-6C71-44DB-AA85-14FB8AA7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857C9-2430-4CF3-A351-06B066C2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5EBD3-6328-4D56-AC72-A4C8AB02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0D7E-D5F7-452F-8EE1-2CB715DBD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84F74-7162-492D-A683-B67845623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9ABA-8F9A-47DD-B23F-5391DE43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7A94B-65B8-4986-B983-9D251B41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17C07-45FE-49E2-A0AA-98EA3FF5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024639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8100-7A0B-4BBD-BF52-BCE25C38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C9971-1352-4AB5-B61B-663462F2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9884B-D00F-4726-895C-A1A9DCF6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ACEAC-9BCF-4BC0-B3B5-12B30630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424282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2ADF8-2C3C-4B0E-9312-B67E2FAA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620" y="6356349"/>
            <a:ext cx="2743200" cy="365125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www.iksnets.com</a:t>
            </a:r>
            <a:endParaRPr lang="mk-M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F0FD7-014A-478D-BFA1-1836DAEC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79F3E-30A3-44B5-86CC-F25B32E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7F2BA7-429B-478D-84DF-893CD0C7B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525" y="74481"/>
            <a:ext cx="752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490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C53-184E-4CFB-AEC1-1C6FE2F7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61B1-67F3-4A6B-9E3B-24CFBFF3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123CC-64CB-4B4C-8300-2BACE841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5FE55-5944-4377-ADA6-FDE9A7A7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B5FE8-4871-48BC-B06D-D0C226ED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241C4-3EAE-437E-ACFD-78C54BA6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1655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8A24-39DF-4564-A821-B82F63BC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38157-044F-41E6-A33B-C08D1F27D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E7C94-391B-42AF-9269-0FDB982D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C6361-B02A-47C4-8CE4-44608DBE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2FC7-A279-4413-9B54-EE2A2786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7B16F-4130-46D3-90FC-8BE72949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199117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A5BC9-41E9-4B4A-B0E6-332A7DC6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54BC9-614D-41D7-94BA-1CEDF20AC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C35F-65A2-4BFF-9A25-A5E3778A0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565D-B301-4011-95FE-5CBB86E8808C}" type="datetimeFigureOut">
              <a:rPr lang="mk-MK" smtClean="0"/>
              <a:t>14.5.2026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3938-B33A-40A0-86FC-80A717234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6451F-3696-4DAD-98F2-2C1C2E5CC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6750-5A4C-44A9-9362-9902C64B84D5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9090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snets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idayfun.net/dilbert-2000-08-15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cyber-resilie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4C9ACF-2357-4041-B743-768EE83E12CA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0D0FC-A1EE-4AB3-806E-907C1AAD8A55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378A5-1849-4CB5-8D60-B1FFAD2E4D40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E5B5B9-DE70-4324-BC7B-0AF19D81714C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BC59A-2359-47DE-BA5D-C9BE1AFDE75E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188266-EBF3-40A7-9F7A-F7FA9DF9F316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397ED-D73D-4579-B2CA-4C8E8CF87395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DDD30-4724-4CD5-ADBA-B9E37F1FA2C1}"/>
              </a:ext>
            </a:extLst>
          </p:cNvPr>
          <p:cNvSpPr txBox="1"/>
          <p:nvPr/>
        </p:nvSpPr>
        <p:spPr>
          <a:xfrm>
            <a:off x="722499" y="1487067"/>
            <a:ext cx="10972800" cy="1846659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mk-MK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B</a:t>
            </a:r>
            <a:r>
              <a:rPr lang="mk-MK" altLang="mk-MK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eyond Prevention </a:t>
            </a:r>
            <a:endParaRPr lang="en-US" altLang="mk-MK" sz="32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pPr algn="ctr">
              <a:lnSpc>
                <a:spcPct val="150000"/>
              </a:lnSpc>
            </a:pPr>
            <a:r>
              <a:rPr lang="mk-MK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Reducing Chaos During a Cyber Incident</a:t>
            </a:r>
          </a:p>
          <a:p>
            <a:endParaRPr lang="mk-M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9607F-7D26-4F0E-84BB-9F425E0B2D33}"/>
              </a:ext>
            </a:extLst>
          </p:cNvPr>
          <p:cNvSpPr/>
          <p:nvPr/>
        </p:nvSpPr>
        <p:spPr>
          <a:xfrm>
            <a:off x="3697196" y="3429000"/>
            <a:ext cx="823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92D050"/>
                </a:solidFill>
                <a:latin typeface="Perfect DOS VGA 437 Win" panose="02000009000000000000" pitchFamily="49"/>
              </a:rPr>
              <a:t>transform potential cyber disasters into manageable situations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ECF73-60D7-4B67-AEED-75F93758A4BF}"/>
              </a:ext>
            </a:extLst>
          </p:cNvPr>
          <p:cNvSpPr txBox="1"/>
          <p:nvPr/>
        </p:nvSpPr>
        <p:spPr>
          <a:xfrm>
            <a:off x="662881" y="4908911"/>
            <a:ext cx="483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Mickov Saso</a:t>
            </a:r>
          </a:p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AEK, </a:t>
            </a:r>
            <a:r>
              <a:rPr lang="en-US" dirty="0" err="1">
                <a:solidFill>
                  <a:srgbClr val="92D050"/>
                </a:solidFill>
                <a:latin typeface="Perfect DOS VGA 437 Win" panose="02000009000000000000" pitchFamily="49"/>
              </a:rPr>
              <a:t>Ohrid</a:t>
            </a:r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 2026</a:t>
            </a:r>
          </a:p>
          <a:p>
            <a:endParaRPr lang="en-US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20.05.2026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7CC8D-B99B-491C-9029-F725500CE5EE}"/>
              </a:ext>
            </a:extLst>
          </p:cNvPr>
          <p:cNvSpPr/>
          <p:nvPr/>
        </p:nvSpPr>
        <p:spPr>
          <a:xfrm>
            <a:off x="12927" y="7156"/>
            <a:ext cx="129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Open Sans"/>
              </a:rPr>
              <a:t>TLP:CLEAR</a:t>
            </a:r>
            <a:endParaRPr lang="mk-M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497286" y="2304588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2DCDC-E470-4DCC-9154-F91991910EA9}"/>
              </a:ext>
            </a:extLst>
          </p:cNvPr>
          <p:cNvSpPr txBox="1"/>
          <p:nvPr/>
        </p:nvSpPr>
        <p:spPr>
          <a:xfrm>
            <a:off x="1271611" y="4140405"/>
            <a:ext cx="1888857" cy="646331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fect DOS VGA 437 Win" panose="02000009000000000000" pitchFamily="49"/>
              </a:rPr>
              <a:t>PREPARATION</a:t>
            </a:r>
          </a:p>
          <a:p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988798-4A63-4B50-B7E3-04B83502BEDC}"/>
              </a:ext>
            </a:extLst>
          </p:cNvPr>
          <p:cNvSpPr txBox="1"/>
          <p:nvPr/>
        </p:nvSpPr>
        <p:spPr>
          <a:xfrm>
            <a:off x="3740214" y="4121210"/>
            <a:ext cx="1888857" cy="646331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DETECTION and </a:t>
            </a:r>
          </a:p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ANALYSIS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ADFE1-5C53-4366-8750-B2AF48A86BE1}"/>
              </a:ext>
            </a:extLst>
          </p:cNvPr>
          <p:cNvSpPr txBox="1"/>
          <p:nvPr/>
        </p:nvSpPr>
        <p:spPr>
          <a:xfrm>
            <a:off x="6232710" y="4140406"/>
            <a:ext cx="1888857" cy="923330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CONTAINMENTERADICATION AND RECOVERY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8CA2F28-467B-4890-9578-A82BAA856FA9}"/>
              </a:ext>
            </a:extLst>
          </p:cNvPr>
          <p:cNvSpPr/>
          <p:nvPr/>
        </p:nvSpPr>
        <p:spPr>
          <a:xfrm>
            <a:off x="3316467" y="4181685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C81E0F0-9515-4763-8485-F1A0B4D1C10B}"/>
              </a:ext>
            </a:extLst>
          </p:cNvPr>
          <p:cNvSpPr/>
          <p:nvPr/>
        </p:nvSpPr>
        <p:spPr>
          <a:xfrm>
            <a:off x="5821437" y="4136135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A9BB0E9-3D0E-44F3-8ADD-31E9EA9838CB}"/>
              </a:ext>
            </a:extLst>
          </p:cNvPr>
          <p:cNvSpPr/>
          <p:nvPr/>
        </p:nvSpPr>
        <p:spPr>
          <a:xfrm>
            <a:off x="8376435" y="4136135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5E88A-BC41-4A16-B3EF-33165C74C87B}"/>
              </a:ext>
            </a:extLst>
          </p:cNvPr>
          <p:cNvSpPr txBox="1"/>
          <p:nvPr/>
        </p:nvSpPr>
        <p:spPr>
          <a:xfrm>
            <a:off x="8716355" y="4121210"/>
            <a:ext cx="1888857" cy="1200329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POST-INCIDENT ACTIVITY (LESSONS LEARNED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6108B-7385-4535-8789-3B9379375F1D}"/>
              </a:ext>
            </a:extLst>
          </p:cNvPr>
          <p:cNvSpPr txBox="1"/>
          <p:nvPr/>
        </p:nvSpPr>
        <p:spPr>
          <a:xfrm>
            <a:off x="6827742" y="3393275"/>
            <a:ext cx="515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NIST Incident Management Framework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14284-2380-426C-BADD-22D1711849F6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88CEE6-77B2-452C-92E4-E7D42F8E113C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50666-7B15-4A08-B321-DD3B8EF17AA3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4E254-B49C-4F7C-BDF0-A322BF397A80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95196-DF45-4CB7-B1AD-49F368011079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3D59E8-3113-4820-84B8-0949CFEA11FC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8F48DF-85B0-4F1E-945E-60F516A46F8D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F215D-17B9-4BFB-8F37-CD6F9E0E1DFC}"/>
              </a:ext>
            </a:extLst>
          </p:cNvPr>
          <p:cNvSpPr txBox="1"/>
          <p:nvPr/>
        </p:nvSpPr>
        <p:spPr>
          <a:xfrm>
            <a:off x="851233" y="1773546"/>
            <a:ext cx="11484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management consists of the processes, capabilities, and structures required to prepare for, detect, analyze, respond to, and recover from cybersecurity incidents.</a:t>
            </a:r>
            <a:endParaRPr lang="mk-MK" sz="2400" dirty="0">
              <a:solidFill>
                <a:srgbClr val="92D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538E6-307E-4C80-A31A-73C043E35740}"/>
              </a:ext>
            </a:extLst>
          </p:cNvPr>
          <p:cNvSpPr/>
          <p:nvPr/>
        </p:nvSpPr>
        <p:spPr>
          <a:xfrm>
            <a:off x="375452" y="906828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NIST Incident Management process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265776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71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528085" y="1809047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1021171" y="1471736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Practice - training, simulation  and exercise is the key component of the incident readiness as a core resilience capability:  ability to detect disruption early, respond decisively under pressure, sustain critical services, and recover with learning built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8530A-E512-44A6-B2ED-464B931F6AAC}"/>
              </a:ext>
            </a:extLst>
          </p:cNvPr>
          <p:cNvSpPr txBox="1"/>
          <p:nvPr/>
        </p:nvSpPr>
        <p:spPr>
          <a:xfrm>
            <a:off x="8644165" y="5934779"/>
            <a:ext cx="2199204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Google Shape;12533;p89">
            <a:extLst>
              <a:ext uri="{FF2B5EF4-FFF2-40B4-BE49-F238E27FC236}">
                <a16:creationId xmlns:a16="http://schemas.microsoft.com/office/drawing/2014/main" id="{DF3D7EC1-8090-4E11-8564-CEE5D6ADB4A7}"/>
              </a:ext>
            </a:extLst>
          </p:cNvPr>
          <p:cNvSpPr/>
          <p:nvPr/>
        </p:nvSpPr>
        <p:spPr>
          <a:xfrm>
            <a:off x="3183776" y="3707437"/>
            <a:ext cx="428939" cy="480966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2395" y="725"/>
                </a:moveTo>
                <a:cubicBezTo>
                  <a:pt x="2930" y="725"/>
                  <a:pt x="3403" y="1197"/>
                  <a:pt x="3403" y="1733"/>
                </a:cubicBezTo>
                <a:cubicBezTo>
                  <a:pt x="3403" y="2300"/>
                  <a:pt x="2930" y="2773"/>
                  <a:pt x="2395" y="2773"/>
                </a:cubicBezTo>
                <a:cubicBezTo>
                  <a:pt x="1828" y="2773"/>
                  <a:pt x="1355" y="2300"/>
                  <a:pt x="1355" y="1733"/>
                </a:cubicBezTo>
                <a:cubicBezTo>
                  <a:pt x="1355" y="1197"/>
                  <a:pt x="1828" y="725"/>
                  <a:pt x="2395" y="725"/>
                </a:cubicBezTo>
                <a:close/>
                <a:moveTo>
                  <a:pt x="10303" y="725"/>
                </a:moveTo>
                <a:lnTo>
                  <a:pt x="10303" y="6585"/>
                </a:lnTo>
                <a:lnTo>
                  <a:pt x="10334" y="6585"/>
                </a:lnTo>
                <a:cubicBezTo>
                  <a:pt x="10334" y="6774"/>
                  <a:pt x="10177" y="6931"/>
                  <a:pt x="9988" y="6931"/>
                </a:cubicBezTo>
                <a:lnTo>
                  <a:pt x="4789" y="6931"/>
                </a:lnTo>
                <a:lnTo>
                  <a:pt x="4789" y="5167"/>
                </a:lnTo>
                <a:cubicBezTo>
                  <a:pt x="4789" y="4253"/>
                  <a:pt x="4285" y="3434"/>
                  <a:pt x="3498" y="3025"/>
                </a:cubicBezTo>
                <a:cubicBezTo>
                  <a:pt x="3844" y="2710"/>
                  <a:pt x="4096" y="2237"/>
                  <a:pt x="4096" y="1733"/>
                </a:cubicBezTo>
                <a:cubicBezTo>
                  <a:pt x="4096" y="1355"/>
                  <a:pt x="3970" y="977"/>
                  <a:pt x="3718" y="725"/>
                </a:cubicBezTo>
                <a:close/>
                <a:moveTo>
                  <a:pt x="2710" y="3466"/>
                </a:moveTo>
                <a:cubicBezTo>
                  <a:pt x="3498" y="3623"/>
                  <a:pt x="4096" y="4316"/>
                  <a:pt x="4096" y="5167"/>
                </a:cubicBezTo>
                <a:lnTo>
                  <a:pt x="4096" y="7246"/>
                </a:lnTo>
                <a:cubicBezTo>
                  <a:pt x="4128" y="7435"/>
                  <a:pt x="3970" y="7593"/>
                  <a:pt x="3750" y="7593"/>
                </a:cubicBezTo>
                <a:cubicBezTo>
                  <a:pt x="3561" y="7593"/>
                  <a:pt x="3403" y="7750"/>
                  <a:pt x="3403" y="7971"/>
                </a:cubicBezTo>
                <a:lnTo>
                  <a:pt x="3403" y="10712"/>
                </a:lnTo>
                <a:cubicBezTo>
                  <a:pt x="3403" y="10901"/>
                  <a:pt x="3246" y="11058"/>
                  <a:pt x="3056" y="11058"/>
                </a:cubicBezTo>
                <a:lnTo>
                  <a:pt x="1670" y="11058"/>
                </a:lnTo>
                <a:cubicBezTo>
                  <a:pt x="1481" y="11058"/>
                  <a:pt x="1324" y="10901"/>
                  <a:pt x="1324" y="10712"/>
                </a:cubicBezTo>
                <a:lnTo>
                  <a:pt x="1324" y="7971"/>
                </a:lnTo>
                <a:cubicBezTo>
                  <a:pt x="1324" y="7750"/>
                  <a:pt x="1166" y="7593"/>
                  <a:pt x="977" y="7593"/>
                </a:cubicBezTo>
                <a:cubicBezTo>
                  <a:pt x="788" y="7593"/>
                  <a:pt x="631" y="7435"/>
                  <a:pt x="631" y="7246"/>
                </a:cubicBezTo>
                <a:lnTo>
                  <a:pt x="631" y="5167"/>
                </a:lnTo>
                <a:cubicBezTo>
                  <a:pt x="631" y="4316"/>
                  <a:pt x="1198" y="3623"/>
                  <a:pt x="1985" y="3466"/>
                </a:cubicBezTo>
                <a:lnTo>
                  <a:pt x="1985" y="5829"/>
                </a:lnTo>
                <a:cubicBezTo>
                  <a:pt x="1985" y="6018"/>
                  <a:pt x="2143" y="6175"/>
                  <a:pt x="2363" y="6175"/>
                </a:cubicBezTo>
                <a:cubicBezTo>
                  <a:pt x="2552" y="6175"/>
                  <a:pt x="2710" y="6018"/>
                  <a:pt x="2710" y="5829"/>
                </a:cubicBezTo>
                <a:lnTo>
                  <a:pt x="2710" y="3466"/>
                </a:lnTo>
                <a:close/>
                <a:moveTo>
                  <a:pt x="2395" y="0"/>
                </a:moveTo>
                <a:cubicBezTo>
                  <a:pt x="1450" y="0"/>
                  <a:pt x="694" y="756"/>
                  <a:pt x="694" y="1702"/>
                </a:cubicBezTo>
                <a:cubicBezTo>
                  <a:pt x="694" y="2206"/>
                  <a:pt x="946" y="2678"/>
                  <a:pt x="1292" y="2993"/>
                </a:cubicBezTo>
                <a:cubicBezTo>
                  <a:pt x="536" y="3403"/>
                  <a:pt x="1" y="4222"/>
                  <a:pt x="1" y="5136"/>
                </a:cubicBezTo>
                <a:lnTo>
                  <a:pt x="1" y="7215"/>
                </a:lnTo>
                <a:cubicBezTo>
                  <a:pt x="1" y="7656"/>
                  <a:pt x="253" y="8034"/>
                  <a:pt x="662" y="8192"/>
                </a:cubicBezTo>
                <a:lnTo>
                  <a:pt x="662" y="10649"/>
                </a:lnTo>
                <a:cubicBezTo>
                  <a:pt x="662" y="11184"/>
                  <a:pt x="1135" y="11657"/>
                  <a:pt x="1670" y="11657"/>
                </a:cubicBezTo>
                <a:lnTo>
                  <a:pt x="3056" y="11657"/>
                </a:lnTo>
                <a:cubicBezTo>
                  <a:pt x="3624" y="11657"/>
                  <a:pt x="4096" y="11184"/>
                  <a:pt x="4096" y="10649"/>
                </a:cubicBezTo>
                <a:lnTo>
                  <a:pt x="4096" y="8192"/>
                </a:lnTo>
                <a:cubicBezTo>
                  <a:pt x="4348" y="8065"/>
                  <a:pt x="4600" y="7876"/>
                  <a:pt x="4726" y="7561"/>
                </a:cubicBezTo>
                <a:lnTo>
                  <a:pt x="9988" y="7561"/>
                </a:lnTo>
                <a:cubicBezTo>
                  <a:pt x="10555" y="7561"/>
                  <a:pt x="11027" y="7089"/>
                  <a:pt x="11027" y="6553"/>
                </a:cubicBezTo>
                <a:lnTo>
                  <a:pt x="11027" y="662"/>
                </a:lnTo>
                <a:lnTo>
                  <a:pt x="11374" y="662"/>
                </a:lnTo>
                <a:cubicBezTo>
                  <a:pt x="11563" y="662"/>
                  <a:pt x="11720" y="504"/>
                  <a:pt x="11720" y="315"/>
                </a:cubicBezTo>
                <a:cubicBezTo>
                  <a:pt x="11720" y="158"/>
                  <a:pt x="11563" y="0"/>
                  <a:pt x="113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 latinLnBrk="0">
              <a:defRPr/>
            </a:pPr>
            <a:endParaRPr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Google Shape;12534;p89">
            <a:extLst>
              <a:ext uri="{FF2B5EF4-FFF2-40B4-BE49-F238E27FC236}">
                <a16:creationId xmlns:a16="http://schemas.microsoft.com/office/drawing/2014/main" id="{8BABAF3A-9968-4F31-8EFF-655292D3FA52}"/>
              </a:ext>
            </a:extLst>
          </p:cNvPr>
          <p:cNvSpPr/>
          <p:nvPr/>
        </p:nvSpPr>
        <p:spPr>
          <a:xfrm>
            <a:off x="3390931" y="3764618"/>
            <a:ext cx="149934" cy="169027"/>
          </a:xfrm>
          <a:custGeom>
            <a:avLst/>
            <a:gdLst/>
            <a:ahLst/>
            <a:cxnLst/>
            <a:rect l="l" t="t" r="r" b="b"/>
            <a:pathLst>
              <a:path w="4097" h="4097" extrusionOk="0">
                <a:moveTo>
                  <a:pt x="2395" y="725"/>
                </a:moveTo>
                <a:cubicBezTo>
                  <a:pt x="2867" y="851"/>
                  <a:pt x="3245" y="1229"/>
                  <a:pt x="3371" y="1733"/>
                </a:cubicBezTo>
                <a:lnTo>
                  <a:pt x="2395" y="1733"/>
                </a:lnTo>
                <a:lnTo>
                  <a:pt x="2395" y="725"/>
                </a:lnTo>
                <a:close/>
                <a:moveTo>
                  <a:pt x="1733" y="757"/>
                </a:moveTo>
                <a:lnTo>
                  <a:pt x="1733" y="2080"/>
                </a:lnTo>
                <a:cubicBezTo>
                  <a:pt x="1733" y="2269"/>
                  <a:pt x="1891" y="2426"/>
                  <a:pt x="2080" y="2426"/>
                </a:cubicBezTo>
                <a:lnTo>
                  <a:pt x="3403" y="2426"/>
                </a:lnTo>
                <a:cubicBezTo>
                  <a:pt x="3245" y="3025"/>
                  <a:pt x="2741" y="3466"/>
                  <a:pt x="2080" y="3466"/>
                </a:cubicBezTo>
                <a:cubicBezTo>
                  <a:pt x="1324" y="3466"/>
                  <a:pt x="693" y="2836"/>
                  <a:pt x="693" y="2080"/>
                </a:cubicBezTo>
                <a:cubicBezTo>
                  <a:pt x="693" y="1418"/>
                  <a:pt x="1135" y="851"/>
                  <a:pt x="1733" y="757"/>
                </a:cubicBezTo>
                <a:close/>
                <a:moveTo>
                  <a:pt x="2048" y="0"/>
                </a:moveTo>
                <a:cubicBezTo>
                  <a:pt x="883" y="0"/>
                  <a:pt x="0" y="914"/>
                  <a:pt x="0" y="2048"/>
                </a:cubicBezTo>
                <a:cubicBezTo>
                  <a:pt x="0" y="3182"/>
                  <a:pt x="946" y="4096"/>
                  <a:pt x="2048" y="4096"/>
                </a:cubicBezTo>
                <a:cubicBezTo>
                  <a:pt x="3182" y="4096"/>
                  <a:pt x="4096" y="3182"/>
                  <a:pt x="4096" y="2048"/>
                </a:cubicBezTo>
                <a:cubicBezTo>
                  <a:pt x="4096" y="914"/>
                  <a:pt x="3182" y="0"/>
                  <a:pt x="20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 latinLnBrk="0">
              <a:defRPr/>
            </a:pPr>
            <a:endParaRPr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4D6B63-08E3-40D9-BAC1-5EC38CB5650F}"/>
              </a:ext>
            </a:extLst>
          </p:cNvPr>
          <p:cNvSpPr/>
          <p:nvPr/>
        </p:nvSpPr>
        <p:spPr>
          <a:xfrm>
            <a:off x="2152956" y="4079177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EB3DA798-3B8B-4DC6-8811-C27EFF776160}"/>
              </a:ext>
            </a:extLst>
          </p:cNvPr>
          <p:cNvSpPr/>
          <p:nvPr/>
        </p:nvSpPr>
        <p:spPr>
          <a:xfrm rot="16200000">
            <a:off x="3253471" y="3868395"/>
            <a:ext cx="663601" cy="250117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4FA69CAA-3108-4763-B343-D661F008F619}"/>
              </a:ext>
            </a:extLst>
          </p:cNvPr>
          <p:cNvSpPr/>
          <p:nvPr/>
        </p:nvSpPr>
        <p:spPr>
          <a:xfrm rot="5400000">
            <a:off x="3280914" y="2173555"/>
            <a:ext cx="663601" cy="250117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2DCDC-E470-4DCC-9154-F91991910EA9}"/>
              </a:ext>
            </a:extLst>
          </p:cNvPr>
          <p:cNvSpPr txBox="1"/>
          <p:nvPr/>
        </p:nvSpPr>
        <p:spPr>
          <a:xfrm>
            <a:off x="146304" y="4006660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erfect DOS VGA 437 Win" panose="02000009000000000000" pitchFamily="49"/>
              </a:rPr>
              <a:t>PREPARATION</a:t>
            </a:r>
            <a:endParaRPr lang="mk-MK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76399B-8914-4E47-A351-C216B5F4E3D0}"/>
              </a:ext>
            </a:extLst>
          </p:cNvPr>
          <p:cNvSpPr txBox="1"/>
          <p:nvPr/>
        </p:nvSpPr>
        <p:spPr>
          <a:xfrm>
            <a:off x="2629949" y="4002876"/>
            <a:ext cx="1888857" cy="338554"/>
          </a:xfrm>
          <a:prstGeom prst="rect">
            <a:avLst/>
          </a:prstGeom>
          <a:solidFill>
            <a:schemeClr val="bg1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erfect DOS VGA 437 Win" panose="02000009000000000000" pitchFamily="49"/>
              </a:rPr>
              <a:t>PRACTICE</a:t>
            </a:r>
            <a:endParaRPr lang="mk-MK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988798-4A63-4B50-B7E3-04B83502BEDC}"/>
              </a:ext>
            </a:extLst>
          </p:cNvPr>
          <p:cNvSpPr txBox="1"/>
          <p:nvPr/>
        </p:nvSpPr>
        <p:spPr>
          <a:xfrm>
            <a:off x="5072633" y="4019126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DETECTION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ADFE1-5C53-4366-8750-B2AF48A86BE1}"/>
              </a:ext>
            </a:extLst>
          </p:cNvPr>
          <p:cNvSpPr txBox="1"/>
          <p:nvPr/>
        </p:nvSpPr>
        <p:spPr>
          <a:xfrm>
            <a:off x="7600042" y="4056734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RESPONSE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8CA2F28-467B-4890-9578-A82BAA856FA9}"/>
              </a:ext>
            </a:extLst>
          </p:cNvPr>
          <p:cNvSpPr/>
          <p:nvPr/>
        </p:nvSpPr>
        <p:spPr>
          <a:xfrm>
            <a:off x="4683799" y="409801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C81E0F0-9515-4763-8485-F1A0B4D1C10B}"/>
              </a:ext>
            </a:extLst>
          </p:cNvPr>
          <p:cNvSpPr/>
          <p:nvPr/>
        </p:nvSpPr>
        <p:spPr>
          <a:xfrm>
            <a:off x="7188769" y="405246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A9BB0E9-3D0E-44F3-8ADD-31E9EA9838CB}"/>
              </a:ext>
            </a:extLst>
          </p:cNvPr>
          <p:cNvSpPr/>
          <p:nvPr/>
        </p:nvSpPr>
        <p:spPr>
          <a:xfrm>
            <a:off x="9743767" y="405246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5E88A-BC41-4A16-B3EF-33165C74C87B}"/>
              </a:ext>
            </a:extLst>
          </p:cNvPr>
          <p:cNvSpPr txBox="1"/>
          <p:nvPr/>
        </p:nvSpPr>
        <p:spPr>
          <a:xfrm>
            <a:off x="10083687" y="4037538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REPORTING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081E8D-32B2-4B32-B692-6CC0A51C41B4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5880C7-2F2F-4142-8EBE-DD22BA07DFE4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6C8D7-F463-4DDC-9FBE-17392E489779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5B565B-E73C-42AD-A60F-BE8B6907E444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DEAF3B-76D5-4E16-9B2C-CA211DAC130B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438AE0-DF37-47EE-BF15-91C2C7EA013C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901B59-9533-4C8D-AAF7-A414C738D320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D0B391-F62E-49D1-BB38-942EC80168F0}"/>
              </a:ext>
            </a:extLst>
          </p:cNvPr>
          <p:cNvSpPr/>
          <p:nvPr/>
        </p:nvSpPr>
        <p:spPr>
          <a:xfrm>
            <a:off x="366020" y="19567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D2CF20-6545-4386-9E83-04D459BCDB46}"/>
              </a:ext>
            </a:extLst>
          </p:cNvPr>
          <p:cNvSpPr/>
          <p:nvPr/>
        </p:nvSpPr>
        <p:spPr>
          <a:xfrm>
            <a:off x="331076" y="725642"/>
            <a:ext cx="1028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as a core resilience capability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584253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484381" y="1380131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838852" y="1331781"/>
            <a:ext cx="11314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Readiness - the state of being fully prepared for </a:t>
            </a:r>
            <a:r>
              <a:rPr lang="en-US" sz="2000" i="1" dirty="0">
                <a:solidFill>
                  <a:srgbClr val="92D050"/>
                </a:solidFill>
                <a:latin typeface="Perfect DOS VGA 437 Win" panose="02000009000000000000" pitchFamily="49"/>
              </a:rPr>
              <a:t>detect, respond to, contain, and recover from a cyber incident</a:t>
            </a: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 (like ransomware, phishing, data breach).</a:t>
            </a:r>
          </a:p>
        </p:txBody>
      </p:sp>
      <p:sp>
        <p:nvSpPr>
          <p:cNvPr id="16" name="Google Shape;12533;p89">
            <a:extLst>
              <a:ext uri="{FF2B5EF4-FFF2-40B4-BE49-F238E27FC236}">
                <a16:creationId xmlns:a16="http://schemas.microsoft.com/office/drawing/2014/main" id="{DF3D7EC1-8090-4E11-8564-CEE5D6ADB4A7}"/>
              </a:ext>
            </a:extLst>
          </p:cNvPr>
          <p:cNvSpPr/>
          <p:nvPr/>
        </p:nvSpPr>
        <p:spPr>
          <a:xfrm>
            <a:off x="3194436" y="3408357"/>
            <a:ext cx="428939" cy="480966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2395" y="725"/>
                </a:moveTo>
                <a:cubicBezTo>
                  <a:pt x="2930" y="725"/>
                  <a:pt x="3403" y="1197"/>
                  <a:pt x="3403" y="1733"/>
                </a:cubicBezTo>
                <a:cubicBezTo>
                  <a:pt x="3403" y="2300"/>
                  <a:pt x="2930" y="2773"/>
                  <a:pt x="2395" y="2773"/>
                </a:cubicBezTo>
                <a:cubicBezTo>
                  <a:pt x="1828" y="2773"/>
                  <a:pt x="1355" y="2300"/>
                  <a:pt x="1355" y="1733"/>
                </a:cubicBezTo>
                <a:cubicBezTo>
                  <a:pt x="1355" y="1197"/>
                  <a:pt x="1828" y="725"/>
                  <a:pt x="2395" y="725"/>
                </a:cubicBezTo>
                <a:close/>
                <a:moveTo>
                  <a:pt x="10303" y="725"/>
                </a:moveTo>
                <a:lnTo>
                  <a:pt x="10303" y="6585"/>
                </a:lnTo>
                <a:lnTo>
                  <a:pt x="10334" y="6585"/>
                </a:lnTo>
                <a:cubicBezTo>
                  <a:pt x="10334" y="6774"/>
                  <a:pt x="10177" y="6931"/>
                  <a:pt x="9988" y="6931"/>
                </a:cubicBezTo>
                <a:lnTo>
                  <a:pt x="4789" y="6931"/>
                </a:lnTo>
                <a:lnTo>
                  <a:pt x="4789" y="5167"/>
                </a:lnTo>
                <a:cubicBezTo>
                  <a:pt x="4789" y="4253"/>
                  <a:pt x="4285" y="3434"/>
                  <a:pt x="3498" y="3025"/>
                </a:cubicBezTo>
                <a:cubicBezTo>
                  <a:pt x="3844" y="2710"/>
                  <a:pt x="4096" y="2237"/>
                  <a:pt x="4096" y="1733"/>
                </a:cubicBezTo>
                <a:cubicBezTo>
                  <a:pt x="4096" y="1355"/>
                  <a:pt x="3970" y="977"/>
                  <a:pt x="3718" y="725"/>
                </a:cubicBezTo>
                <a:close/>
                <a:moveTo>
                  <a:pt x="2710" y="3466"/>
                </a:moveTo>
                <a:cubicBezTo>
                  <a:pt x="3498" y="3623"/>
                  <a:pt x="4096" y="4316"/>
                  <a:pt x="4096" y="5167"/>
                </a:cubicBezTo>
                <a:lnTo>
                  <a:pt x="4096" y="7246"/>
                </a:lnTo>
                <a:cubicBezTo>
                  <a:pt x="4128" y="7435"/>
                  <a:pt x="3970" y="7593"/>
                  <a:pt x="3750" y="7593"/>
                </a:cubicBezTo>
                <a:cubicBezTo>
                  <a:pt x="3561" y="7593"/>
                  <a:pt x="3403" y="7750"/>
                  <a:pt x="3403" y="7971"/>
                </a:cubicBezTo>
                <a:lnTo>
                  <a:pt x="3403" y="10712"/>
                </a:lnTo>
                <a:cubicBezTo>
                  <a:pt x="3403" y="10901"/>
                  <a:pt x="3246" y="11058"/>
                  <a:pt x="3056" y="11058"/>
                </a:cubicBezTo>
                <a:lnTo>
                  <a:pt x="1670" y="11058"/>
                </a:lnTo>
                <a:cubicBezTo>
                  <a:pt x="1481" y="11058"/>
                  <a:pt x="1324" y="10901"/>
                  <a:pt x="1324" y="10712"/>
                </a:cubicBezTo>
                <a:lnTo>
                  <a:pt x="1324" y="7971"/>
                </a:lnTo>
                <a:cubicBezTo>
                  <a:pt x="1324" y="7750"/>
                  <a:pt x="1166" y="7593"/>
                  <a:pt x="977" y="7593"/>
                </a:cubicBezTo>
                <a:cubicBezTo>
                  <a:pt x="788" y="7593"/>
                  <a:pt x="631" y="7435"/>
                  <a:pt x="631" y="7246"/>
                </a:cubicBezTo>
                <a:lnTo>
                  <a:pt x="631" y="5167"/>
                </a:lnTo>
                <a:cubicBezTo>
                  <a:pt x="631" y="4316"/>
                  <a:pt x="1198" y="3623"/>
                  <a:pt x="1985" y="3466"/>
                </a:cubicBezTo>
                <a:lnTo>
                  <a:pt x="1985" y="5829"/>
                </a:lnTo>
                <a:cubicBezTo>
                  <a:pt x="1985" y="6018"/>
                  <a:pt x="2143" y="6175"/>
                  <a:pt x="2363" y="6175"/>
                </a:cubicBezTo>
                <a:cubicBezTo>
                  <a:pt x="2552" y="6175"/>
                  <a:pt x="2710" y="6018"/>
                  <a:pt x="2710" y="5829"/>
                </a:cubicBezTo>
                <a:lnTo>
                  <a:pt x="2710" y="3466"/>
                </a:lnTo>
                <a:close/>
                <a:moveTo>
                  <a:pt x="2395" y="0"/>
                </a:moveTo>
                <a:cubicBezTo>
                  <a:pt x="1450" y="0"/>
                  <a:pt x="694" y="756"/>
                  <a:pt x="694" y="1702"/>
                </a:cubicBezTo>
                <a:cubicBezTo>
                  <a:pt x="694" y="2206"/>
                  <a:pt x="946" y="2678"/>
                  <a:pt x="1292" y="2993"/>
                </a:cubicBezTo>
                <a:cubicBezTo>
                  <a:pt x="536" y="3403"/>
                  <a:pt x="1" y="4222"/>
                  <a:pt x="1" y="5136"/>
                </a:cubicBezTo>
                <a:lnTo>
                  <a:pt x="1" y="7215"/>
                </a:lnTo>
                <a:cubicBezTo>
                  <a:pt x="1" y="7656"/>
                  <a:pt x="253" y="8034"/>
                  <a:pt x="662" y="8192"/>
                </a:cubicBezTo>
                <a:lnTo>
                  <a:pt x="662" y="10649"/>
                </a:lnTo>
                <a:cubicBezTo>
                  <a:pt x="662" y="11184"/>
                  <a:pt x="1135" y="11657"/>
                  <a:pt x="1670" y="11657"/>
                </a:cubicBezTo>
                <a:lnTo>
                  <a:pt x="3056" y="11657"/>
                </a:lnTo>
                <a:cubicBezTo>
                  <a:pt x="3624" y="11657"/>
                  <a:pt x="4096" y="11184"/>
                  <a:pt x="4096" y="10649"/>
                </a:cubicBezTo>
                <a:lnTo>
                  <a:pt x="4096" y="8192"/>
                </a:lnTo>
                <a:cubicBezTo>
                  <a:pt x="4348" y="8065"/>
                  <a:pt x="4600" y="7876"/>
                  <a:pt x="4726" y="7561"/>
                </a:cubicBezTo>
                <a:lnTo>
                  <a:pt x="9988" y="7561"/>
                </a:lnTo>
                <a:cubicBezTo>
                  <a:pt x="10555" y="7561"/>
                  <a:pt x="11027" y="7089"/>
                  <a:pt x="11027" y="6553"/>
                </a:cubicBezTo>
                <a:lnTo>
                  <a:pt x="11027" y="662"/>
                </a:lnTo>
                <a:lnTo>
                  <a:pt x="11374" y="662"/>
                </a:lnTo>
                <a:cubicBezTo>
                  <a:pt x="11563" y="662"/>
                  <a:pt x="11720" y="504"/>
                  <a:pt x="11720" y="315"/>
                </a:cubicBezTo>
                <a:cubicBezTo>
                  <a:pt x="11720" y="158"/>
                  <a:pt x="11563" y="0"/>
                  <a:pt x="113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 latinLnBrk="0">
              <a:defRPr/>
            </a:pPr>
            <a:endParaRPr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Google Shape;12534;p89">
            <a:extLst>
              <a:ext uri="{FF2B5EF4-FFF2-40B4-BE49-F238E27FC236}">
                <a16:creationId xmlns:a16="http://schemas.microsoft.com/office/drawing/2014/main" id="{8BABAF3A-9968-4F31-8EFF-655292D3FA52}"/>
              </a:ext>
            </a:extLst>
          </p:cNvPr>
          <p:cNvSpPr/>
          <p:nvPr/>
        </p:nvSpPr>
        <p:spPr>
          <a:xfrm>
            <a:off x="3401591" y="3465538"/>
            <a:ext cx="149934" cy="169027"/>
          </a:xfrm>
          <a:custGeom>
            <a:avLst/>
            <a:gdLst/>
            <a:ahLst/>
            <a:cxnLst/>
            <a:rect l="l" t="t" r="r" b="b"/>
            <a:pathLst>
              <a:path w="4097" h="4097" extrusionOk="0">
                <a:moveTo>
                  <a:pt x="2395" y="725"/>
                </a:moveTo>
                <a:cubicBezTo>
                  <a:pt x="2867" y="851"/>
                  <a:pt x="3245" y="1229"/>
                  <a:pt x="3371" y="1733"/>
                </a:cubicBezTo>
                <a:lnTo>
                  <a:pt x="2395" y="1733"/>
                </a:lnTo>
                <a:lnTo>
                  <a:pt x="2395" y="725"/>
                </a:lnTo>
                <a:close/>
                <a:moveTo>
                  <a:pt x="1733" y="757"/>
                </a:moveTo>
                <a:lnTo>
                  <a:pt x="1733" y="2080"/>
                </a:lnTo>
                <a:cubicBezTo>
                  <a:pt x="1733" y="2269"/>
                  <a:pt x="1891" y="2426"/>
                  <a:pt x="2080" y="2426"/>
                </a:cubicBezTo>
                <a:lnTo>
                  <a:pt x="3403" y="2426"/>
                </a:lnTo>
                <a:cubicBezTo>
                  <a:pt x="3245" y="3025"/>
                  <a:pt x="2741" y="3466"/>
                  <a:pt x="2080" y="3466"/>
                </a:cubicBezTo>
                <a:cubicBezTo>
                  <a:pt x="1324" y="3466"/>
                  <a:pt x="693" y="2836"/>
                  <a:pt x="693" y="2080"/>
                </a:cubicBezTo>
                <a:cubicBezTo>
                  <a:pt x="693" y="1418"/>
                  <a:pt x="1135" y="851"/>
                  <a:pt x="1733" y="757"/>
                </a:cubicBezTo>
                <a:close/>
                <a:moveTo>
                  <a:pt x="2048" y="0"/>
                </a:moveTo>
                <a:cubicBezTo>
                  <a:pt x="883" y="0"/>
                  <a:pt x="0" y="914"/>
                  <a:pt x="0" y="2048"/>
                </a:cubicBezTo>
                <a:cubicBezTo>
                  <a:pt x="0" y="3182"/>
                  <a:pt x="946" y="4096"/>
                  <a:pt x="2048" y="4096"/>
                </a:cubicBezTo>
                <a:cubicBezTo>
                  <a:pt x="3182" y="4096"/>
                  <a:pt x="4096" y="3182"/>
                  <a:pt x="4096" y="2048"/>
                </a:cubicBezTo>
                <a:cubicBezTo>
                  <a:pt x="4096" y="914"/>
                  <a:pt x="3182" y="0"/>
                  <a:pt x="20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 latinLnBrk="0">
              <a:defRPr/>
            </a:pPr>
            <a:endParaRPr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4D6B63-08E3-40D9-BAC1-5EC38CB5650F}"/>
              </a:ext>
            </a:extLst>
          </p:cNvPr>
          <p:cNvSpPr/>
          <p:nvPr/>
        </p:nvSpPr>
        <p:spPr>
          <a:xfrm>
            <a:off x="2163616" y="3780097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2DCDC-E470-4DCC-9154-F91991910EA9}"/>
              </a:ext>
            </a:extLst>
          </p:cNvPr>
          <p:cNvSpPr txBox="1"/>
          <p:nvPr/>
        </p:nvSpPr>
        <p:spPr>
          <a:xfrm>
            <a:off x="147325" y="3720046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PREPARATION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76399B-8914-4E47-A351-C216B5F4E3D0}"/>
              </a:ext>
            </a:extLst>
          </p:cNvPr>
          <p:cNvSpPr txBox="1"/>
          <p:nvPr/>
        </p:nvSpPr>
        <p:spPr>
          <a:xfrm>
            <a:off x="2640609" y="3703796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PRACTISE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988798-4A63-4B50-B7E3-04B83502BEDC}"/>
              </a:ext>
            </a:extLst>
          </p:cNvPr>
          <p:cNvSpPr txBox="1"/>
          <p:nvPr/>
        </p:nvSpPr>
        <p:spPr>
          <a:xfrm>
            <a:off x="5083293" y="3720046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DETECTION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ADFE1-5C53-4366-8750-B2AF48A86BE1}"/>
              </a:ext>
            </a:extLst>
          </p:cNvPr>
          <p:cNvSpPr txBox="1"/>
          <p:nvPr/>
        </p:nvSpPr>
        <p:spPr>
          <a:xfrm>
            <a:off x="7610702" y="3757654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RESPONSE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8CA2F28-467B-4890-9578-A82BAA856FA9}"/>
              </a:ext>
            </a:extLst>
          </p:cNvPr>
          <p:cNvSpPr/>
          <p:nvPr/>
        </p:nvSpPr>
        <p:spPr>
          <a:xfrm>
            <a:off x="4694459" y="379893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C81E0F0-9515-4763-8485-F1A0B4D1C10B}"/>
              </a:ext>
            </a:extLst>
          </p:cNvPr>
          <p:cNvSpPr/>
          <p:nvPr/>
        </p:nvSpPr>
        <p:spPr>
          <a:xfrm>
            <a:off x="7199429" y="375338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A9BB0E9-3D0E-44F3-8ADD-31E9EA9838CB}"/>
              </a:ext>
            </a:extLst>
          </p:cNvPr>
          <p:cNvSpPr/>
          <p:nvPr/>
        </p:nvSpPr>
        <p:spPr>
          <a:xfrm>
            <a:off x="9754427" y="3753383"/>
            <a:ext cx="304115" cy="34709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5E88A-BC41-4A16-B3EF-33165C74C87B}"/>
              </a:ext>
            </a:extLst>
          </p:cNvPr>
          <p:cNvSpPr txBox="1"/>
          <p:nvPr/>
        </p:nvSpPr>
        <p:spPr>
          <a:xfrm>
            <a:off x="10094347" y="3738458"/>
            <a:ext cx="1888857" cy="338554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REPORTING</a:t>
            </a:r>
            <a:endParaRPr lang="mk-MK" sz="1600" dirty="0">
              <a:solidFill>
                <a:srgbClr val="92D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60BDA-D32E-4137-AD08-0D3D750C080E}"/>
              </a:ext>
            </a:extLst>
          </p:cNvPr>
          <p:cNvSpPr txBox="1"/>
          <p:nvPr/>
        </p:nvSpPr>
        <p:spPr>
          <a:xfrm>
            <a:off x="1247180" y="2656458"/>
            <a:ext cx="2378786" cy="461665"/>
          </a:xfrm>
          <a:prstGeom prst="rect">
            <a:avLst/>
          </a:prstGeom>
          <a:solidFill>
            <a:srgbClr val="58DF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erfect DOS VGA 437 Win" panose="02000009000000000000" pitchFamily="49"/>
              </a:rPr>
              <a:t>READINESS</a:t>
            </a:r>
            <a:endParaRPr lang="mk-MK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481B8-A784-43F8-9B91-215A216771F9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83A164-4910-453D-A2E2-82C46AEDA4DC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7CC1B6-AD7E-4510-85EA-EC6792B1E0C7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A7BDE0-4DDA-4201-B9AC-5DB7C79E32E6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37B40B-B0C7-4BEE-A22B-12CC9A0525AD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D0B18E-71F4-4FCC-9FA2-CEF42D92F18F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E78A0C-6342-4FD3-ACE1-D590F05BCB64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FDAB5-4D16-419D-AB20-7F7760A4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99" y="2597633"/>
            <a:ext cx="6454901" cy="1830062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1F83019-DF69-4A0D-AA37-CC7B82249359}"/>
              </a:ext>
            </a:extLst>
          </p:cNvPr>
          <p:cNvSpPr/>
          <p:nvPr/>
        </p:nvSpPr>
        <p:spPr>
          <a:xfrm rot="16200000">
            <a:off x="2200410" y="2619510"/>
            <a:ext cx="398123" cy="1540410"/>
          </a:xfrm>
          <a:prstGeom prst="rightBrace">
            <a:avLst>
              <a:gd name="adj1" fmla="val 8333"/>
              <a:gd name="adj2" fmla="val 47226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7F311EAD-3525-438B-A098-9CA09B675AC2}"/>
              </a:ext>
            </a:extLst>
          </p:cNvPr>
          <p:cNvSpPr/>
          <p:nvPr/>
        </p:nvSpPr>
        <p:spPr>
          <a:xfrm rot="5400000">
            <a:off x="5751633" y="464634"/>
            <a:ext cx="1565745" cy="9273502"/>
          </a:xfrm>
          <a:prstGeom prst="curvedLeftArrow">
            <a:avLst/>
          </a:prstGeom>
          <a:solidFill>
            <a:srgbClr val="58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C1FC97-126C-47EC-BEC4-7EBE6FD1262A}"/>
              </a:ext>
            </a:extLst>
          </p:cNvPr>
          <p:cNvSpPr/>
          <p:nvPr/>
        </p:nvSpPr>
        <p:spPr>
          <a:xfrm>
            <a:off x="366020" y="19567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5BAF8D-1C37-475B-AA7B-F66DECAB1BC9}"/>
              </a:ext>
            </a:extLst>
          </p:cNvPr>
          <p:cNvSpPr/>
          <p:nvPr/>
        </p:nvSpPr>
        <p:spPr>
          <a:xfrm>
            <a:off x="331076" y="725642"/>
            <a:ext cx="1028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as a core resilience capability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412999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175464" y="50492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647E0-0BF3-41D5-B3A5-050109CAD78E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8548E5-D0E2-4979-9B66-059E2EAB6C0C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35632E-3C10-43CD-9C19-39FF2E967917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6778C-0249-417A-8FAF-F1BBA621F344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F11C12-A3CE-4EEC-9089-96B59BB0CDA4}"/>
              </a:ext>
            </a:extLst>
          </p:cNvPr>
          <p:cNvSpPr/>
          <p:nvPr/>
        </p:nvSpPr>
        <p:spPr>
          <a:xfrm>
            <a:off x="175464" y="1029594"/>
            <a:ext cx="1028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as a core resilience capability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416AA-5733-4F97-AEC6-8BDB567A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59" y="2386470"/>
            <a:ext cx="5239481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59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10312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Redefining Incident Management Process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2FAB8-BF8B-468A-B0AB-CD0B854965C3}"/>
              </a:ext>
            </a:extLst>
          </p:cNvPr>
          <p:cNvSpPr/>
          <p:nvPr/>
        </p:nvSpPr>
        <p:spPr>
          <a:xfrm>
            <a:off x="375452" y="1177889"/>
            <a:ext cx="511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OODA Loop (Observe–Orient–Decide–Act) </a:t>
            </a:r>
            <a:endParaRPr lang="mk-MK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678A7-2564-44AF-9D64-843CB922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2" y="1547221"/>
            <a:ext cx="4420217" cy="46774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FD52A37-1256-4A4C-9665-7C0EDA0E6F31}"/>
              </a:ext>
            </a:extLst>
          </p:cNvPr>
          <p:cNvSpPr txBox="1"/>
          <p:nvPr/>
        </p:nvSpPr>
        <p:spPr>
          <a:xfrm>
            <a:off x="5827776" y="2294481"/>
            <a:ext cx="4951292" cy="2000548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Unlike traditional linear IR models </a:t>
            </a:r>
            <a:r>
              <a:rPr lang="en-US" sz="2000" dirty="0">
                <a:highlight>
                  <a:srgbClr val="00FF00"/>
                </a:highlight>
                <a:latin typeface="Perfect DOS VGA 437 Win" panose="02000009000000000000" pitchFamily="49"/>
              </a:rPr>
              <a:t>OODA is non-linear and recursive</a:t>
            </a: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, making it well‑suited for fast‑moving, ambiguous incidents like active intrusions or ransomware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7C02-0D50-4522-BA4D-103D3E66D73C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A651E-EEBB-45CD-AC7C-F696D1B0C619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8957D-F282-4618-9021-B374AB20ED26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2D12E-F85B-4152-AA76-2D239435AB00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500CF-5A2E-44AB-A2AA-FBEC8BB249A6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97AD2B-8E97-4374-9681-E65D2F7B4EC7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6F3CA-8F3C-4437-8120-6D8153638EB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79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523347" y="2821706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999407" y="2712211"/>
            <a:ext cx="10792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Response Plan  -  An Incident Response Plan is a written document, that clarify roles and responsibilities for the PEOPLE.</a:t>
            </a:r>
          </a:p>
          <a:p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299166" y="777196"/>
            <a:ext cx="947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Perfect DOS VGA 437 Win" panose="02000009000000000000" pitchFamily="49"/>
              </a:rPr>
              <a:t>Key elements of the every Incident Management </a:t>
            </a:r>
            <a:endParaRPr lang="mk-MK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4CD9-80FD-4F4E-850F-6381C7155155}"/>
              </a:ext>
            </a:extLst>
          </p:cNvPr>
          <p:cNvSpPr/>
          <p:nvPr/>
        </p:nvSpPr>
        <p:spPr>
          <a:xfrm>
            <a:off x="516079" y="4020764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7BE66-1FF7-40E2-8753-164F6394A8ED}"/>
              </a:ext>
            </a:extLst>
          </p:cNvPr>
          <p:cNvSpPr txBox="1"/>
          <p:nvPr/>
        </p:nvSpPr>
        <p:spPr>
          <a:xfrm>
            <a:off x="1059118" y="4095316"/>
            <a:ext cx="1061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Playbook  - A playbook is a how-to manual that describe the PROCESS with steps and actions to take when a cyber incident happens.</a:t>
            </a:r>
            <a:endParaRPr lang="mk-MK" sz="2000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8A678-F106-4ADB-8A42-2EB5EF5FC09F}"/>
              </a:ext>
            </a:extLst>
          </p:cNvPr>
          <p:cNvSpPr/>
          <p:nvPr/>
        </p:nvSpPr>
        <p:spPr>
          <a:xfrm>
            <a:off x="549811" y="5389114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3A7ED-61AF-43FA-9CC0-95C93C1050BD}"/>
              </a:ext>
            </a:extLst>
          </p:cNvPr>
          <p:cNvSpPr txBox="1"/>
          <p:nvPr/>
        </p:nvSpPr>
        <p:spPr>
          <a:xfrm>
            <a:off x="961582" y="5343024"/>
            <a:ext cx="1079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Detection and Recovery Tool  - TOOLS for the timely detection, analysis and remediation of the incidents (SIEM, Threat Analysis, EDR, Patch Management, RAID, </a:t>
            </a:r>
            <a:r>
              <a:rPr lang="en-US" sz="2000" dirty="0">
                <a:solidFill>
                  <a:srgbClr val="92D050"/>
                </a:solidFill>
              </a:rPr>
              <a:t>….…</a:t>
            </a: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) </a:t>
            </a:r>
          </a:p>
          <a:p>
            <a:endParaRPr lang="en-US" sz="2000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66A57-F5A5-4A2E-9104-9E465E5DB5C6}"/>
              </a:ext>
            </a:extLst>
          </p:cNvPr>
          <p:cNvSpPr txBox="1"/>
          <p:nvPr/>
        </p:nvSpPr>
        <p:spPr>
          <a:xfrm>
            <a:off x="2019317" y="1606442"/>
            <a:ext cx="1888857" cy="338554"/>
          </a:xfrm>
          <a:prstGeom prst="rect">
            <a:avLst/>
          </a:prstGeom>
          <a:solidFill>
            <a:srgbClr val="58DF41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erfect DOS VGA 437 Win" panose="02000009000000000000" pitchFamily="49"/>
              </a:rPr>
              <a:t>PEOPLE</a:t>
            </a:r>
            <a:endParaRPr lang="mk-MK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90852-8F6A-4B1F-AE47-EF528A6535DE}"/>
              </a:ext>
            </a:extLst>
          </p:cNvPr>
          <p:cNvSpPr txBox="1"/>
          <p:nvPr/>
        </p:nvSpPr>
        <p:spPr>
          <a:xfrm>
            <a:off x="4921013" y="1634028"/>
            <a:ext cx="1888857" cy="338554"/>
          </a:xfrm>
          <a:prstGeom prst="rect">
            <a:avLst/>
          </a:prstGeom>
          <a:solidFill>
            <a:srgbClr val="58DF41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erfect DOS VGA 437 Win" panose="02000009000000000000" pitchFamily="49"/>
              </a:rPr>
              <a:t>PROCESS</a:t>
            </a:r>
            <a:endParaRPr lang="mk-MK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90BA2-EBD9-4B61-9F6E-84E6C4AC2F11}"/>
              </a:ext>
            </a:extLst>
          </p:cNvPr>
          <p:cNvSpPr txBox="1"/>
          <p:nvPr/>
        </p:nvSpPr>
        <p:spPr>
          <a:xfrm>
            <a:off x="7822709" y="1637971"/>
            <a:ext cx="1888857" cy="338554"/>
          </a:xfrm>
          <a:prstGeom prst="rect">
            <a:avLst/>
          </a:prstGeom>
          <a:solidFill>
            <a:srgbClr val="58DF41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erfect DOS VGA 437 Win" panose="02000009000000000000" pitchFamily="49"/>
              </a:rPr>
              <a:t>TOOLS</a:t>
            </a:r>
            <a:endParaRPr lang="mk-MK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FC291-D1C3-4A61-9F60-C5932D46CB8A}"/>
              </a:ext>
            </a:extLst>
          </p:cNvPr>
          <p:cNvSpPr txBox="1"/>
          <p:nvPr/>
        </p:nvSpPr>
        <p:spPr>
          <a:xfrm>
            <a:off x="4036641" y="1610597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 - - - - 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96A8A-92B4-48C3-822C-57B414B12A66}"/>
              </a:ext>
            </a:extLst>
          </p:cNvPr>
          <p:cNvSpPr txBox="1"/>
          <p:nvPr/>
        </p:nvSpPr>
        <p:spPr>
          <a:xfrm>
            <a:off x="6927394" y="1617052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 - - - - 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F277E-83F7-404A-A003-31443FBE5F6A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BFB8-826F-490A-AEA4-416F7BF74A3C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BEDC9-19A6-4B16-A3D8-D2BC272B0282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37B4A-BBDA-44E4-B6D9-099C95D33668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1C6C6-B1CE-4DE7-9F80-1659B7ECBE5A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9C9CE-E381-40E9-9B40-10D18942CFC4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C27DF-6C40-4806-B943-4342438F235D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E164ED-CCCA-47D1-BF34-8092BCF025C3}"/>
              </a:ext>
            </a:extLst>
          </p:cNvPr>
          <p:cNvSpPr/>
          <p:nvPr/>
        </p:nvSpPr>
        <p:spPr>
          <a:xfrm>
            <a:off x="366020" y="195675"/>
            <a:ext cx="895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</a:t>
            </a:r>
            <a:r>
              <a:rPr lang="en-US" sz="3200" b="1" dirty="0">
                <a:solidFill>
                  <a:srgbClr val="58DF41"/>
                </a:solidFill>
                <a:latin typeface="Perfect DOS VGA 437 Win" panose="02000009000000000000" pitchFamily="49"/>
              </a:rPr>
              <a:t>- </a:t>
            </a: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How to achieve ?</a:t>
            </a:r>
          </a:p>
        </p:txBody>
      </p:sp>
    </p:spTree>
    <p:extLst>
      <p:ext uri="{BB962C8B-B14F-4D97-AF65-F5344CB8AC3E}">
        <p14:creationId xmlns:p14="http://schemas.microsoft.com/office/powerpoint/2010/main" val="2114188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901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02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A8E561-566D-4C70-A9E2-6FBCBD876FA9}"/>
              </a:ext>
            </a:extLst>
          </p:cNvPr>
          <p:cNvSpPr txBox="1"/>
          <p:nvPr/>
        </p:nvSpPr>
        <p:spPr>
          <a:xfrm>
            <a:off x="0" y="6557818"/>
            <a:ext cx="211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i="1" dirty="0">
              <a:solidFill>
                <a:srgbClr val="92D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CBF911-F601-4506-A1AA-2D667961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50"/>
            <a:ext cx="12104317" cy="599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A5C36-7E5C-4CED-8A0B-96C6FA402D4C}"/>
              </a:ext>
            </a:extLst>
          </p:cNvPr>
          <p:cNvSpPr txBox="1"/>
          <p:nvPr/>
        </p:nvSpPr>
        <p:spPr>
          <a:xfrm>
            <a:off x="7656576" y="1939368"/>
            <a:ext cx="12923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PROCESS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484EEA-0E2B-482C-AA91-9CCC7B76CB68}"/>
              </a:ext>
            </a:extLst>
          </p:cNvPr>
          <p:cNvSpPr txBox="1"/>
          <p:nvPr/>
        </p:nvSpPr>
        <p:spPr>
          <a:xfrm>
            <a:off x="7309104" y="6188486"/>
            <a:ext cx="12923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PEOPLE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8D817A-1AF2-4A1F-86D4-23704B0321F5}"/>
              </a:ext>
            </a:extLst>
          </p:cNvPr>
          <p:cNvSpPr txBox="1"/>
          <p:nvPr/>
        </p:nvSpPr>
        <p:spPr>
          <a:xfrm>
            <a:off x="10168128" y="4195094"/>
            <a:ext cx="12923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TOOLS</a:t>
            </a:r>
            <a:endParaRPr lang="mk-M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8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966A57-F5A5-4A2E-9104-9E465E5DB5C6}"/>
              </a:ext>
            </a:extLst>
          </p:cNvPr>
          <p:cNvSpPr txBox="1"/>
          <p:nvPr/>
        </p:nvSpPr>
        <p:spPr>
          <a:xfrm>
            <a:off x="5153025" y="1787092"/>
            <a:ext cx="1888857" cy="369332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PEOPLE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90852-8F6A-4B1F-AE47-EF528A6535DE}"/>
              </a:ext>
            </a:extLst>
          </p:cNvPr>
          <p:cNvSpPr txBox="1"/>
          <p:nvPr/>
        </p:nvSpPr>
        <p:spPr>
          <a:xfrm>
            <a:off x="5152052" y="2335898"/>
            <a:ext cx="1888857" cy="369332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PROCESS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90BA2-EBD9-4B61-9F6E-84E6C4AC2F11}"/>
              </a:ext>
            </a:extLst>
          </p:cNvPr>
          <p:cNvSpPr txBox="1"/>
          <p:nvPr/>
        </p:nvSpPr>
        <p:spPr>
          <a:xfrm>
            <a:off x="5152052" y="2919137"/>
            <a:ext cx="1888857" cy="369332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TOOLS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F277E-83F7-404A-A003-31443FBE5F6A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BFB8-826F-490A-AEA4-416F7BF74A3C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BEDC9-19A6-4B16-A3D8-D2BC272B0282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37B4A-BBDA-44E4-B6D9-099C95D33668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1C6C6-B1CE-4DE7-9F80-1659B7ECBE5A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9C9CE-E381-40E9-9B40-10D18942CFC4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C27DF-6C40-4806-B943-4342438F235D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96F5F-27BD-4715-8EC4-8BDC445BA61B}"/>
              </a:ext>
            </a:extLst>
          </p:cNvPr>
          <p:cNvSpPr txBox="1"/>
          <p:nvPr/>
        </p:nvSpPr>
        <p:spPr>
          <a:xfrm>
            <a:off x="2342954" y="3984443"/>
            <a:ext cx="1888857" cy="369332"/>
          </a:xfrm>
          <a:prstGeom prst="rect">
            <a:avLst/>
          </a:prstGeom>
          <a:solidFill>
            <a:srgbClr val="92D050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fect DOS VGA 437 Win" panose="02000009000000000000" pitchFamily="49"/>
              </a:rPr>
              <a:t>EXCESRISE</a:t>
            </a:r>
            <a:endParaRPr lang="mk-MK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919138-4131-45F6-AED9-1D4E518D03C0}"/>
              </a:ext>
            </a:extLst>
          </p:cNvPr>
          <p:cNvSpPr txBox="1"/>
          <p:nvPr/>
        </p:nvSpPr>
        <p:spPr>
          <a:xfrm>
            <a:off x="5243355" y="4001653"/>
            <a:ext cx="1888857" cy="369332"/>
          </a:xfrm>
          <a:prstGeom prst="rect">
            <a:avLst/>
          </a:prstGeom>
          <a:solidFill>
            <a:srgbClr val="92D050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fect DOS VGA 437 Win" panose="02000009000000000000" pitchFamily="49"/>
              </a:rPr>
              <a:t>TESTING</a:t>
            </a:r>
            <a:endParaRPr lang="mk-MK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E2D6D-AC90-4D93-AE83-553A8C26E224}"/>
              </a:ext>
            </a:extLst>
          </p:cNvPr>
          <p:cNvSpPr txBox="1"/>
          <p:nvPr/>
        </p:nvSpPr>
        <p:spPr>
          <a:xfrm>
            <a:off x="8146346" y="4015972"/>
            <a:ext cx="1888857" cy="369332"/>
          </a:xfrm>
          <a:prstGeom prst="rect">
            <a:avLst/>
          </a:prstGeom>
          <a:solidFill>
            <a:srgbClr val="92D050"/>
          </a:solidFill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fect DOS VGA 437 Win" panose="02000009000000000000" pitchFamily="49"/>
              </a:rPr>
              <a:t>SIMULATION</a:t>
            </a:r>
            <a:endParaRPr lang="mk-MK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65B5-B5F5-4B81-95D0-169E47709F56}"/>
              </a:ext>
            </a:extLst>
          </p:cNvPr>
          <p:cNvSpPr txBox="1"/>
          <p:nvPr/>
        </p:nvSpPr>
        <p:spPr>
          <a:xfrm>
            <a:off x="4360278" y="3988598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 - - - - 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66D1FE-2392-495E-9784-227CD9DFED74}"/>
              </a:ext>
            </a:extLst>
          </p:cNvPr>
          <p:cNvSpPr txBox="1"/>
          <p:nvPr/>
        </p:nvSpPr>
        <p:spPr>
          <a:xfrm>
            <a:off x="7251031" y="3995053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 - - - - </a:t>
            </a:r>
            <a:endParaRPr lang="mk-MK" b="1" dirty="0">
              <a:solidFill>
                <a:srgbClr val="92D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A33D6-92B1-4BBE-816F-D504DA5EF528}"/>
              </a:ext>
            </a:extLst>
          </p:cNvPr>
          <p:cNvSpPr txBox="1"/>
          <p:nvPr/>
        </p:nvSpPr>
        <p:spPr>
          <a:xfrm>
            <a:off x="2153732" y="5226561"/>
            <a:ext cx="820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READINESS</a:t>
            </a:r>
            <a:endParaRPr lang="mk-MK" sz="2400" dirty="0">
              <a:solidFill>
                <a:schemeClr val="bg1"/>
              </a:solidFill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08B9C590-1A59-45C7-A676-3F643BFF6695}"/>
              </a:ext>
            </a:extLst>
          </p:cNvPr>
          <p:cNvSpPr/>
          <p:nvPr/>
        </p:nvSpPr>
        <p:spPr>
          <a:xfrm rot="16200000" flipH="1">
            <a:off x="5956950" y="-134157"/>
            <a:ext cx="461664" cy="7488819"/>
          </a:xfrm>
          <a:prstGeom prst="rightBrace">
            <a:avLst/>
          </a:prstGeom>
          <a:ln>
            <a:solidFill>
              <a:srgbClr val="58D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 b="1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FEC3C762-062B-4B7B-8AB0-521BFA34FEEC}"/>
              </a:ext>
            </a:extLst>
          </p:cNvPr>
          <p:cNvSpPr/>
          <p:nvPr/>
        </p:nvSpPr>
        <p:spPr>
          <a:xfrm rot="16200000" flipH="1">
            <a:off x="5965978" y="904076"/>
            <a:ext cx="485841" cy="773188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58D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3AF20-23DD-4005-8DA4-EAA1241CE10A}"/>
              </a:ext>
            </a:extLst>
          </p:cNvPr>
          <p:cNvSpPr/>
          <p:nvPr/>
        </p:nvSpPr>
        <p:spPr>
          <a:xfrm>
            <a:off x="392428" y="439604"/>
            <a:ext cx="895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</a:t>
            </a:r>
            <a:r>
              <a:rPr lang="en-US" sz="3200" b="1" dirty="0">
                <a:solidFill>
                  <a:srgbClr val="58DF41"/>
                </a:solidFill>
                <a:latin typeface="Perfect DOS VGA 437 Win" panose="02000009000000000000" pitchFamily="49"/>
              </a:rPr>
              <a:t>- </a:t>
            </a: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How to achieve ?</a:t>
            </a:r>
          </a:p>
        </p:txBody>
      </p:sp>
    </p:spTree>
    <p:extLst>
      <p:ext uri="{BB962C8B-B14F-4D97-AF65-F5344CB8AC3E}">
        <p14:creationId xmlns:p14="http://schemas.microsoft.com/office/powerpoint/2010/main" val="40875282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B2DD6D-E5EE-4968-B8F9-FC5C92F63ACF}"/>
              </a:ext>
            </a:extLst>
          </p:cNvPr>
          <p:cNvSpPr/>
          <p:nvPr/>
        </p:nvSpPr>
        <p:spPr>
          <a:xfrm>
            <a:off x="205869" y="1899502"/>
            <a:ext cx="3463791" cy="8002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mk-MK" b="1" dirty="0">
                <a:solidFill>
                  <a:schemeClr val="bg1"/>
                </a:solidFill>
              </a:rPr>
              <a:t>1. </a:t>
            </a:r>
            <a:r>
              <a:rPr lang="en-US" b="1" dirty="0">
                <a:solidFill>
                  <a:schemeClr val="bg1"/>
                </a:solidFill>
              </a:rPr>
              <a:t>Tabletop Exercise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Scenario discussion (organization level, no system impacted)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208A7-18A9-41C2-9C5C-C324883A1497}"/>
              </a:ext>
            </a:extLst>
          </p:cNvPr>
          <p:cNvSpPr txBox="1"/>
          <p:nvPr/>
        </p:nvSpPr>
        <p:spPr>
          <a:xfrm>
            <a:off x="234213" y="3016265"/>
            <a:ext cx="225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Focus: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Decision-making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Regulatory reporting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Crisis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BADC3-CAFE-4766-86C6-A605D9B030A2}"/>
              </a:ext>
            </a:extLst>
          </p:cNvPr>
          <p:cNvSpPr txBox="1"/>
          <p:nvPr/>
        </p:nvSpPr>
        <p:spPr>
          <a:xfrm>
            <a:off x="234213" y="4274836"/>
            <a:ext cx="22577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Involves:</a:t>
            </a:r>
          </a:p>
          <a:p>
            <a:r>
              <a:rPr lang="en-US" sz="1600" dirty="0">
                <a:solidFill>
                  <a:schemeClr val="bg1"/>
                </a:solidFill>
              </a:rPr>
              <a:t>Management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</a:t>
            </a:r>
          </a:p>
          <a:p>
            <a:r>
              <a:rPr lang="en-US" sz="1600" dirty="0">
                <a:solidFill>
                  <a:schemeClr val="bg1"/>
                </a:solidFill>
              </a:rPr>
              <a:t>Cyber Security </a:t>
            </a:r>
          </a:p>
          <a:p>
            <a:r>
              <a:rPr lang="en-US" sz="1600" dirty="0">
                <a:solidFill>
                  <a:schemeClr val="bg1"/>
                </a:solidFill>
              </a:rPr>
              <a:t>Legal / Compliance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Marketing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DPO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DE796-8279-4D48-B7CC-79FF270553E6}"/>
              </a:ext>
            </a:extLst>
          </p:cNvPr>
          <p:cNvSpPr/>
          <p:nvPr/>
        </p:nvSpPr>
        <p:spPr>
          <a:xfrm>
            <a:off x="4088478" y="1899502"/>
            <a:ext cx="3058280" cy="8617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mk-MK" b="1" dirty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chemeClr val="bg1"/>
                </a:solidFill>
              </a:rPr>
              <a:t>Technical Drill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Simulated attack </a:t>
            </a:r>
          </a:p>
          <a:p>
            <a:r>
              <a:rPr lang="en-US" sz="1400" dirty="0">
                <a:solidFill>
                  <a:schemeClr val="bg1"/>
                </a:solidFill>
              </a:rPr>
              <a:t>(e.g. ransomware, intrusion)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1FFCA-29A5-4BA6-AB98-3DE9A4BBF79C}"/>
              </a:ext>
            </a:extLst>
          </p:cNvPr>
          <p:cNvSpPr/>
          <p:nvPr/>
        </p:nvSpPr>
        <p:spPr>
          <a:xfrm>
            <a:off x="4088478" y="3016265"/>
            <a:ext cx="1845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Focus: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Detection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Containment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Investigation</a:t>
            </a:r>
            <a:endParaRPr lang="mk-MK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F4408-3344-4110-AE86-8969848840EF}"/>
              </a:ext>
            </a:extLst>
          </p:cNvPr>
          <p:cNvSpPr txBox="1"/>
          <p:nvPr/>
        </p:nvSpPr>
        <p:spPr>
          <a:xfrm>
            <a:off x="4123889" y="4364422"/>
            <a:ext cx="225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Involves: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</a:t>
            </a:r>
          </a:p>
          <a:p>
            <a:r>
              <a:rPr lang="en-US" sz="1600" dirty="0">
                <a:solidFill>
                  <a:schemeClr val="bg1"/>
                </a:solidFill>
              </a:rPr>
              <a:t>Cyber Security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DPO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EB989-B1CD-4C0C-A254-58308AB2DEEE}"/>
              </a:ext>
            </a:extLst>
          </p:cNvPr>
          <p:cNvSpPr/>
          <p:nvPr/>
        </p:nvSpPr>
        <p:spPr>
          <a:xfrm>
            <a:off x="7565576" y="1899502"/>
            <a:ext cx="3912935" cy="8617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k-MK" b="1" dirty="0">
                <a:solidFill>
                  <a:schemeClr val="bg1"/>
                </a:solidFill>
              </a:rPr>
              <a:t>3. </a:t>
            </a:r>
            <a:r>
              <a:rPr lang="en-US" b="1" dirty="0">
                <a:solidFill>
                  <a:schemeClr val="bg1"/>
                </a:solidFill>
              </a:rPr>
              <a:t>Full Simulation 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1400" dirty="0">
                <a:solidFill>
                  <a:schemeClr val="bg1"/>
                </a:solidFill>
              </a:rPr>
              <a:t>Advanced simulation of real attackers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(end-to end)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59F417-568E-4B7D-99B1-47255F04EDC5}"/>
              </a:ext>
            </a:extLst>
          </p:cNvPr>
          <p:cNvSpPr/>
          <p:nvPr/>
        </p:nvSpPr>
        <p:spPr>
          <a:xfrm>
            <a:off x="7565576" y="4410027"/>
            <a:ext cx="29253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Involves: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Red Team / Purple Team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Security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Marketing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Legal / Compliance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DPO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E55C2-68F8-4306-86AB-8D0292BE4EA9}"/>
              </a:ext>
            </a:extLst>
          </p:cNvPr>
          <p:cNvSpPr/>
          <p:nvPr/>
        </p:nvSpPr>
        <p:spPr>
          <a:xfrm>
            <a:off x="7565576" y="3071142"/>
            <a:ext cx="2806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Focus: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Detection / Containment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Investigation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Decision-making</a:t>
            </a:r>
            <a:endParaRPr lang="mk-MK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F6ECD4-E289-4C85-B143-2085122E33E5}"/>
              </a:ext>
            </a:extLst>
          </p:cNvPr>
          <p:cNvSpPr/>
          <p:nvPr/>
        </p:nvSpPr>
        <p:spPr>
          <a:xfrm>
            <a:off x="417687" y="313650"/>
            <a:ext cx="7624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Perfect DOS VGA 437 Win" panose="02000009000000000000" pitchFamily="49"/>
              </a:rPr>
              <a:t>Types of Exercise / Cyber Drills</a:t>
            </a:r>
          </a:p>
        </p:txBody>
      </p:sp>
    </p:spTree>
    <p:extLst>
      <p:ext uri="{BB962C8B-B14F-4D97-AF65-F5344CB8AC3E}">
        <p14:creationId xmlns:p14="http://schemas.microsoft.com/office/powerpoint/2010/main" val="245401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FE7F80-FC15-4314-956D-B75E3309E93A}"/>
              </a:ext>
            </a:extLst>
          </p:cNvPr>
          <p:cNvSpPr/>
          <p:nvPr/>
        </p:nvSpPr>
        <p:spPr>
          <a:xfrm>
            <a:off x="4018399" y="1655282"/>
            <a:ext cx="2935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mk-MK" b="1" dirty="0">
                <a:solidFill>
                  <a:schemeClr val="bg1"/>
                </a:solidFill>
                <a:latin typeface="Segoe UI" panose="020B0502040204020203" pitchFamily="34" charset="0"/>
              </a:rPr>
              <a:t>✅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</a:rPr>
              <a:t>Evaluation</a:t>
            </a:r>
          </a:p>
          <a:p>
            <a:pPr fontAlgn="t"/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Measure effectiveness of: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Detection time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Response time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Decision-making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Communication</a:t>
            </a:r>
          </a:p>
          <a:p>
            <a:pPr fontAlgn="t"/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/>
            <a:r>
              <a:rPr lang="mk-MK" b="1" dirty="0">
                <a:solidFill>
                  <a:schemeClr val="bg1"/>
                </a:solidFill>
                <a:latin typeface="Segoe UI" panose="020B0502040204020203" pitchFamily="34" charset="0"/>
              </a:rPr>
              <a:t>✅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</a:rPr>
              <a:t>Reporting</a:t>
            </a:r>
          </a:p>
          <a:p>
            <a:pPr fontAlgn="t"/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Exercise report must include: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Findings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Gaps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Recommendations</a:t>
            </a:r>
          </a:p>
          <a:p>
            <a:pPr fontAlgn="t"/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39BD7-4C14-4598-8B51-F911DADCE68E}"/>
              </a:ext>
            </a:extLst>
          </p:cNvPr>
          <p:cNvSpPr/>
          <p:nvPr/>
        </p:nvSpPr>
        <p:spPr>
          <a:xfrm>
            <a:off x="638893" y="1655282"/>
            <a:ext cx="2514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mk-MK" b="1" u="sng" dirty="0">
                <a:solidFill>
                  <a:schemeClr val="bg1"/>
                </a:solidFill>
                <a:latin typeface="Segoe UI" panose="020B0502040204020203" pitchFamily="34" charset="0"/>
              </a:rPr>
              <a:t>✅ </a:t>
            </a:r>
            <a:r>
              <a:rPr lang="en-US" b="1" u="sng" dirty="0">
                <a:solidFill>
                  <a:schemeClr val="bg1"/>
                </a:solidFill>
                <a:latin typeface="Segoe UI" panose="020B0502040204020203" pitchFamily="34" charset="0"/>
              </a:rPr>
              <a:t>Planning</a:t>
            </a:r>
          </a:p>
          <a:p>
            <a:pPr fontAlgn="t"/>
            <a:endParaRPr lang="en-US" b="1" u="sng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Defined objectives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Scenario description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Participants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Timeline</a:t>
            </a:r>
          </a:p>
          <a:p>
            <a:pPr fontAlgn="t"/>
            <a:endParaRPr lang="en-US" b="1" u="sng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/>
            <a:r>
              <a:rPr lang="mk-MK" b="1" u="sng" dirty="0">
                <a:solidFill>
                  <a:schemeClr val="bg1"/>
                </a:solidFill>
                <a:latin typeface="Segoe UI" panose="020B0502040204020203" pitchFamily="34" charset="0"/>
              </a:rPr>
              <a:t>✅ </a:t>
            </a:r>
            <a:r>
              <a:rPr lang="en-US" b="1" u="sng" dirty="0">
                <a:solidFill>
                  <a:schemeClr val="bg1"/>
                </a:solidFill>
                <a:latin typeface="Segoe UI" panose="020B0502040204020203" pitchFamily="34" charset="0"/>
              </a:rPr>
              <a:t>Execution</a:t>
            </a:r>
          </a:p>
          <a:p>
            <a:pPr fontAlgn="t"/>
            <a:endParaRPr lang="en-US" b="1" u="sng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Realistic scenario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Role-based actions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bg1"/>
                </a:solidFill>
                <a:latin typeface="Segoe UI" panose="020B0502040204020203" pitchFamily="34" charset="0"/>
              </a:rPr>
              <a:t>Logging of actions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29146-D13C-4C8A-BBCD-AFE5120FF38E}"/>
              </a:ext>
            </a:extLst>
          </p:cNvPr>
          <p:cNvSpPr/>
          <p:nvPr/>
        </p:nvSpPr>
        <p:spPr>
          <a:xfrm>
            <a:off x="179476" y="260610"/>
            <a:ext cx="6083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3200" b="1" dirty="0">
                <a:solidFill>
                  <a:schemeClr val="bg1"/>
                </a:solidFill>
              </a:rPr>
              <a:t>✅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</a:rPr>
              <a:t>Each exercise must include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43D2B7-0255-46E2-B897-CCA058E1EF09}"/>
              </a:ext>
            </a:extLst>
          </p:cNvPr>
          <p:cNvSpPr/>
          <p:nvPr/>
        </p:nvSpPr>
        <p:spPr>
          <a:xfrm>
            <a:off x="7699512" y="165528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mk-MK" b="1" dirty="0">
                <a:solidFill>
                  <a:schemeClr val="bg1"/>
                </a:solidFill>
                <a:latin typeface="Segoe UI" panose="020B0502040204020203" pitchFamily="34" charset="0"/>
              </a:rPr>
              <a:t>✅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</a:rPr>
              <a:t>Improvement</a:t>
            </a:r>
          </a:p>
          <a:p>
            <a:pPr fontAlgn="t"/>
            <a:endParaRPr lang="en-US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Link findings to: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Risk management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Control improvements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Policy updates</a:t>
            </a:r>
          </a:p>
        </p:txBody>
      </p:sp>
      <p:pic>
        <p:nvPicPr>
          <p:cNvPr id="4" name="Graphic 3" descr="Arrow Slight curve">
            <a:extLst>
              <a:ext uri="{FF2B5EF4-FFF2-40B4-BE49-F238E27FC236}">
                <a16:creationId xmlns:a16="http://schemas.microsoft.com/office/drawing/2014/main" id="{1A2C0628-BE0A-4E9C-9AA4-1CD8A5799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83800">
            <a:off x="2617076" y="3681165"/>
            <a:ext cx="1477388" cy="914400"/>
          </a:xfrm>
          <a:prstGeom prst="rect">
            <a:avLst/>
          </a:prstGeom>
        </p:spPr>
      </p:pic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01AAB874-6C33-4B89-8FB0-D35B6376E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83800">
            <a:off x="6864557" y="3823668"/>
            <a:ext cx="1477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1042881" y="1643846"/>
            <a:ext cx="10792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mk-MK" sz="2000" dirty="0">
                <a:solidFill>
                  <a:srgbClr val="92D050"/>
                </a:solidFill>
                <a:latin typeface="Perfect DOS VGA 437 Win" panose="02000009000000000000" pitchFamily="49"/>
              </a:rPr>
              <a:t>Beyond Prevention: Incident</a:t>
            </a: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 </a:t>
            </a:r>
            <a:r>
              <a:rPr lang="mk-MK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Readiness as a Resilience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412028" y="450299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4CD9-80FD-4F4E-850F-6381C7155155}"/>
              </a:ext>
            </a:extLst>
          </p:cNvPr>
          <p:cNvSpPr/>
          <p:nvPr/>
        </p:nvSpPr>
        <p:spPr>
          <a:xfrm>
            <a:off x="637573" y="3163716"/>
            <a:ext cx="205307" cy="1847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7BE66-1FF7-40E2-8753-164F6394A8ED}"/>
              </a:ext>
            </a:extLst>
          </p:cNvPr>
          <p:cNvSpPr txBox="1"/>
          <p:nvPr/>
        </p:nvSpPr>
        <p:spPr>
          <a:xfrm>
            <a:off x="1042881" y="2872990"/>
            <a:ext cx="11425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mk-MK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Reducing Chaos During a Cyber Incident: Key Challenges and Pitfalls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8A678-F106-4ADB-8A42-2EB5EF5FC09F}"/>
              </a:ext>
            </a:extLst>
          </p:cNvPr>
          <p:cNvSpPr/>
          <p:nvPr/>
        </p:nvSpPr>
        <p:spPr>
          <a:xfrm>
            <a:off x="634087" y="4344911"/>
            <a:ext cx="205307" cy="1847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3A7ED-61AF-43FA-9CC0-95C93C1050BD}"/>
              </a:ext>
            </a:extLst>
          </p:cNvPr>
          <p:cNvSpPr txBox="1"/>
          <p:nvPr/>
        </p:nvSpPr>
        <p:spPr>
          <a:xfrm>
            <a:off x="1042881" y="4051148"/>
            <a:ext cx="107920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Redefining Cyber Readiness: How to Maximize the Value of Tabletop Exercises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C9ACF-2357-4041-B743-768EE83E12CA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0D0FC-A1EE-4AB3-806E-907C1AAD8A55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378A5-1849-4CB5-8D60-B1FFAD2E4D40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E5B5B9-DE70-4324-BC7B-0AF19D81714C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BC59A-2359-47DE-BA5D-C9BE1AFDE75E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188266-EBF3-40A7-9F7A-F7FA9DF9F316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397ED-D73D-4579-B2CA-4C8E8CF87395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61F51-6AD8-4E31-8C4B-2B72D3EE3EF0}"/>
              </a:ext>
            </a:extLst>
          </p:cNvPr>
          <p:cNvSpPr/>
          <p:nvPr/>
        </p:nvSpPr>
        <p:spPr>
          <a:xfrm>
            <a:off x="634087" y="1959317"/>
            <a:ext cx="205307" cy="1847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</p:spTree>
    <p:extLst>
      <p:ext uri="{BB962C8B-B14F-4D97-AF65-F5344CB8AC3E}">
        <p14:creationId xmlns:p14="http://schemas.microsoft.com/office/powerpoint/2010/main" val="144513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1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52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04895"/>
            <a:ext cx="4004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NIS2 Regulation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0CCD2-061F-4B6D-B798-78AAE64EFC96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80D5D5-FBC6-4D97-B837-523B4683DA99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B4288-2EBE-408C-8152-ACD7E2EEF406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D244ED-699B-4C97-A78F-D95F60A5DD5B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0534F1-05EC-4466-BFDD-700028F2939C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D7B767-D56D-445C-BFB3-B20E38859243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1B90B-0DBF-42E5-BFCF-82166F24CFB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62D4B-56A2-40AD-B0C8-50EAC348FF1E}"/>
              </a:ext>
            </a:extLst>
          </p:cNvPr>
          <p:cNvSpPr/>
          <p:nvPr/>
        </p:nvSpPr>
        <p:spPr>
          <a:xfrm>
            <a:off x="449694" y="2142377"/>
            <a:ext cx="7136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 Ability to meet strict reporting timelines: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24h early warning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72h notification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2D050"/>
                </a:solidFill>
              </a:rPr>
              <a:t>1-month final report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D06D3C-0BCA-45DA-B92A-5062FB132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99956"/>
              </p:ext>
            </p:extLst>
          </p:nvPr>
        </p:nvGraphicFramePr>
        <p:xfrm>
          <a:off x="6170242" y="2138180"/>
          <a:ext cx="5648359" cy="2377440"/>
        </p:xfrm>
        <a:graphic>
          <a:graphicData uri="http://schemas.openxmlformats.org/drawingml/2006/table">
            <a:tbl>
              <a:tblPr/>
              <a:tblGrid>
                <a:gridCol w="2447616">
                  <a:extLst>
                    <a:ext uri="{9D8B030D-6E8A-4147-A177-3AD203B41FA5}">
                      <a16:colId xmlns:a16="http://schemas.microsoft.com/office/drawing/2014/main" val="199130972"/>
                    </a:ext>
                  </a:extLst>
                </a:gridCol>
                <a:gridCol w="3200743">
                  <a:extLst>
                    <a:ext uri="{9D8B030D-6E8A-4147-A177-3AD203B41FA5}">
                      <a16:colId xmlns:a16="http://schemas.microsoft.com/office/drawing/2014/main" val="562103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Exercise Type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Recommended Frequency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33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Tabletop (management)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1–2x per year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5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Technical simulation (IR team)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1–2x per year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6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Crisis / cross-functional exercise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annually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3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Ad-hoc exercises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after major changes/incidents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5207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A12373A-7CF2-44A6-BBAC-00586382201C}"/>
              </a:ext>
            </a:extLst>
          </p:cNvPr>
          <p:cNvSpPr/>
          <p:nvPr/>
        </p:nvSpPr>
        <p:spPr>
          <a:xfrm>
            <a:off x="338698" y="874178"/>
            <a:ext cx="1131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You must demonstrate: Operational readiness (not just written Plan and Procedures)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90B3D-FA33-41E5-A66F-7A0DD511DEC9}"/>
              </a:ext>
            </a:extLst>
          </p:cNvPr>
          <p:cNvSpPr/>
          <p:nvPr/>
        </p:nvSpPr>
        <p:spPr>
          <a:xfrm>
            <a:off x="338698" y="4867120"/>
            <a:ext cx="798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👉 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Evidence required  - </a:t>
            </a:r>
            <a:r>
              <a:rPr lang="en-US" b="1" dirty="0">
                <a:solidFill>
                  <a:schemeClr val="bg1"/>
                </a:solidFill>
              </a:rPr>
              <a:t>Without exercises, this cannot be proven.</a:t>
            </a:r>
            <a:endParaRPr lang="mk-M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D4EA4-81E4-4AE2-98F3-71070D1F04F3}"/>
              </a:ext>
            </a:extLst>
          </p:cNvPr>
          <p:cNvSpPr/>
          <p:nvPr/>
        </p:nvSpPr>
        <p:spPr>
          <a:xfrm>
            <a:off x="265546" y="5292113"/>
            <a:ext cx="691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👉   Exercises are the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</a:rPr>
              <a:t>primary mechanism to prove compliance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482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04895"/>
            <a:ext cx="888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Other Regulation and standards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0CCD2-061F-4B6D-B798-78AAE64EFC96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80D5D5-FBC6-4D97-B837-523B4683DA99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B4288-2EBE-408C-8152-ACD7E2EEF406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D244ED-699B-4C97-A78F-D95F60A5DD5B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0534F1-05EC-4466-BFDD-700028F2939C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D7B767-D56D-445C-BFB3-B20E38859243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1B90B-0DBF-42E5-BFCF-82166F24CFB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806E0-50A2-4F64-9B9E-9DB4BFB42520}"/>
              </a:ext>
            </a:extLst>
          </p:cNvPr>
          <p:cNvSpPr/>
          <p:nvPr/>
        </p:nvSpPr>
        <p:spPr>
          <a:xfrm>
            <a:off x="411849" y="1397675"/>
            <a:ext cx="9993791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ISO 27001:2022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A.5.29 (Information security during disruption)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A.5.30 (ICT readiness for business continuity)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ISO 22301 - Requires exercising and testing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DORA (financial sector)Explicitly requires advanced testing (TLPT)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C63253-D6B3-4D51-925A-81ABAD168F2E}"/>
              </a:ext>
            </a:extLst>
          </p:cNvPr>
          <p:cNvSpPr/>
          <p:nvPr/>
        </p:nvSpPr>
        <p:spPr>
          <a:xfrm>
            <a:off x="370755" y="3660006"/>
            <a:ext cx="9993791" cy="25853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ЗА БЕЗБЕДНОСТ НА МРЕЖНИ И  ИНФОРМАЦИСКИ СИСТЕМИ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fontAlgn="t"/>
            <a:r>
              <a:rPr lang="mk-MK" b="1" dirty="0">
                <a:solidFill>
                  <a:schemeClr val="bg1"/>
                </a:solidFill>
              </a:rPr>
              <a:t>Член 32 – Мерки за управување со сајбер безбедносни ризици</a:t>
            </a:r>
            <a:r>
              <a:rPr lang="mk-MK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fontAlgn="t"/>
            <a:endParaRPr lang="mk-MK" dirty="0">
              <a:solidFill>
                <a:schemeClr val="bg1"/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Incident management capability (</a:t>
            </a:r>
            <a:r>
              <a:rPr lang="mk-MK" dirty="0">
                <a:solidFill>
                  <a:schemeClr val="bg1"/>
                </a:solidFill>
              </a:rPr>
              <a:t>справување со инциденти) </a:t>
            </a:r>
            <a:endParaRPr lang="en-US" dirty="0">
              <a:solidFill>
                <a:schemeClr val="bg1"/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Business continuity and crisis management (</a:t>
            </a:r>
            <a:r>
              <a:rPr lang="mk-MK" dirty="0">
                <a:solidFill>
                  <a:schemeClr val="bg1"/>
                </a:solidFill>
              </a:rPr>
              <a:t>континуитет + кризен менаџмент)</a:t>
            </a:r>
            <a:endParaRPr lang="en-US" dirty="0">
              <a:solidFill>
                <a:schemeClr val="bg1"/>
              </a:solidFill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Policies and procedures to assess effectiveness of measures [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Cybersecurity training and awareness</a:t>
            </a:r>
          </a:p>
          <a:p>
            <a:endParaRPr lang="mk-M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11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1356" y="320490"/>
            <a:ext cx="9842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Reducing Chaos During a Cyber Incident</a:t>
            </a:r>
            <a:r>
              <a:rPr lang="mk-MK" sz="3200" b="1" dirty="0">
                <a:solidFill>
                  <a:srgbClr val="92D050"/>
                </a:solidFill>
              </a:rPr>
              <a:t>ent</a:t>
            </a:r>
            <a:endParaRPr lang="en-US" sz="32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E8F06-D855-4A0D-9D2D-F1C6BC3F496A}"/>
              </a:ext>
            </a:extLst>
          </p:cNvPr>
          <p:cNvSpPr/>
          <p:nvPr/>
        </p:nvSpPr>
        <p:spPr>
          <a:xfrm>
            <a:off x="412498" y="952495"/>
            <a:ext cx="7474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- </a:t>
            </a:r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Key challenges and pitfalls</a:t>
            </a:r>
            <a:endParaRPr lang="mk-MK" sz="2400" b="1" dirty="0"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0C89FB-0A44-4BD4-994D-7E1B2E380F66}"/>
              </a:ext>
            </a:extLst>
          </p:cNvPr>
          <p:cNvSpPr/>
          <p:nvPr/>
        </p:nvSpPr>
        <p:spPr>
          <a:xfrm>
            <a:off x="412498" y="2232323"/>
            <a:ext cx="2501390" cy="3536181"/>
          </a:xfrm>
          <a:prstGeom prst="rect">
            <a:avLst/>
          </a:prstGeom>
          <a:noFill/>
          <a:ln w="444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EDB45-1956-4DF1-B68A-C70FB714F43A}"/>
              </a:ext>
            </a:extLst>
          </p:cNvPr>
          <p:cNvSpPr txBox="1"/>
          <p:nvPr/>
        </p:nvSpPr>
        <p:spPr>
          <a:xfrm>
            <a:off x="412498" y="1695875"/>
            <a:ext cx="2470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Too much to do</a:t>
            </a:r>
            <a:endParaRPr lang="mk-MK" sz="2000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E758C-C81F-478F-988F-D08AE123418E}"/>
              </a:ext>
            </a:extLst>
          </p:cNvPr>
          <p:cNvSpPr/>
          <p:nvPr/>
        </p:nvSpPr>
        <p:spPr>
          <a:xfrm>
            <a:off x="3320290" y="2232323"/>
            <a:ext cx="2501390" cy="3536181"/>
          </a:xfrm>
          <a:prstGeom prst="rect">
            <a:avLst/>
          </a:prstGeom>
          <a:noFill/>
          <a:ln w="444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2E57A-B6A8-468B-9DD8-7D01DC0CDB3C}"/>
              </a:ext>
            </a:extLst>
          </p:cNvPr>
          <p:cNvSpPr txBox="1"/>
          <p:nvPr/>
        </p:nvSpPr>
        <p:spPr>
          <a:xfrm>
            <a:off x="3108960" y="1681505"/>
            <a:ext cx="271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Too many vendors</a:t>
            </a:r>
            <a:endParaRPr lang="mk-MK" sz="2000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59E27-FCD8-4BB5-943C-BDCF7B4CF987}"/>
              </a:ext>
            </a:extLst>
          </p:cNvPr>
          <p:cNvSpPr/>
          <p:nvPr/>
        </p:nvSpPr>
        <p:spPr>
          <a:xfrm>
            <a:off x="6228082" y="2232323"/>
            <a:ext cx="2501390" cy="3536181"/>
          </a:xfrm>
          <a:prstGeom prst="rect">
            <a:avLst/>
          </a:prstGeom>
          <a:noFill/>
          <a:ln w="444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99EF7-475C-4050-B616-107A8CA666AB}"/>
              </a:ext>
            </a:extLst>
          </p:cNvPr>
          <p:cNvSpPr txBox="1"/>
          <p:nvPr/>
        </p:nvSpPr>
        <p:spPr>
          <a:xfrm>
            <a:off x="6158955" y="1467173"/>
            <a:ext cx="263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Too much complexity</a:t>
            </a:r>
            <a:endParaRPr lang="mk-MK" sz="2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43EE5-1955-4566-9869-1CEEDE16B9C8}"/>
              </a:ext>
            </a:extLst>
          </p:cNvPr>
          <p:cNvSpPr/>
          <p:nvPr/>
        </p:nvSpPr>
        <p:spPr>
          <a:xfrm>
            <a:off x="9072883" y="2146477"/>
            <a:ext cx="2501390" cy="3536181"/>
          </a:xfrm>
          <a:prstGeom prst="rect">
            <a:avLst/>
          </a:prstGeom>
          <a:noFill/>
          <a:ln w="444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5BB83-349F-4E66-AA46-A93F54EBF380}"/>
              </a:ext>
            </a:extLst>
          </p:cNvPr>
          <p:cNvSpPr txBox="1"/>
          <p:nvPr/>
        </p:nvSpPr>
        <p:spPr>
          <a:xfrm>
            <a:off x="9006842" y="1635356"/>
            <a:ext cx="263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Too many alerts</a:t>
            </a:r>
            <a:endParaRPr lang="mk-MK" sz="2000" dirty="0">
              <a:solidFill>
                <a:srgbClr val="92D05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8C947A-218E-4E24-8D2B-1538E9E8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4" y="2324564"/>
            <a:ext cx="2251087" cy="3358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A89F2-5331-42F3-B2B0-48976B03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00" y="2324563"/>
            <a:ext cx="2381582" cy="3358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1D4D5E-1715-4107-99E2-A9E036C0A962}"/>
              </a:ext>
            </a:extLst>
          </p:cNvPr>
          <p:cNvSpPr txBox="1"/>
          <p:nvPr/>
        </p:nvSpPr>
        <p:spPr>
          <a:xfrm>
            <a:off x="512064" y="2463971"/>
            <a:ext cx="22799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Run backup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Monitor events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Threat analysis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EDR Update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Review  users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Disable user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Set MFA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Set password policy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Check the log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Implement firewall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Run Vulnerability scan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Run SAST / DAST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Run Penetration Test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Awareness training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Report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Write a procedure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.....</a:t>
            </a:r>
          </a:p>
          <a:p>
            <a:endParaRPr lang="mk-MK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042260-46BC-443E-9099-78211BF4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290" y="2232323"/>
            <a:ext cx="2470908" cy="35158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08CD36-B5AE-4497-8B06-0B4B595F6E49}"/>
              </a:ext>
            </a:extLst>
          </p:cNvPr>
          <p:cNvSpPr txBox="1"/>
          <p:nvPr/>
        </p:nvSpPr>
        <p:spPr>
          <a:xfrm>
            <a:off x="7076567" y="6528613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3AC47-C097-4D7E-8D9C-D610716F0CA7}"/>
              </a:ext>
            </a:extLst>
          </p:cNvPr>
          <p:cNvSpPr/>
          <p:nvPr/>
        </p:nvSpPr>
        <p:spPr>
          <a:xfrm>
            <a:off x="3634561" y="65193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343C3C-479E-404E-BF66-8298C8AB6346}"/>
              </a:ext>
            </a:extLst>
          </p:cNvPr>
          <p:cNvSpPr txBox="1"/>
          <p:nvPr/>
        </p:nvSpPr>
        <p:spPr>
          <a:xfrm>
            <a:off x="3759159" y="6528613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591558-BA01-4D8E-BE4A-9BB60A75F950}"/>
              </a:ext>
            </a:extLst>
          </p:cNvPr>
          <p:cNvSpPr/>
          <p:nvPr/>
        </p:nvSpPr>
        <p:spPr>
          <a:xfrm>
            <a:off x="4701114" y="6506612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3B96E-B24C-44D7-8D34-7B183CFCFA0D}"/>
              </a:ext>
            </a:extLst>
          </p:cNvPr>
          <p:cNvSpPr txBox="1"/>
          <p:nvPr/>
        </p:nvSpPr>
        <p:spPr>
          <a:xfrm>
            <a:off x="4847418" y="6528613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D0047-AF63-4695-B06C-DB8E3D0F2146}"/>
              </a:ext>
            </a:extLst>
          </p:cNvPr>
          <p:cNvSpPr/>
          <p:nvPr/>
        </p:nvSpPr>
        <p:spPr>
          <a:xfrm>
            <a:off x="5647579" y="6506612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A9CA5B-3767-479B-A520-FA048621C93D}"/>
              </a:ext>
            </a:extLst>
          </p:cNvPr>
          <p:cNvSpPr txBox="1"/>
          <p:nvPr/>
        </p:nvSpPr>
        <p:spPr>
          <a:xfrm>
            <a:off x="5822780" y="6533654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8281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375452" y="1940597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700068" y="1864290"/>
            <a:ext cx="43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Focus on the check box: </a:t>
            </a:r>
          </a:p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YES”- We have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471053" y="322003"/>
            <a:ext cx="10621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Table Top Exercises are not enough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01B5F4-292A-41AA-8E73-F66EF6E2D0F3}"/>
              </a:ext>
            </a:extLst>
          </p:cNvPr>
          <p:cNvSpPr/>
          <p:nvPr/>
        </p:nvSpPr>
        <p:spPr>
          <a:xfrm>
            <a:off x="375452" y="2920024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8EB0F7-E3C7-47C5-BCB3-2CEDE275EA6F}"/>
              </a:ext>
            </a:extLst>
          </p:cNvPr>
          <p:cNvSpPr txBox="1"/>
          <p:nvPr/>
        </p:nvSpPr>
        <p:spPr>
          <a:xfrm>
            <a:off x="6841665" y="1882474"/>
            <a:ext cx="494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Does</a:t>
            </a:r>
            <a:r>
              <a:rPr lang="en-US" sz="2000" dirty="0">
                <a:solidFill>
                  <a:srgbClr val="92D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not validate tooling or access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7638B-BF12-454F-A40E-0E8E397C44A6}"/>
              </a:ext>
            </a:extLst>
          </p:cNvPr>
          <p:cNvSpPr/>
          <p:nvPr/>
        </p:nvSpPr>
        <p:spPr>
          <a:xfrm>
            <a:off x="375452" y="4054022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374F7-96BB-45C0-8211-B4E3939E2FC2}"/>
              </a:ext>
            </a:extLst>
          </p:cNvPr>
          <p:cNvSpPr txBox="1"/>
          <p:nvPr/>
        </p:nvSpPr>
        <p:spPr>
          <a:xfrm>
            <a:off x="739651" y="4092350"/>
            <a:ext cx="438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Difficult for the follow-up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B1E0BE-22E8-4AA5-99E6-3868C4FCF531}"/>
              </a:ext>
            </a:extLst>
          </p:cNvPr>
          <p:cNvSpPr/>
          <p:nvPr/>
        </p:nvSpPr>
        <p:spPr>
          <a:xfrm>
            <a:off x="375452" y="5145000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1B9FA-87CE-4442-8CEB-6DBECB036F9F}"/>
              </a:ext>
            </a:extLst>
          </p:cNvPr>
          <p:cNvSpPr txBox="1"/>
          <p:nvPr/>
        </p:nvSpPr>
        <p:spPr>
          <a:xfrm>
            <a:off x="699982" y="5174691"/>
            <a:ext cx="107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Not flexible for the adapting </a:t>
            </a:r>
            <a:r>
              <a:rPr lang="en-US" dirty="0"/>
              <a:t>and modification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68AB2-1A32-4D40-A978-BA797022D4F2}"/>
              </a:ext>
            </a:extLst>
          </p:cNvPr>
          <p:cNvSpPr/>
          <p:nvPr/>
        </p:nvSpPr>
        <p:spPr>
          <a:xfrm>
            <a:off x="6538263" y="1950440"/>
            <a:ext cx="130406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CC518-30F1-4B4F-96D2-683B2B75DBB8}"/>
              </a:ext>
            </a:extLst>
          </p:cNvPr>
          <p:cNvSpPr txBox="1"/>
          <p:nvPr/>
        </p:nvSpPr>
        <p:spPr>
          <a:xfrm>
            <a:off x="635371" y="2943229"/>
            <a:ext cx="535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Time consuming for </a:t>
            </a:r>
          </a:p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Planning and delivery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EA084-C912-4D06-B942-999FE8AE4599}"/>
              </a:ext>
            </a:extLst>
          </p:cNvPr>
          <p:cNvSpPr txBox="1"/>
          <p:nvPr/>
        </p:nvSpPr>
        <p:spPr>
          <a:xfrm>
            <a:off x="6841665" y="3050725"/>
            <a:ext cx="494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Lot  of assumption and lack of realism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A43313-08BA-4F77-81B4-E7710D7A7212}"/>
              </a:ext>
            </a:extLst>
          </p:cNvPr>
          <p:cNvSpPr/>
          <p:nvPr/>
        </p:nvSpPr>
        <p:spPr>
          <a:xfrm>
            <a:off x="6538263" y="3118691"/>
            <a:ext cx="130406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5F33A-D8AB-43CC-8A4C-EB88173EAC1B}"/>
              </a:ext>
            </a:extLst>
          </p:cNvPr>
          <p:cNvSpPr txBox="1"/>
          <p:nvPr/>
        </p:nvSpPr>
        <p:spPr>
          <a:xfrm>
            <a:off x="6841665" y="4056292"/>
            <a:ext cx="494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Third-party dependencies are usually simplified</a:t>
            </a:r>
            <a:endParaRPr lang="mk-MK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mk-MK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A16EFA-0B3C-4AA2-B5F7-746CAD1DAAF4}"/>
              </a:ext>
            </a:extLst>
          </p:cNvPr>
          <p:cNvSpPr/>
          <p:nvPr/>
        </p:nvSpPr>
        <p:spPr>
          <a:xfrm>
            <a:off x="6538263" y="4124258"/>
            <a:ext cx="130406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CABF-DB81-4FDA-AAB2-84EA277E2387}"/>
              </a:ext>
            </a:extLst>
          </p:cNvPr>
          <p:cNvSpPr txBox="1"/>
          <p:nvPr/>
        </p:nvSpPr>
        <p:spPr>
          <a:xfrm>
            <a:off x="6841665" y="5035935"/>
            <a:ext cx="494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Limited Engagement  of cross-functional </a:t>
            </a:r>
            <a:r>
              <a:rPr lang="en-US" dirty="0">
                <a:latin typeface="Perfect DOS VGA 437 Win" panose="02000009000000000000" pitchFamily="49"/>
              </a:rPr>
              <a:t>Teams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3616CC-3827-493A-ADBA-44099532C578}"/>
              </a:ext>
            </a:extLst>
          </p:cNvPr>
          <p:cNvSpPr/>
          <p:nvPr/>
        </p:nvSpPr>
        <p:spPr>
          <a:xfrm>
            <a:off x="6603466" y="5061629"/>
            <a:ext cx="130406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0CCD2-061F-4B6D-B798-78AAE64EFC96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80D5D5-FBC6-4D97-B837-523B4683DA99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B4288-2EBE-408C-8152-ACD7E2EEF406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D244ED-699B-4C97-A78F-D95F60A5DD5B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0534F1-05EC-4466-BFDD-700028F2939C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D7B767-D56D-445C-BFB3-B20E38859243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1B90B-0DBF-42E5-BFCF-82166F24CFB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0783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621793" y="1979912"/>
            <a:ext cx="407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To validate (real) roles &amp; responsibilities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8EB0F7-E3C7-47C5-BCB3-2CEDE275EA6F}"/>
              </a:ext>
            </a:extLst>
          </p:cNvPr>
          <p:cNvSpPr txBox="1"/>
          <p:nvPr/>
        </p:nvSpPr>
        <p:spPr>
          <a:xfrm>
            <a:off x="684796" y="4876004"/>
            <a:ext cx="415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To set-up the metrics and benchmark for response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374F7-96BB-45C0-8211-B4E3939E2FC2}"/>
              </a:ext>
            </a:extLst>
          </p:cNvPr>
          <p:cNvSpPr txBox="1"/>
          <p:nvPr/>
        </p:nvSpPr>
        <p:spPr>
          <a:xfrm>
            <a:off x="621792" y="4009801"/>
            <a:ext cx="373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To provide the evidence for regulatory compliance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1B9FA-87CE-4442-8CEB-6DBECB036F9F}"/>
              </a:ext>
            </a:extLst>
          </p:cNvPr>
          <p:cNvSpPr txBox="1"/>
          <p:nvPr/>
        </p:nvSpPr>
        <p:spPr>
          <a:xfrm>
            <a:off x="7632194" y="1950456"/>
            <a:ext cx="409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Converting lessons learned into actionable playbooks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CC518-30F1-4B4F-96D2-683B2B75DBB8}"/>
              </a:ext>
            </a:extLst>
          </p:cNvPr>
          <p:cNvSpPr txBox="1"/>
          <p:nvPr/>
        </p:nvSpPr>
        <p:spPr>
          <a:xfrm>
            <a:off x="595930" y="2893295"/>
            <a:ext cx="396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To test the workflow for detection / escalation and response  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EA084-C912-4D06-B942-999FE8AE4599}"/>
              </a:ext>
            </a:extLst>
          </p:cNvPr>
          <p:cNvSpPr txBox="1"/>
          <p:nvPr/>
        </p:nvSpPr>
        <p:spPr>
          <a:xfrm>
            <a:off x="7660585" y="2838998"/>
            <a:ext cx="385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Executive-level visibility and reporting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5F33A-D8AB-43CC-8A4C-EB88173EAC1B}"/>
              </a:ext>
            </a:extLst>
          </p:cNvPr>
          <p:cNvSpPr txBox="1"/>
          <p:nvPr/>
        </p:nvSpPr>
        <p:spPr>
          <a:xfrm>
            <a:off x="7660585" y="3849199"/>
            <a:ext cx="357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Evaluate visibility of controls and tools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CABF-DB81-4FDA-AAB2-84EA277E2387}"/>
              </a:ext>
            </a:extLst>
          </p:cNvPr>
          <p:cNvSpPr txBox="1"/>
          <p:nvPr/>
        </p:nvSpPr>
        <p:spPr>
          <a:xfrm>
            <a:off x="7660585" y="4817561"/>
            <a:ext cx="385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Produce an improvement plan 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776FABB-1C83-4972-B84E-1853D3DF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7628" y="2933526"/>
            <a:ext cx="2467478" cy="1884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6951B6-D2A2-4D8B-BA13-5A7B7B764EB2}"/>
              </a:ext>
            </a:extLst>
          </p:cNvPr>
          <p:cNvSpPr/>
          <p:nvPr/>
        </p:nvSpPr>
        <p:spPr>
          <a:xfrm>
            <a:off x="375452" y="959303"/>
            <a:ext cx="1017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Platform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15252B-8CBE-4710-BE11-D837B6A698D2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632FE-99C8-406E-AD99-3F014BDC5FE1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E38F2B-BAC0-4979-899B-5B24CDA18E6B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B9D9E-F4E9-41B5-AB57-02140F3D9714}"/>
              </a:ext>
            </a:extLst>
          </p:cNvPr>
          <p:cNvSpPr/>
          <p:nvPr/>
        </p:nvSpPr>
        <p:spPr>
          <a:xfrm>
            <a:off x="4365651" y="646571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ECD0A7-AC09-4E85-A7BC-7E8A85E66BDD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3396E0-39B2-4EE7-A7FD-864BE5EFF356}"/>
              </a:ext>
            </a:extLst>
          </p:cNvPr>
          <p:cNvSpPr/>
          <p:nvPr/>
        </p:nvSpPr>
        <p:spPr>
          <a:xfrm>
            <a:off x="5369776" y="6446107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AE1AE-72BE-4143-9FCF-FA70831511E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5F8C0-2B0F-4AD1-A4E6-27E6006390D6}"/>
              </a:ext>
            </a:extLst>
          </p:cNvPr>
          <p:cNvSpPr txBox="1"/>
          <p:nvPr/>
        </p:nvSpPr>
        <p:spPr>
          <a:xfrm>
            <a:off x="4355127" y="2647538"/>
            <a:ext cx="33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Key functionality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53E86-59D2-463D-A05A-86202A5AC37C}"/>
              </a:ext>
            </a:extLst>
          </p:cNvPr>
          <p:cNvSpPr/>
          <p:nvPr/>
        </p:nvSpPr>
        <p:spPr>
          <a:xfrm>
            <a:off x="375452" y="356615"/>
            <a:ext cx="918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Redefining Incident Management Process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BFB21-A43D-4BF2-BEA4-55929CE33FB9}"/>
              </a:ext>
            </a:extLst>
          </p:cNvPr>
          <p:cNvSpPr txBox="1"/>
          <p:nvPr/>
        </p:nvSpPr>
        <p:spPr>
          <a:xfrm>
            <a:off x="684796" y="5693239"/>
            <a:ext cx="46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2D050"/>
                </a:solidFill>
                <a:latin typeface="Perfect DOS VGA 437 Win" panose="02000009000000000000" pitchFamily="49"/>
              </a:rPr>
              <a:t>Test out-off band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5696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1356" y="320490"/>
            <a:ext cx="6417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Readiness 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7071E-0927-4A5D-918A-6136F64A4FB2}"/>
              </a:ext>
            </a:extLst>
          </p:cNvPr>
          <p:cNvSpPr txBox="1"/>
          <p:nvPr/>
        </p:nvSpPr>
        <p:spPr>
          <a:xfrm>
            <a:off x="0" y="6557818"/>
            <a:ext cx="211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i="1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E8F06-D855-4A0D-9D2D-F1C6BC3F496A}"/>
              </a:ext>
            </a:extLst>
          </p:cNvPr>
          <p:cNvSpPr/>
          <p:nvPr/>
        </p:nvSpPr>
        <p:spPr>
          <a:xfrm>
            <a:off x="412498" y="952495"/>
            <a:ext cx="27238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- </a:t>
            </a:r>
            <a:r>
              <a:rPr lang="en-US" sz="2400" b="1" dirty="0">
                <a:solidFill>
                  <a:srgbClr val="92D050"/>
                </a:solidFill>
                <a:latin typeface="Perfect DOS VGA 437 Win" panose="02000009000000000000" pitchFamily="49"/>
              </a:rPr>
              <a:t>Core pillars</a:t>
            </a:r>
            <a:endParaRPr lang="mk-MK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mk-MK" sz="2400" b="1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3C698-2F95-4ABA-841D-5DFFF3C6EEC6}"/>
              </a:ext>
            </a:extLst>
          </p:cNvPr>
          <p:cNvSpPr/>
          <p:nvPr/>
        </p:nvSpPr>
        <p:spPr>
          <a:xfrm>
            <a:off x="505871" y="2192658"/>
            <a:ext cx="39076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Response Team ---  </a:t>
            </a: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   ↑</a:t>
            </a:r>
          </a:p>
          <a:p>
            <a:endParaRPr lang="en-US" sz="20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endParaRPr lang="en-US" sz="20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endParaRPr lang="en-US" sz="20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Playbook →            ----             </a:t>
            </a: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</a:t>
            </a: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 </a:t>
            </a: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 ↑</a:t>
            </a:r>
          </a:p>
          <a:p>
            <a:endParaRPr lang="en-US" sz="20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Tools →               ---- </a:t>
            </a:r>
          </a:p>
          <a:p>
            <a:endParaRPr lang="en-US" sz="20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pPr marL="1076325" indent="-1076325"/>
            <a:r>
              <a:rPr lang="en-US" sz="2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CEADD-654D-4E64-B692-F67EAB630084}"/>
              </a:ext>
            </a:extLst>
          </p:cNvPr>
          <p:cNvSpPr/>
          <p:nvPr/>
        </p:nvSpPr>
        <p:spPr>
          <a:xfrm>
            <a:off x="4413504" y="2167781"/>
            <a:ext cx="37625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Yes, people are aware and have </a:t>
            </a:r>
          </a:p>
          <a:p>
            <a:r>
              <a:rPr lang="en-US" sz="1600" dirty="0">
                <a:solidFill>
                  <a:srgbClr val="92D050"/>
                </a:solidFill>
                <a:latin typeface="Perfect DOS VGA 437 Win" panose="02000009000000000000" pitchFamily="49"/>
              </a:rPr>
              <a:t>appropriately knowledge</a:t>
            </a:r>
          </a:p>
          <a:p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43D2F4-1B53-4753-BD69-BD303DCA41D4}"/>
              </a:ext>
            </a:extLst>
          </p:cNvPr>
          <p:cNvSpPr/>
          <p:nvPr/>
        </p:nvSpPr>
        <p:spPr>
          <a:xfrm>
            <a:off x="4475268" y="3429000"/>
            <a:ext cx="4047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Yes, steps for remediation and response are defined per different cyber security attack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16B63-E450-4B47-9350-917389520A80}"/>
              </a:ext>
            </a:extLst>
          </p:cNvPr>
          <p:cNvSpPr/>
          <p:nvPr/>
        </p:nvSpPr>
        <p:spPr>
          <a:xfrm>
            <a:off x="4413504" y="5211959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Yes, tools are ready </a:t>
            </a:r>
            <a:endParaRPr lang="mk-MK" dirty="0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2F0F4F-1F14-4798-BAC8-68EE00BE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618" y="1429548"/>
            <a:ext cx="1979423" cy="1354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56E52-F84D-4E44-BD13-5AA9CF6B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619" y="3152944"/>
            <a:ext cx="1979423" cy="1625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2FA9EC-F2BD-4A14-BA4F-8A6C4B26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888" y="5028774"/>
            <a:ext cx="2100882" cy="16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566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9793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Redefining Incident Response Process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7C02-0D50-4522-BA4D-103D3E66D73C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A651E-EEBB-45CD-AC7C-F696D1B0C619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8957D-F282-4618-9021-B374AB20ED26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2D12E-F85B-4152-AA76-2D239435AB00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500CF-5A2E-44AB-A2AA-FBEC8BB249A6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97AD2B-8E97-4374-9681-E65D2F7B4EC7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6F3CA-8F3C-4437-8120-6D8153638EB2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7B91D1F-0B46-42CE-A41C-4FBE02279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57784"/>
              </p:ext>
            </p:extLst>
          </p:nvPr>
        </p:nvGraphicFramePr>
        <p:xfrm>
          <a:off x="2937101" y="881984"/>
          <a:ext cx="548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55AA5C6-436B-479A-BB97-43475A0D3AA1}"/>
              </a:ext>
            </a:extLst>
          </p:cNvPr>
          <p:cNvSpPr txBox="1"/>
          <p:nvPr/>
        </p:nvSpPr>
        <p:spPr>
          <a:xfrm>
            <a:off x="3907778" y="2739414"/>
            <a:ext cx="1513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 b="1"/>
            </a:pPr>
            <a:r>
              <a:rPr lang="en-US" sz="2800" dirty="0"/>
              <a:t>PREPARE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DD3B58-E08D-49F3-8B17-7B5BE520FD88}"/>
              </a:ext>
            </a:extLst>
          </p:cNvPr>
          <p:cNvSpPr/>
          <p:nvPr/>
        </p:nvSpPr>
        <p:spPr>
          <a:xfrm>
            <a:off x="6047121" y="2770191"/>
            <a:ext cx="1416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/>
            </a:pPr>
            <a:r>
              <a:rPr lang="en-US" dirty="0"/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2FAC6-2AB4-47F2-90E4-E50EECB2FEFB}"/>
              </a:ext>
            </a:extLst>
          </p:cNvPr>
          <p:cNvSpPr/>
          <p:nvPr/>
        </p:nvSpPr>
        <p:spPr>
          <a:xfrm>
            <a:off x="4063012" y="4318235"/>
            <a:ext cx="120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/>
            </a:pPr>
            <a:r>
              <a:rPr lang="en-US" dirty="0"/>
              <a:t>REPORT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468A54-836B-406D-9946-26BC6902F7EB}"/>
              </a:ext>
            </a:extLst>
          </p:cNvPr>
          <p:cNvSpPr/>
          <p:nvPr/>
        </p:nvSpPr>
        <p:spPr>
          <a:xfrm>
            <a:off x="6044813" y="4343595"/>
            <a:ext cx="141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/>
            </a:pPr>
            <a:r>
              <a:rPr lang="en-US" dirty="0"/>
              <a:t>RESPOND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5B5E799-A1F6-4D19-8FB6-89DFFEF3A431}"/>
              </a:ext>
            </a:extLst>
          </p:cNvPr>
          <p:cNvSpPr/>
          <p:nvPr/>
        </p:nvSpPr>
        <p:spPr>
          <a:xfrm>
            <a:off x="5367651" y="2263637"/>
            <a:ext cx="625302" cy="393613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55D199AA-D5E5-4E4C-B362-D7CA0F571973}"/>
              </a:ext>
            </a:extLst>
          </p:cNvPr>
          <p:cNvSpPr/>
          <p:nvPr/>
        </p:nvSpPr>
        <p:spPr>
          <a:xfrm rot="10800000">
            <a:off x="5367651" y="4973674"/>
            <a:ext cx="625302" cy="393613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3E8A46E-46EC-4839-A8FB-835119FB1BDC}"/>
              </a:ext>
            </a:extLst>
          </p:cNvPr>
          <p:cNvSpPr/>
          <p:nvPr/>
        </p:nvSpPr>
        <p:spPr>
          <a:xfrm rot="5400000">
            <a:off x="6754398" y="3660581"/>
            <a:ext cx="625302" cy="393613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784C3746-FDAA-41DD-B58C-F2015E4CD463}"/>
              </a:ext>
            </a:extLst>
          </p:cNvPr>
          <p:cNvSpPr/>
          <p:nvPr/>
        </p:nvSpPr>
        <p:spPr>
          <a:xfrm rot="16200000">
            <a:off x="4264255" y="3644449"/>
            <a:ext cx="625302" cy="393613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064571-8E40-46C0-88EA-159275966AC8}"/>
              </a:ext>
            </a:extLst>
          </p:cNvPr>
          <p:cNvSpPr/>
          <p:nvPr/>
        </p:nvSpPr>
        <p:spPr>
          <a:xfrm>
            <a:off x="1909973" y="1588981"/>
            <a:ext cx="7450595" cy="321627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736DE7-68CB-4E3E-92A9-191AEF78608B}"/>
              </a:ext>
            </a:extLst>
          </p:cNvPr>
          <p:cNvSpPr txBox="1"/>
          <p:nvPr/>
        </p:nvSpPr>
        <p:spPr>
          <a:xfrm>
            <a:off x="4013647" y="1588981"/>
            <a:ext cx="345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READINESS</a:t>
            </a:r>
            <a:endParaRPr lang="mk-MK" sz="2800" b="1" dirty="0">
              <a:solidFill>
                <a:schemeClr val="bg1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0D1120A-9141-41C5-BE23-1F1BE46E8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702" y="3084082"/>
            <a:ext cx="2127318" cy="162430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E1CD77-35D6-4831-AF47-BB24E2CD8C71}"/>
              </a:ext>
            </a:extLst>
          </p:cNvPr>
          <p:cNvSpPr/>
          <p:nvPr/>
        </p:nvSpPr>
        <p:spPr>
          <a:xfrm>
            <a:off x="1909973" y="3231857"/>
            <a:ext cx="7450595" cy="27772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A6F3E3-4FD6-4EFB-85A9-936684E8F738}"/>
              </a:ext>
            </a:extLst>
          </p:cNvPr>
          <p:cNvSpPr txBox="1"/>
          <p:nvPr/>
        </p:nvSpPr>
        <p:spPr>
          <a:xfrm>
            <a:off x="4027050" y="5412351"/>
            <a:ext cx="345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RESPONSE</a:t>
            </a:r>
            <a:endParaRPr lang="mk-M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606733" y="4391379"/>
            <a:ext cx="481875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1718930" y="4462929"/>
            <a:ext cx="1079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Q&amp;A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4CD9-80FD-4F4E-850F-6381C7155155}"/>
              </a:ext>
            </a:extLst>
          </p:cNvPr>
          <p:cNvSpPr/>
          <p:nvPr/>
        </p:nvSpPr>
        <p:spPr>
          <a:xfrm>
            <a:off x="637206" y="3079172"/>
            <a:ext cx="481875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7BE66-1FF7-40E2-8753-164F6394A8ED}"/>
              </a:ext>
            </a:extLst>
          </p:cNvPr>
          <p:cNvSpPr txBox="1"/>
          <p:nvPr/>
        </p:nvSpPr>
        <p:spPr>
          <a:xfrm>
            <a:off x="1718930" y="3199819"/>
            <a:ext cx="11425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Reference and links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044D42-E2D6-4DE5-A792-94C50292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551" y="2201511"/>
            <a:ext cx="3200401" cy="2443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54AC72-395F-4C10-9BFC-C0F3B105C574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91CED-7F85-4943-80A6-129FBB616983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ADA33-30CB-4C1A-B09D-6F4BD8D2F727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A2A08-76B7-484E-9B24-12DBEADC924F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8A051-57AA-4BC3-B279-DE5C525E0796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C7CE8-81EF-4A61-A46A-5C6F4DDB0635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88BF1-A38D-4560-8679-A98E68B4DE05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BFDB95-D5EA-4EE8-94EE-9F5EBC54397B}"/>
              </a:ext>
            </a:extLst>
          </p:cNvPr>
          <p:cNvSpPr/>
          <p:nvPr/>
        </p:nvSpPr>
        <p:spPr>
          <a:xfrm>
            <a:off x="664011" y="2020752"/>
            <a:ext cx="481875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EB66C6-B372-4228-844D-1094CA181BCD}"/>
              </a:ext>
            </a:extLst>
          </p:cNvPr>
          <p:cNvSpPr txBox="1"/>
          <p:nvPr/>
        </p:nvSpPr>
        <p:spPr>
          <a:xfrm>
            <a:off x="1718930" y="2137884"/>
            <a:ext cx="1142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erfect DOS VGA 437 Win" panose="02000009000000000000" pitchFamily="49"/>
              </a:rPr>
              <a:t>Demo</a:t>
            </a:r>
          </a:p>
          <a:p>
            <a:endParaRPr lang="en-US" sz="2000" dirty="0">
              <a:solidFill>
                <a:schemeClr val="bg1"/>
              </a:solidFill>
              <a:latin typeface="Perfect DOS VGA 437 Win" panose="02000009000000000000" pitchFamily="49"/>
            </a:endParaRPr>
          </a:p>
          <a:p>
            <a:endParaRPr lang="en-US" sz="2000" dirty="0">
              <a:solidFill>
                <a:schemeClr val="bg1"/>
              </a:solidFill>
              <a:latin typeface="Perfect DOS VGA 437 Win" panose="02000009000000000000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423862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1172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In summary  - Incident readiness platform benefits</a:t>
            </a:r>
            <a:endParaRPr lang="mk-MK" sz="3200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044D42-E2D6-4DE5-A792-94C50292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2499" y="2316997"/>
            <a:ext cx="2912729" cy="22240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A3FFAA-2593-4FC8-9F00-F9290847C76D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98B1B-5393-4353-8F60-EDAC75DCE3E4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81524-1C9A-4CDC-8587-85C73F19A849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CB9CA-856B-4BE4-A328-E4E89277D16F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C7D00-C87A-4C7B-844D-25B2CCB5A283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4B26C2-EAAA-4CD1-9719-9CEC068587B0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A16C5-B857-49DE-8FC3-0D09268710C1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07214-3E82-4137-A5AF-0C590F18A497}"/>
              </a:ext>
            </a:extLst>
          </p:cNvPr>
          <p:cNvSpPr txBox="1"/>
          <p:nvPr/>
        </p:nvSpPr>
        <p:spPr>
          <a:xfrm>
            <a:off x="557212" y="1643063"/>
            <a:ext cx="80152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Faster incident detection and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Reduced cyber risk and operational impact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Compliance with law and regulations (NIS2, DORA)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Lower total cost of ownership (TCO)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Executive-level visibility and reporting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Respond to incidents effectively and consistently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Minimize business, legal, and reputational impact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Preserve evidence for legal or regulatory needs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</a:rPr>
              <a:t>Learn from incidents to reduce future risk</a:t>
            </a:r>
            <a:endParaRPr lang="mk-MK" sz="2000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7326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37BE66-1FF7-40E2-8753-164F6394A8ED}"/>
              </a:ext>
            </a:extLst>
          </p:cNvPr>
          <p:cNvSpPr txBox="1"/>
          <p:nvPr/>
        </p:nvSpPr>
        <p:spPr>
          <a:xfrm>
            <a:off x="383328" y="450427"/>
            <a:ext cx="1142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Perfect DOS VGA 437 Win" panose="02000009000000000000" pitchFamily="49"/>
              </a:rPr>
              <a:t>Reference and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4AC72-395F-4C10-9BFC-C0F3B105C574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91CED-7F85-4943-80A6-129FBB616983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ADA33-30CB-4C1A-B09D-6F4BD8D2F727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A2A08-76B7-484E-9B24-12DBEADC924F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8A051-57AA-4BC3-B279-DE5C525E0796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C7CE8-81EF-4A61-A46A-5C6F4DDB0635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88BF1-A38D-4560-8679-A98E68B4DE05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DFBAC-EB8A-4C9D-9DA4-A6C41B9C1D2D}"/>
              </a:ext>
            </a:extLst>
          </p:cNvPr>
          <p:cNvSpPr txBox="1"/>
          <p:nvPr/>
        </p:nvSpPr>
        <p:spPr>
          <a:xfrm>
            <a:off x="475487" y="1438656"/>
            <a:ext cx="10833311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https://www.weforum.org/publications/unpacking-cyber-resilience/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https://csrc.nist.gov/projects/incident-response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https://www.sans.org/security-resources/glossary-of-terms/incident-response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https://www.ncsc.gov.uk/section/exercise-in-a-box/tabletop-exercises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https://www.cm-alliance.com/cybersecurity-blog/eu-dora-regulation-cyber-tabletop-testing-for-operational-resilience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https://www.isaca.org/resources/isaca-journal/issues/2022/volume-1/cybersecurity-incident-response-exercise-guidance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https://www.cisecurity.org/insights/white-papers/six-tabletop-exercises-prepare-cybersecurity-team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https://www.cortex.io/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https://concertium.com/nist-incident-response-playbook-template/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https://www.iksnets.com/</a:t>
            </a:r>
            <a:endParaRPr lang="en-US" sz="1400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https://mkd-cirt.mk/</a:t>
            </a:r>
            <a:endParaRPr lang="mk-MK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6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2118237" y="1799234"/>
            <a:ext cx="1079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 Saso Mickov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Contact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7BE66-1FF7-40E2-8753-164F6394A8ED}"/>
              </a:ext>
            </a:extLst>
          </p:cNvPr>
          <p:cNvSpPr txBox="1"/>
          <p:nvPr/>
        </p:nvSpPr>
        <p:spPr>
          <a:xfrm>
            <a:off x="1900237" y="3031759"/>
            <a:ext cx="11425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92D050"/>
                </a:solidFill>
                <a:latin typeface="Perfect DOS VGA 437 Win" panose="02000009000000000000" pitchFamily="49"/>
                <a:sym typeface="Wingdings" panose="05000000000000000000" pitchFamily="2" charset="2"/>
              </a:rPr>
              <a:t>  +</a:t>
            </a:r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  <a:sym typeface="Wingdings" panose="05000000000000000000" pitchFamily="2" charset="2"/>
              </a:rPr>
              <a:t>389 </a:t>
            </a:r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71 248 992</a:t>
            </a:r>
            <a:endParaRPr lang="mk-MK" sz="2400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3A7ED-61AF-43FA-9CC0-95C93C1050BD}"/>
              </a:ext>
            </a:extLst>
          </p:cNvPr>
          <p:cNvSpPr txBox="1"/>
          <p:nvPr/>
        </p:nvSpPr>
        <p:spPr>
          <a:xfrm>
            <a:off x="2340173" y="4428520"/>
            <a:ext cx="1079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  <a:sym typeface="Wingdings" panose="05000000000000000000" pitchFamily="2" charset="2"/>
              </a:rPr>
              <a:t>contact@iksnets.com</a:t>
            </a:r>
            <a:r>
              <a:rPr lang="en-US" sz="2400" dirty="0">
                <a:latin typeface="Perfect DOS VGA 437 Win" panose="02000009000000000000" pitchFamily="49"/>
                <a:sym typeface="Wingdings" panose="05000000000000000000" pitchFamily="2" charset="2"/>
              </a:rPr>
              <a:t>.</a:t>
            </a:r>
            <a:r>
              <a:rPr lang="en-US" sz="2400" u="sng" dirty="0">
                <a:latin typeface="Perfect DOS VGA 437 Win" panose="02000009000000000000" pitchFamily="49"/>
                <a:sym typeface="Wingdings" panose="05000000000000000000" pitchFamily="2" charset="2"/>
              </a:rPr>
              <a:t>com</a:t>
            </a:r>
            <a:endParaRPr lang="en-US" sz="2400" dirty="0">
              <a:latin typeface="Perfect DOS VGA 437 Win" panose="02000009000000000000" pitchFamily="4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7071E-0927-4A5D-918A-6136F64A4FB2}"/>
              </a:ext>
            </a:extLst>
          </p:cNvPr>
          <p:cNvSpPr txBox="1"/>
          <p:nvPr/>
        </p:nvSpPr>
        <p:spPr>
          <a:xfrm>
            <a:off x="0" y="6557818"/>
            <a:ext cx="211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i="1" dirty="0">
              <a:solidFill>
                <a:srgbClr val="92D050"/>
              </a:solidFill>
            </a:endParaRPr>
          </a:p>
        </p:txBody>
      </p:sp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06A317A6-E067-4468-8A29-7B4F2711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757" y="3180833"/>
            <a:ext cx="609707" cy="609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4B8D4D-2197-489E-B576-9068A61F674B}"/>
              </a:ext>
            </a:extLst>
          </p:cNvPr>
          <p:cNvSpPr txBox="1"/>
          <p:nvPr/>
        </p:nvSpPr>
        <p:spPr>
          <a:xfrm>
            <a:off x="963757" y="43628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@</a:t>
            </a:r>
            <a:endParaRPr lang="mk-MK" sz="3200" dirty="0">
              <a:solidFill>
                <a:srgbClr val="92D05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34ADC8-04DD-489C-A921-4DC5020DD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0" y="1251950"/>
            <a:ext cx="1088827" cy="13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8044D42-E2D6-4DE5-A792-94C502926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1161" y="1354325"/>
            <a:ext cx="2389678" cy="1824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A3FFAA-2593-4FC8-9F00-F9290847C76D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98B1B-5393-4353-8F60-EDAC75DCE3E4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81524-1C9A-4CDC-8587-85C73F19A849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CB9CA-856B-4BE4-A328-E4E89277D16F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C7D00-C87A-4C7B-844D-25B2CCB5A283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4B26C2-EAAA-4CD1-9719-9CEC068587B0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A16C5-B857-49DE-8FC3-0D09268710C1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44F98-332A-4355-94AE-4FBD38511276}"/>
              </a:ext>
            </a:extLst>
          </p:cNvPr>
          <p:cNvSpPr/>
          <p:nvPr/>
        </p:nvSpPr>
        <p:spPr>
          <a:xfrm>
            <a:off x="3157195" y="460539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Don't Wait for a Breach</a:t>
            </a:r>
            <a:endParaRPr lang="en-US" sz="3200" b="1" i="0" dirty="0">
              <a:solidFill>
                <a:srgbClr val="92D050"/>
              </a:solidFill>
              <a:effectLst/>
              <a:latin typeface="Perfect DOS VGA 437 Win" panose="02000009000000000000" pitchFamily="4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D4E24-0C00-45E6-839E-FEAF61427379}"/>
              </a:ext>
            </a:extLst>
          </p:cNvPr>
          <p:cNvSpPr txBox="1"/>
          <p:nvPr/>
        </p:nvSpPr>
        <p:spPr>
          <a:xfrm>
            <a:off x="3313546" y="3268977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Perfect DOS VGA 437 Win" panose="02000009000000000000" pitchFamily="49"/>
              </a:rPr>
              <a:t>Thank  you for attention.</a:t>
            </a:r>
            <a:endParaRPr lang="mk-MK" sz="3200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10205-520B-47E9-BEAC-CD35ADCEA0A6}"/>
              </a:ext>
            </a:extLst>
          </p:cNvPr>
          <p:cNvSpPr txBox="1"/>
          <p:nvPr/>
        </p:nvSpPr>
        <p:spPr>
          <a:xfrm>
            <a:off x="3002650" y="4944048"/>
            <a:ext cx="746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erfect DOS VGA 437 Win" panose="02000009000000000000" pitchFamily="49"/>
              </a:rPr>
              <a:t>This presentation is no generated by AI</a:t>
            </a:r>
            <a:endParaRPr lang="mk-MK" sz="2000" dirty="0">
              <a:solidFill>
                <a:schemeClr val="bg1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908BCE7-E609-4642-AFE9-78E0B3FF3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2650" y="4670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05C104-14E5-444C-9DC1-1ED2985C7193}"/>
              </a:ext>
            </a:extLst>
          </p:cNvPr>
          <p:cNvSpPr txBox="1"/>
          <p:nvPr/>
        </p:nvSpPr>
        <p:spPr>
          <a:xfrm>
            <a:off x="511749" y="1428437"/>
            <a:ext cx="6128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Disclaimer</a:t>
            </a:r>
            <a:endParaRPr lang="mk-MK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9FF51-A67A-49C6-955E-17E739346E6A}"/>
              </a:ext>
            </a:extLst>
          </p:cNvPr>
          <p:cNvSpPr/>
          <p:nvPr/>
        </p:nvSpPr>
        <p:spPr>
          <a:xfrm>
            <a:off x="627496" y="2092311"/>
            <a:ext cx="10240096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presentation reflects the personal views and professional experience of the author and does not represent the official views, positions, or policies of any organization, company, or institution.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content is provided for informational and educational purposes only.</a:t>
            </a:r>
            <a:endParaRPr lang="mk-M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918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From Cyber Security to Cyber Resilience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17E1D-ED44-4B42-B4B4-4CEF5A6CBF23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D1E37-905E-4DA1-96FA-79043873FEFE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2489D-016A-4282-8D63-1800923D8729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D8B26-0D6F-4263-8174-67484A8BBD15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0DFB2-ECF2-48D9-BA37-37A3683B09BC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936AB-A3F1-454C-BB59-6BA6A265BB79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B6751-D9C8-47B8-ADFD-92CC2B01D854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7EFF0-1C1D-4384-9433-15FE306E43CA}"/>
              </a:ext>
            </a:extLst>
          </p:cNvPr>
          <p:cNvSpPr/>
          <p:nvPr/>
        </p:nvSpPr>
        <p:spPr>
          <a:xfrm>
            <a:off x="647187" y="2590318"/>
            <a:ext cx="11123423" cy="1754326"/>
          </a:xfrm>
          <a:prstGeom prst="rect">
            <a:avLst/>
          </a:prstGeom>
          <a:ln w="28575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~"/>
            </a:pPr>
            <a:r>
              <a:rPr lang="en-US" sz="36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It's not a matter of </a:t>
            </a:r>
            <a:r>
              <a:rPr lang="en-US" sz="3600" b="1" i="1" dirty="0">
                <a:solidFill>
                  <a:schemeClr val="bg1"/>
                </a:solidFill>
                <a:latin typeface="Perfect DOS VGA 437 Win" panose="02000009000000000000" pitchFamily="49"/>
              </a:rPr>
              <a:t>if</a:t>
            </a:r>
            <a:r>
              <a:rPr lang="en-US" sz="36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 but </a:t>
            </a:r>
            <a:r>
              <a:rPr lang="en-US" sz="3600" b="1" i="1" dirty="0">
                <a:solidFill>
                  <a:schemeClr val="bg1"/>
                </a:solidFill>
                <a:latin typeface="Perfect DOS VGA 437 Win" panose="02000009000000000000" pitchFamily="49"/>
              </a:rPr>
              <a:t>when’’ </a:t>
            </a:r>
          </a:p>
          <a:p>
            <a:pPr algn="ctr"/>
            <a:endParaRPr lang="en-US" sz="3600" b="1" i="1" dirty="0">
              <a:solidFill>
                <a:srgbClr val="92D050"/>
              </a:solidFill>
              <a:latin typeface="Perfect DOS VGA 437 Win" panose="02000009000000000000" pitchFamily="49"/>
            </a:endParaRPr>
          </a:p>
          <a:p>
            <a:pPr algn="ctr"/>
            <a:r>
              <a:rPr lang="en-US" sz="36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an organization will suffer an attack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0782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918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From Cyber Security to Cyber Resilience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17E1D-ED44-4B42-B4B4-4CEF5A6CBF23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D1E37-905E-4DA1-96FA-79043873FEFE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2489D-016A-4282-8D63-1800923D8729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D8B26-0D6F-4263-8174-67484A8BBD15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0DFB2-ECF2-48D9-BA37-37A3683B09BC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936AB-A3F1-454C-BB59-6BA6A265BB79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B6751-D9C8-47B8-ADFD-92CC2B01D854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65A432-101A-414C-ADAD-15A5CBD1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2" y="2478289"/>
            <a:ext cx="5028696" cy="3458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FB50F4-D0C6-49C6-AC40-138A8F6512DF}"/>
              </a:ext>
            </a:extLst>
          </p:cNvPr>
          <p:cNvSpPr txBox="1"/>
          <p:nvPr/>
        </p:nvSpPr>
        <p:spPr>
          <a:xfrm>
            <a:off x="714571" y="1091888"/>
            <a:ext cx="1147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~"/>
            </a:pPr>
            <a:r>
              <a:rPr lang="en-US" sz="28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Incidents do not destroy value. </a:t>
            </a:r>
          </a:p>
          <a:p>
            <a:pPr lvl="8"/>
            <a:r>
              <a:rPr lang="en-US" sz="2800" b="1" i="1" dirty="0">
                <a:solidFill>
                  <a:schemeClr val="bg1"/>
                </a:solidFill>
                <a:latin typeface="Perfect DOS VGA 437 Win" panose="02000009000000000000" pitchFamily="49"/>
              </a:rPr>
              <a:t>Uncontrolled </a:t>
            </a:r>
            <a:r>
              <a:rPr lang="en-US" sz="28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response does</a:t>
            </a:r>
            <a:r>
              <a:rPr lang="en-US" sz="2800" b="1" dirty="0">
                <a:solidFill>
                  <a:srgbClr val="92D050"/>
                </a:solidFill>
                <a:latin typeface="Perfect DOS VGA 437 Win" panose="02000009000000000000" pitchFamily="49"/>
              </a:rPr>
              <a:t>.</a:t>
            </a:r>
            <a:endParaRPr lang="mk-MK" sz="2800" b="1" dirty="0">
              <a:solidFill>
                <a:srgbClr val="92D05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8D9D67-EFF9-473A-A432-FF2034B0C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51" y="2478288"/>
            <a:ext cx="5093238" cy="345814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3D1C5B-25BE-4CB9-8B93-DE9A7BF1F52B}"/>
              </a:ext>
            </a:extLst>
          </p:cNvPr>
          <p:cNvSpPr/>
          <p:nvPr/>
        </p:nvSpPr>
        <p:spPr>
          <a:xfrm>
            <a:off x="6110866" y="3912243"/>
            <a:ext cx="546653" cy="532436"/>
          </a:xfrm>
          <a:prstGeom prst="rightArrow">
            <a:avLst/>
          </a:prstGeom>
          <a:solidFill>
            <a:srgbClr val="58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56D0B-7029-4D9E-9010-82CA30493CD2}"/>
              </a:ext>
            </a:extLst>
          </p:cNvPr>
          <p:cNvSpPr txBox="1"/>
          <p:nvPr/>
        </p:nvSpPr>
        <p:spPr>
          <a:xfrm>
            <a:off x="602599" y="5945691"/>
            <a:ext cx="5265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Source: </a:t>
            </a:r>
            <a:r>
              <a:rPr lang="en-US" sz="1000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 Recovery Plan - Dilbert cartoon first published on Tuesday 15th August 2000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endParaRPr lang="mk-MK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7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06E9DC0-8310-4DF5-B11D-134CF66DCEDA}"/>
              </a:ext>
            </a:extLst>
          </p:cNvPr>
          <p:cNvSpPr txBox="1"/>
          <p:nvPr/>
        </p:nvSpPr>
        <p:spPr>
          <a:xfrm>
            <a:off x="732968" y="5372282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Privilege escalation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EAA6D-487C-453A-86D4-BF3E12C7F595}"/>
              </a:ext>
            </a:extLst>
          </p:cNvPr>
          <p:cNvSpPr txBox="1"/>
          <p:nvPr/>
        </p:nvSpPr>
        <p:spPr>
          <a:xfrm>
            <a:off x="2091889" y="5043408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Data Leaking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FB2D7-DACF-4294-B5A9-AD41BCBAC376}"/>
              </a:ext>
            </a:extLst>
          </p:cNvPr>
          <p:cNvSpPr txBox="1"/>
          <p:nvPr/>
        </p:nvSpPr>
        <p:spPr>
          <a:xfrm>
            <a:off x="1775773" y="5784541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Database compromise 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601258" y="1145973"/>
            <a:ext cx="1147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~"/>
            </a:pPr>
            <a:r>
              <a:rPr lang="en-US" sz="28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Incidents do not destroy value. </a:t>
            </a:r>
          </a:p>
          <a:p>
            <a:pPr lvl="8"/>
            <a:r>
              <a:rPr lang="en-US" sz="2800" b="1" i="1" dirty="0">
                <a:highlight>
                  <a:srgbClr val="00FF00"/>
                </a:highlight>
                <a:latin typeface="Perfect DOS VGA 437 Win" panose="02000009000000000000" pitchFamily="49"/>
              </a:rPr>
              <a:t>Uncontrolled </a:t>
            </a:r>
            <a:r>
              <a:rPr lang="en-US" sz="28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response does</a:t>
            </a:r>
            <a:r>
              <a:rPr lang="en-US" sz="2800" b="1" dirty="0">
                <a:solidFill>
                  <a:srgbClr val="92D050"/>
                </a:solidFill>
                <a:latin typeface="Perfect DOS VGA 437 Win" panose="02000009000000000000" pitchFamily="49"/>
              </a:rPr>
              <a:t>.</a:t>
            </a:r>
            <a:endParaRPr lang="mk-MK" sz="2800" b="1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918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From Cyber Security to Cyber Resilience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41D01-2E68-4A94-A90E-F7C933D9C9E9}"/>
              </a:ext>
            </a:extLst>
          </p:cNvPr>
          <p:cNvSpPr txBox="1"/>
          <p:nvPr/>
        </p:nvSpPr>
        <p:spPr>
          <a:xfrm>
            <a:off x="7490045" y="2572530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CERT Team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DA89F-3801-4946-80CD-DCEFEDCD2BC8}"/>
              </a:ext>
            </a:extLst>
          </p:cNvPr>
          <p:cNvSpPr txBox="1"/>
          <p:nvPr/>
        </p:nvSpPr>
        <p:spPr>
          <a:xfrm>
            <a:off x="8819516" y="3873209"/>
            <a:ext cx="17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Customer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18871-4AC9-42C3-9705-2A94AEA368DD}"/>
              </a:ext>
            </a:extLst>
          </p:cNvPr>
          <p:cNvSpPr txBox="1"/>
          <p:nvPr/>
        </p:nvSpPr>
        <p:spPr>
          <a:xfrm>
            <a:off x="2414341" y="2868405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DDoS Attack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FE777-E7BA-43FC-A007-7FF3CD12B7EC}"/>
              </a:ext>
            </a:extLst>
          </p:cNvPr>
          <p:cNvSpPr txBox="1"/>
          <p:nvPr/>
        </p:nvSpPr>
        <p:spPr>
          <a:xfrm>
            <a:off x="7868009" y="2913772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Response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9A31D-1C31-4638-8892-A66CDE02E85A}"/>
              </a:ext>
            </a:extLst>
          </p:cNvPr>
          <p:cNvSpPr txBox="1"/>
          <p:nvPr/>
        </p:nvSpPr>
        <p:spPr>
          <a:xfrm>
            <a:off x="1143965" y="3170748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Ransomware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74274-3B53-4196-A5FB-AABC66ACEEA9}"/>
              </a:ext>
            </a:extLst>
          </p:cNvPr>
          <p:cNvSpPr txBox="1"/>
          <p:nvPr/>
        </p:nvSpPr>
        <p:spPr>
          <a:xfrm>
            <a:off x="8333228" y="3259535"/>
            <a:ext cx="25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Escalation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B12361-AFCF-4B76-B300-006E9062D384}"/>
              </a:ext>
            </a:extLst>
          </p:cNvPr>
          <p:cNvSpPr txBox="1"/>
          <p:nvPr/>
        </p:nvSpPr>
        <p:spPr>
          <a:xfrm>
            <a:off x="9024679" y="3548427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Regulations and Law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EDBE48-D432-432F-A226-49C3EA1D104F}"/>
              </a:ext>
            </a:extLst>
          </p:cNvPr>
          <p:cNvSpPr txBox="1"/>
          <p:nvPr/>
        </p:nvSpPr>
        <p:spPr>
          <a:xfrm>
            <a:off x="622630" y="3534496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Lateral Movement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2EDF3-C18A-4FA6-80B9-3816CAA56661}"/>
              </a:ext>
            </a:extLst>
          </p:cNvPr>
          <p:cNvSpPr txBox="1"/>
          <p:nvPr/>
        </p:nvSpPr>
        <p:spPr>
          <a:xfrm>
            <a:off x="1962345" y="3938430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Data Leaking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61FCCF-6A51-4887-B1AA-3960033427E2}"/>
              </a:ext>
            </a:extLst>
          </p:cNvPr>
          <p:cNvSpPr txBox="1"/>
          <p:nvPr/>
        </p:nvSpPr>
        <p:spPr>
          <a:xfrm>
            <a:off x="559898" y="4655788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Identity theft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25573F-4680-4F2E-A2FB-AB4DBDFC1FFD}"/>
              </a:ext>
            </a:extLst>
          </p:cNvPr>
          <p:cNvSpPr txBox="1"/>
          <p:nvPr/>
        </p:nvSpPr>
        <p:spPr>
          <a:xfrm>
            <a:off x="1518777" y="4288952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BEC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38DB58-2705-44EC-A523-304D7F819DDF}"/>
              </a:ext>
            </a:extLst>
          </p:cNvPr>
          <p:cNvSpPr txBox="1"/>
          <p:nvPr/>
        </p:nvSpPr>
        <p:spPr>
          <a:xfrm>
            <a:off x="503080" y="2615086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Phishing 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AC80E6-31DD-4B12-AD7C-AE740C26F904}"/>
              </a:ext>
            </a:extLst>
          </p:cNvPr>
          <p:cNvSpPr txBox="1"/>
          <p:nvPr/>
        </p:nvSpPr>
        <p:spPr>
          <a:xfrm>
            <a:off x="8299167" y="4276518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Management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82A577-F62B-4C30-81F5-46DD88112727}"/>
              </a:ext>
            </a:extLst>
          </p:cNvPr>
          <p:cNvSpPr txBox="1"/>
          <p:nvPr/>
        </p:nvSpPr>
        <p:spPr>
          <a:xfrm>
            <a:off x="7827244" y="4679827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Restoration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C344F6-4616-4805-BB92-C9DBB5AFE534}"/>
              </a:ext>
            </a:extLst>
          </p:cNvPr>
          <p:cNvSpPr txBox="1"/>
          <p:nvPr/>
        </p:nvSpPr>
        <p:spPr>
          <a:xfrm>
            <a:off x="7490045" y="5106612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Reporting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8DE913-1277-4251-9AAB-E6B123F56F8E}"/>
              </a:ext>
            </a:extLst>
          </p:cNvPr>
          <p:cNvSpPr txBox="1"/>
          <p:nvPr/>
        </p:nvSpPr>
        <p:spPr>
          <a:xfrm>
            <a:off x="7233551" y="5527361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Perfect DOS VGA 437 Win" panose="02000009000000000000" pitchFamily="49"/>
              </a:rPr>
              <a:t>Lesson learned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A5A8C4-B40F-4E69-BD73-D7D8FE8CFFE3}"/>
              </a:ext>
            </a:extLst>
          </p:cNvPr>
          <p:cNvSpPr txBox="1"/>
          <p:nvPr/>
        </p:nvSpPr>
        <p:spPr>
          <a:xfrm>
            <a:off x="5158810" y="5944021"/>
            <a:ext cx="1402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fect DOS VGA 437 Win" panose="02000009000000000000" pitchFamily="49"/>
              </a:rPr>
              <a:t>Closing</a:t>
            </a:r>
            <a:endParaRPr lang="mk-MK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E01A7B6-7C8D-4CEB-A97C-E46ED25A8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07" y="2855779"/>
            <a:ext cx="2712155" cy="2979906"/>
          </a:xfrm>
          <a:prstGeom prst="rect">
            <a:avLst/>
          </a:prstGeom>
          <a:solidFill>
            <a:srgbClr val="58DF41"/>
          </a:solidFill>
        </p:spPr>
      </p:pic>
    </p:spTree>
    <p:extLst>
      <p:ext uri="{BB962C8B-B14F-4D97-AF65-F5344CB8AC3E}">
        <p14:creationId xmlns:p14="http://schemas.microsoft.com/office/powerpoint/2010/main" val="3314165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27" grpId="0"/>
      <p:bldP spid="11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D2E1-DE40-4024-92D1-1633CAB7F7C1}"/>
              </a:ext>
            </a:extLst>
          </p:cNvPr>
          <p:cNvSpPr/>
          <p:nvPr/>
        </p:nvSpPr>
        <p:spPr>
          <a:xfrm>
            <a:off x="601917" y="2257809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4DCA5-45A5-4B70-B38F-42F16C353A70}"/>
              </a:ext>
            </a:extLst>
          </p:cNvPr>
          <p:cNvSpPr txBox="1"/>
          <p:nvPr/>
        </p:nvSpPr>
        <p:spPr>
          <a:xfrm>
            <a:off x="972777" y="2257809"/>
            <a:ext cx="107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92D050"/>
                </a:solidFill>
                <a:latin typeface="Perfect DOS VGA 437 Win" panose="02000009000000000000" pitchFamily="4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</a:t>
            </a:r>
            <a:r>
              <a:rPr lang="en-US" sz="2400" b="1" i="1" u="sng" dirty="0">
                <a:solidFill>
                  <a:srgbClr val="92D050"/>
                </a:solidFill>
                <a:latin typeface="Perfect DOS VGA 437 Win" panose="02000009000000000000" pitchFamily="49"/>
              </a:rPr>
              <a:t>security</a:t>
            </a:r>
            <a:r>
              <a:rPr lang="en-US" sz="24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  </a:t>
            </a:r>
            <a:r>
              <a:rPr lang="en-US" sz="2800" b="1" i="1" dirty="0">
                <a:solidFill>
                  <a:srgbClr val="92D050"/>
                </a:solidFill>
              </a:rPr>
              <a:t>- - - -&gt;</a:t>
            </a:r>
            <a:r>
              <a:rPr lang="en-US" sz="2800" b="1" dirty="0">
                <a:solidFill>
                  <a:srgbClr val="92D050"/>
                </a:solidFill>
                <a:latin typeface="Public Sans"/>
              </a:rPr>
              <a:t> 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10312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From Cyber Security to Cyber Resilience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8A678-F106-4ADB-8A42-2EB5EF5FC09F}"/>
              </a:ext>
            </a:extLst>
          </p:cNvPr>
          <p:cNvSpPr/>
          <p:nvPr/>
        </p:nvSpPr>
        <p:spPr>
          <a:xfrm>
            <a:off x="506315" y="4767075"/>
            <a:ext cx="191203" cy="5075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3A7ED-61AF-43FA-9CC0-95C93C1050BD}"/>
              </a:ext>
            </a:extLst>
          </p:cNvPr>
          <p:cNvSpPr txBox="1"/>
          <p:nvPr/>
        </p:nvSpPr>
        <p:spPr>
          <a:xfrm>
            <a:off x="841249" y="4828374"/>
            <a:ext cx="107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92D050"/>
                </a:solidFill>
                <a:latin typeface="Perfect DOS VGA 437 Win" panose="02000009000000000000" pitchFamily="4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</a:t>
            </a:r>
            <a:r>
              <a:rPr lang="en-US" sz="2400" i="1" u="sng" dirty="0">
                <a:solidFill>
                  <a:srgbClr val="92D050"/>
                </a:solidFill>
                <a:latin typeface="Perfect DOS VGA 437 Win" panose="02000009000000000000" pitchFamily="49"/>
              </a:rPr>
              <a:t>resilience</a:t>
            </a:r>
            <a:r>
              <a:rPr lang="en-US" sz="2400" i="1" dirty="0">
                <a:solidFill>
                  <a:srgbClr val="92D050"/>
                </a:solidFill>
                <a:latin typeface="Perfect DOS VGA 437 Win" panose="02000009000000000000" pitchFamily="49"/>
              </a:rPr>
              <a:t> </a:t>
            </a:r>
            <a:r>
              <a:rPr lang="en-US" sz="2800" b="1" i="1" dirty="0">
                <a:solidFill>
                  <a:srgbClr val="92D050"/>
                </a:solidFill>
                <a:latin typeface="Public Sans"/>
              </a:rPr>
              <a:t>- - - -&gt; </a:t>
            </a:r>
            <a:r>
              <a:rPr lang="en-US" sz="2000" u="sng" dirty="0">
                <a:latin typeface="Perfect DOS VGA 437 Win" panose="02000009000000000000" pitchFamily="49"/>
                <a:sym typeface="Wingdings" panose="05000000000000000000" pitchFamily="2" charset="2"/>
              </a:rPr>
              <a:t>com</a:t>
            </a:r>
            <a:endParaRPr lang="en-US" sz="2000" dirty="0">
              <a:latin typeface="Perfect DOS VGA 437 Win" panose="02000009000000000000" pitchFamily="4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8DD70-7003-4901-862C-6AC3A8CCBED1}"/>
              </a:ext>
            </a:extLst>
          </p:cNvPr>
          <p:cNvSpPr txBox="1"/>
          <p:nvPr/>
        </p:nvSpPr>
        <p:spPr>
          <a:xfrm>
            <a:off x="4795656" y="4314830"/>
            <a:ext cx="6652631" cy="1569660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focus on </a:t>
            </a:r>
            <a:r>
              <a:rPr lang="en-US" sz="2400" dirty="0">
                <a:highlight>
                  <a:srgbClr val="00FF00"/>
                </a:highlight>
                <a:latin typeface="Perfect DOS VGA 437 Win" panose="02000009000000000000" pitchFamily="49"/>
              </a:rPr>
              <a:t>response and recovery </a:t>
            </a:r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– ensuring your business can continue to operate, adapt and recover quickly even the incident happens</a:t>
            </a:r>
            <a:endParaRPr lang="mk-MK" dirty="0">
              <a:solidFill>
                <a:srgbClr val="92D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5979BE-3C71-4DA8-9CC1-10225CDC5A7D}"/>
              </a:ext>
            </a:extLst>
          </p:cNvPr>
          <p:cNvSpPr txBox="1"/>
          <p:nvPr/>
        </p:nvSpPr>
        <p:spPr>
          <a:xfrm>
            <a:off x="4795656" y="1996199"/>
            <a:ext cx="6652631" cy="1569660"/>
          </a:xfrm>
          <a:prstGeom prst="rect">
            <a:avLst/>
          </a:prstGeom>
          <a:noFill/>
          <a:ln w="412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focus on </a:t>
            </a:r>
            <a:r>
              <a:rPr lang="en-US" sz="2400" dirty="0">
                <a:highlight>
                  <a:srgbClr val="00FF00"/>
                </a:highlight>
                <a:latin typeface="Perfect DOS VGA 437 Win" panose="02000009000000000000" pitchFamily="49"/>
              </a:rPr>
              <a:t>prevention and defense  </a:t>
            </a:r>
            <a:r>
              <a:rPr lang="en-US" sz="2400" dirty="0">
                <a:solidFill>
                  <a:srgbClr val="92D050"/>
                </a:solidFill>
                <a:latin typeface="Perfect DOS VGA 437 Win" panose="02000009000000000000" pitchFamily="49"/>
              </a:rPr>
              <a:t>- stopping the hackers from entering the system, stealing data or disrupting operations</a:t>
            </a:r>
            <a:endParaRPr lang="mk-MK" sz="2400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CA25CF-A427-454A-8CDA-6AFF676BCC70}"/>
              </a:ext>
            </a:extLst>
          </p:cNvPr>
          <p:cNvSpPr txBox="1"/>
          <p:nvPr/>
        </p:nvSpPr>
        <p:spPr>
          <a:xfrm>
            <a:off x="6755552" y="6456455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501386-3B5F-48D1-927B-F818D37305B5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127D5-93D7-4A48-A6B5-7ED1D815A403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06446-3DBE-4263-A23E-FB135C7956FC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DAD50-472F-45A5-BE73-4A202C7B5037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3382AF-06A3-4145-88DD-D8FCD95C8AB8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7D0A6-E376-44ED-AC37-C932F8F32B81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E6DB2-2C8D-4755-AE7A-B0D97D1925F6}"/>
              </a:ext>
            </a:extLst>
          </p:cNvPr>
          <p:cNvSpPr/>
          <p:nvPr/>
        </p:nvSpPr>
        <p:spPr>
          <a:xfrm>
            <a:off x="456006" y="107229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erfect DOS VGA 437 Win" panose="02000009000000000000" pitchFamily="49"/>
              </a:rPr>
              <a:t>- Incident Management that works</a:t>
            </a:r>
            <a:endParaRPr lang="mk-M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1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1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375452" y="38204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CA25CF-A427-454A-8CDA-6AFF676BCC70}"/>
              </a:ext>
            </a:extLst>
          </p:cNvPr>
          <p:cNvSpPr txBox="1"/>
          <p:nvPr/>
        </p:nvSpPr>
        <p:spPr>
          <a:xfrm>
            <a:off x="6719134" y="6370570"/>
            <a:ext cx="211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2D050"/>
                </a:solidFill>
                <a:latin typeface="Perfect DOS VGA 437 Win" panose="02000009000000000000" pitchFamily="49"/>
              </a:rPr>
              <a:t>www.iksnets.com</a:t>
            </a:r>
            <a:endParaRPr lang="mk-MK" sz="1100" i="1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501386-3B5F-48D1-927B-F818D37305B5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127D5-93D7-4A48-A6B5-7ED1D815A403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06446-3DBE-4263-A23E-FB135C7956FC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DAD50-472F-45A5-BE73-4A202C7B5037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3382AF-06A3-4145-88DD-D8FCD95C8AB8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7D0A6-E376-44ED-AC37-C932F8F32B81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D54E3-184A-4E7A-A0AC-31D9F614DCAE}"/>
              </a:ext>
            </a:extLst>
          </p:cNvPr>
          <p:cNvSpPr txBox="1"/>
          <p:nvPr/>
        </p:nvSpPr>
        <p:spPr>
          <a:xfrm>
            <a:off x="1956816" y="1450417"/>
            <a:ext cx="827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 is an organization</a:t>
            </a:r>
            <a:r>
              <a:rPr lang="en-US" sz="2400" b="1" dirty="0">
                <a:solidFill>
                  <a:srgbClr val="92D050"/>
                </a:solidFill>
              </a:rPr>
              <a:t>’</a:t>
            </a:r>
            <a:r>
              <a:rPr lang="en-US" sz="2400" b="1" dirty="0">
                <a:solidFill>
                  <a:srgbClr val="92D050"/>
                </a:solidFill>
                <a:latin typeface="Perfect DOS VGA 437 Win" panose="02000009000000000000" pitchFamily="49"/>
              </a:rPr>
              <a:t>s ability to minimize the impact of significant </a:t>
            </a:r>
            <a:r>
              <a:rPr lang="en-US" sz="2400" b="1" dirty="0">
                <a:highlight>
                  <a:srgbClr val="00FF00"/>
                </a:highlight>
                <a:latin typeface="Perfect DOS VGA 437 Win" panose="02000009000000000000" pitchFamily="49"/>
              </a:rPr>
              <a:t>cyber incidents</a:t>
            </a:r>
            <a:r>
              <a:rPr lang="en-US" sz="2400" b="1" dirty="0">
                <a:solidFill>
                  <a:srgbClr val="92D050"/>
                </a:solidFill>
                <a:latin typeface="Perfect DOS VGA 437 Win" panose="02000009000000000000" pitchFamily="49"/>
              </a:rPr>
              <a:t> on its primary goals and objectives.</a:t>
            </a:r>
            <a:endParaRPr lang="mk-MK" sz="2400" b="1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C3C8F-83D0-46A2-B981-D80D96EAD48B}"/>
              </a:ext>
            </a:extLst>
          </p:cNvPr>
          <p:cNvSpPr txBox="1"/>
          <p:nvPr/>
        </p:nvSpPr>
        <p:spPr>
          <a:xfrm>
            <a:off x="8043516" y="6008343"/>
            <a:ext cx="403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92D050"/>
                </a:solidFill>
                <a:latin typeface="Perfect DOS VGA 437 Win" panose="02000009000000000000" pitchFamily="49"/>
              </a:rPr>
              <a:t>Source: Unpacking Cyber Resilience WEF</a:t>
            </a:r>
            <a:endParaRPr lang="mk-MK" sz="1200" dirty="0">
              <a:solidFill>
                <a:srgbClr val="92D05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107B6-E8E6-468C-86F9-092E2B4E4C2E}"/>
              </a:ext>
            </a:extLst>
          </p:cNvPr>
          <p:cNvGrpSpPr/>
          <p:nvPr/>
        </p:nvGrpSpPr>
        <p:grpSpPr>
          <a:xfrm>
            <a:off x="2044819" y="3187581"/>
            <a:ext cx="8102362" cy="1552788"/>
            <a:chOff x="541393" y="1168566"/>
            <a:chExt cx="8102362" cy="1552788"/>
          </a:xfrm>
        </p:grpSpPr>
        <p:sp>
          <p:nvSpPr>
            <p:cNvPr id="20" name="Chevron 2">
              <a:extLst>
                <a:ext uri="{FF2B5EF4-FFF2-40B4-BE49-F238E27FC236}">
                  <a16:creationId xmlns:a16="http://schemas.microsoft.com/office/drawing/2014/main" id="{A599618D-FA6B-493F-9B70-09420AB34761}"/>
                </a:ext>
              </a:extLst>
            </p:cNvPr>
            <p:cNvSpPr/>
            <p:nvPr/>
          </p:nvSpPr>
          <p:spPr>
            <a:xfrm>
              <a:off x="541393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1960s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Chevron 8">
              <a:extLst>
                <a:ext uri="{FF2B5EF4-FFF2-40B4-BE49-F238E27FC236}">
                  <a16:creationId xmlns:a16="http://schemas.microsoft.com/office/drawing/2014/main" id="{D0851826-B508-4A17-81E1-7D1A45FAD6D5}"/>
                </a:ext>
              </a:extLst>
            </p:cNvPr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1990s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Chevron 9">
              <a:extLst>
                <a:ext uri="{FF2B5EF4-FFF2-40B4-BE49-F238E27FC236}">
                  <a16:creationId xmlns:a16="http://schemas.microsoft.com/office/drawing/2014/main" id="{63C4CDFC-6358-4B89-B78F-81FD24CB62B9}"/>
                </a:ext>
              </a:extLst>
            </p:cNvPr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2000s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10">
              <a:extLst>
                <a:ext uri="{FF2B5EF4-FFF2-40B4-BE49-F238E27FC236}">
                  <a16:creationId xmlns:a16="http://schemas.microsoft.com/office/drawing/2014/main" id="{4235D83E-523B-413C-AB6C-424DADA44306}"/>
                </a:ext>
              </a:extLst>
            </p:cNvPr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2010s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Chevron 11">
              <a:extLst>
                <a:ext uri="{FF2B5EF4-FFF2-40B4-BE49-F238E27FC236}">
                  <a16:creationId xmlns:a16="http://schemas.microsoft.com/office/drawing/2014/main" id="{61441309-111A-4642-887F-E759C2EBD87B}"/>
                </a:ext>
              </a:extLst>
            </p:cNvPr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2020s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Up Arrow 7">
              <a:extLst>
                <a:ext uri="{FF2B5EF4-FFF2-40B4-BE49-F238E27FC236}">
                  <a16:creationId xmlns:a16="http://schemas.microsoft.com/office/drawing/2014/main" id="{BBC8D419-8667-40CD-BA5E-E11FF60DA9FC}"/>
                </a:ext>
              </a:extLst>
            </p:cNvPr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2030s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C71F22-0F50-4653-A994-D87B19021A4B}"/>
              </a:ext>
            </a:extLst>
          </p:cNvPr>
          <p:cNvCxnSpPr/>
          <p:nvPr/>
        </p:nvCxnSpPr>
        <p:spPr>
          <a:xfrm>
            <a:off x="2587238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A2B757-D01A-4C09-9781-AFAD238AA037}"/>
              </a:ext>
            </a:extLst>
          </p:cNvPr>
          <p:cNvCxnSpPr/>
          <p:nvPr/>
        </p:nvCxnSpPr>
        <p:spPr>
          <a:xfrm>
            <a:off x="3825664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E0AC68-3DB7-493D-9760-6C6DFE96569F}"/>
              </a:ext>
            </a:extLst>
          </p:cNvPr>
          <p:cNvCxnSpPr/>
          <p:nvPr/>
        </p:nvCxnSpPr>
        <p:spPr>
          <a:xfrm>
            <a:off x="5064090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FD56D3-BE26-4302-8B76-24B3B39E8AFB}"/>
              </a:ext>
            </a:extLst>
          </p:cNvPr>
          <p:cNvCxnSpPr/>
          <p:nvPr/>
        </p:nvCxnSpPr>
        <p:spPr>
          <a:xfrm>
            <a:off x="6302516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A97127-C9E9-44C9-9DF6-985FD5F2DF95}"/>
              </a:ext>
            </a:extLst>
          </p:cNvPr>
          <p:cNvCxnSpPr/>
          <p:nvPr/>
        </p:nvCxnSpPr>
        <p:spPr>
          <a:xfrm>
            <a:off x="7540942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0C45E5-6582-4575-ACD9-51B0F5BA3639}"/>
              </a:ext>
            </a:extLst>
          </p:cNvPr>
          <p:cNvCxnSpPr/>
          <p:nvPr/>
        </p:nvCxnSpPr>
        <p:spPr>
          <a:xfrm>
            <a:off x="8859885" y="4484439"/>
            <a:ext cx="0" cy="322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ABAF543-E601-427C-9418-3BF34CE577BD}"/>
              </a:ext>
            </a:extLst>
          </p:cNvPr>
          <p:cNvSpPr txBox="1"/>
          <p:nvPr/>
        </p:nvSpPr>
        <p:spPr>
          <a:xfrm>
            <a:off x="1856462" y="4986272"/>
            <a:ext cx="148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computer security era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2D3AB2-1FDD-4C27-AA5D-8E89E96DE71E}"/>
              </a:ext>
            </a:extLst>
          </p:cNvPr>
          <p:cNvSpPr txBox="1"/>
          <p:nvPr/>
        </p:nvSpPr>
        <p:spPr>
          <a:xfrm>
            <a:off x="3099146" y="4986272"/>
            <a:ext cx="148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information security era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6C6D34-03F3-4F43-BD38-0A3B145B66C2}"/>
              </a:ext>
            </a:extLst>
          </p:cNvPr>
          <p:cNvSpPr txBox="1"/>
          <p:nvPr/>
        </p:nvSpPr>
        <p:spPr>
          <a:xfrm>
            <a:off x="4341830" y="4986272"/>
            <a:ext cx="148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information assurance era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94A99C-EAD1-4CD4-97DC-CD91D8174D6F}"/>
              </a:ext>
            </a:extLst>
          </p:cNvPr>
          <p:cNvSpPr txBox="1"/>
          <p:nvPr/>
        </p:nvSpPr>
        <p:spPr>
          <a:xfrm>
            <a:off x="5584514" y="4986272"/>
            <a:ext cx="148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cybers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security era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8DF7DC-A5A5-45A4-B043-656DE5337DA7}"/>
              </a:ext>
            </a:extLst>
          </p:cNvPr>
          <p:cNvSpPr txBox="1"/>
          <p:nvPr/>
        </p:nvSpPr>
        <p:spPr>
          <a:xfrm>
            <a:off x="6827199" y="4986272"/>
            <a:ext cx="148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</a:rPr>
              <a:t>The era of the rise of cyber resilience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4DA7C3-87D7-4902-B0B0-1C2817CD28A2}"/>
              </a:ext>
            </a:extLst>
          </p:cNvPr>
          <p:cNvSpPr txBox="1"/>
          <p:nvPr/>
        </p:nvSpPr>
        <p:spPr>
          <a:xfrm>
            <a:off x="8131519" y="4986272"/>
            <a:ext cx="148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</a:rPr>
              <a:t>Future  of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</a:rPr>
              <a:t>disruptive technologies</a:t>
            </a:r>
            <a:endParaRPr lang="mk-M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903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621BD-3615-46D0-A1AA-02E458D68BCD}"/>
              </a:ext>
            </a:extLst>
          </p:cNvPr>
          <p:cNvSpPr/>
          <p:nvPr/>
        </p:nvSpPr>
        <p:spPr>
          <a:xfrm>
            <a:off x="175464" y="50492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Perfect DOS VGA 437 Win" panose="02000009000000000000" pitchFamily="49"/>
              </a:rPr>
              <a:t>Cyber Resilience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D5B8CE88-917F-4402-9B69-6C514F49E68A}"/>
              </a:ext>
            </a:extLst>
          </p:cNvPr>
          <p:cNvSpPr/>
          <p:nvPr/>
        </p:nvSpPr>
        <p:spPr>
          <a:xfrm>
            <a:off x="4801123" y="2595945"/>
            <a:ext cx="2013611" cy="1598890"/>
          </a:xfrm>
          <a:prstGeom prst="irregularSeal1">
            <a:avLst/>
          </a:prstGeom>
          <a:solidFill>
            <a:srgbClr val="58DF4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647E0-0BF3-41D5-B3A5-050109CAD78E}"/>
              </a:ext>
            </a:extLst>
          </p:cNvPr>
          <p:cNvSpPr/>
          <p:nvPr/>
        </p:nvSpPr>
        <p:spPr>
          <a:xfrm>
            <a:off x="3313546" y="6447196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8548E5-D0E2-4979-9B66-059E2EAB6C0C}"/>
              </a:ext>
            </a:extLst>
          </p:cNvPr>
          <p:cNvSpPr txBox="1"/>
          <p:nvPr/>
        </p:nvSpPr>
        <p:spPr>
          <a:xfrm>
            <a:off x="3438144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INFROMATION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6F5D84-5213-4115-BDA5-41688808BE6E}"/>
              </a:ext>
            </a:extLst>
          </p:cNvPr>
          <p:cNvSpPr/>
          <p:nvPr/>
        </p:nvSpPr>
        <p:spPr>
          <a:xfrm>
            <a:off x="4380099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35632E-3C10-43CD-9C19-39FF2E967917}"/>
              </a:ext>
            </a:extLst>
          </p:cNvPr>
          <p:cNvSpPr txBox="1"/>
          <p:nvPr/>
        </p:nvSpPr>
        <p:spPr>
          <a:xfrm>
            <a:off x="4526403" y="6456455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KNOWLEDGE</a:t>
            </a:r>
            <a:endParaRPr lang="mk-MK" sz="1000" dirty="0">
              <a:solidFill>
                <a:srgbClr val="92D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9E80B6-278F-4B61-ABE3-35205827A269}"/>
              </a:ext>
            </a:extLst>
          </p:cNvPr>
          <p:cNvSpPr/>
          <p:nvPr/>
        </p:nvSpPr>
        <p:spPr>
          <a:xfrm>
            <a:off x="5326564" y="6434454"/>
            <a:ext cx="14630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endParaRPr lang="mk-MK" sz="14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6778C-0249-417A-8FAF-F1BBA621F344}"/>
              </a:ext>
            </a:extLst>
          </p:cNvPr>
          <p:cNvSpPr txBox="1"/>
          <p:nvPr/>
        </p:nvSpPr>
        <p:spPr>
          <a:xfrm>
            <a:off x="5501765" y="6461496"/>
            <a:ext cx="168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Perfect DOS VGA 437 Win" panose="02000009000000000000" pitchFamily="49"/>
              </a:rPr>
              <a:t>SUCCESS </a:t>
            </a:r>
            <a:r>
              <a:rPr lang="en-US" sz="1000" b="1" dirty="0">
                <a:solidFill>
                  <a:srgbClr val="92D050"/>
                </a:solidFill>
                <a:latin typeface="Perfect DOS VGA 437 Win" panose="02000009000000000000" pitchFamily="49"/>
              </a:rPr>
              <a:t>  &gt;&gt;&gt;&gt;&gt;</a:t>
            </a:r>
            <a:endParaRPr lang="mk-MK" sz="1000" b="1" dirty="0">
              <a:solidFill>
                <a:srgbClr val="92D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F45E2-3C0C-4868-AC21-3AEE3F5D89D9}"/>
              </a:ext>
            </a:extLst>
          </p:cNvPr>
          <p:cNvSpPr txBox="1"/>
          <p:nvPr/>
        </p:nvSpPr>
        <p:spPr>
          <a:xfrm>
            <a:off x="615910" y="2979892"/>
            <a:ext cx="398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Perfect DOS VGA 437 Win" panose="02000009000000000000" pitchFamily="49"/>
              </a:rPr>
              <a:t>PREPARATION BEFORE INCIDENT</a:t>
            </a:r>
            <a:endParaRPr lang="mk-MK" sz="2400" dirty="0">
              <a:highlight>
                <a:srgbClr val="00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DAB3C8-191B-45F7-9182-9D4423748D62}"/>
              </a:ext>
            </a:extLst>
          </p:cNvPr>
          <p:cNvSpPr txBox="1"/>
          <p:nvPr/>
        </p:nvSpPr>
        <p:spPr>
          <a:xfrm>
            <a:off x="7103826" y="2998830"/>
            <a:ext cx="398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Perfect DOS VGA 437 Win" panose="02000009000000000000" pitchFamily="49"/>
              </a:rPr>
              <a:t>INCIDENT RESPONSE</a:t>
            </a:r>
            <a:endParaRPr lang="mk-MK" sz="2400" dirty="0">
              <a:highlight>
                <a:srgbClr val="00FF00"/>
              </a:highligh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2B6819-B26A-422C-A30A-0AD91623ACC2}"/>
              </a:ext>
            </a:extLst>
          </p:cNvPr>
          <p:cNvSpPr txBox="1"/>
          <p:nvPr/>
        </p:nvSpPr>
        <p:spPr>
          <a:xfrm>
            <a:off x="3862082" y="2164056"/>
            <a:ext cx="398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Perfect DOS VGA 437 Win" panose="02000009000000000000" pitchFamily="49"/>
              </a:rPr>
              <a:t>INCIDENT</a:t>
            </a:r>
            <a:endParaRPr lang="mk-MK" sz="2400" dirty="0">
              <a:highlight>
                <a:srgbClr val="00FF0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B377D4-0B6A-4396-B1B1-7B46ECBDDF81}"/>
              </a:ext>
            </a:extLst>
          </p:cNvPr>
          <p:cNvSpPr/>
          <p:nvPr/>
        </p:nvSpPr>
        <p:spPr>
          <a:xfrm>
            <a:off x="7986942" y="4129985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- - - -&gt;</a:t>
            </a:r>
            <a:endParaRPr lang="mk-MK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0D7BBE-F254-43A9-9EBF-AB398A552EF7}"/>
              </a:ext>
            </a:extLst>
          </p:cNvPr>
          <p:cNvSpPr/>
          <p:nvPr/>
        </p:nvSpPr>
        <p:spPr>
          <a:xfrm>
            <a:off x="9919374" y="4129985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92D050"/>
                </a:solidFill>
                <a:latin typeface="Perfect DOS VGA 437 Win" panose="02000009000000000000" pitchFamily="49"/>
              </a:rPr>
              <a:t>- - - -&gt;</a:t>
            </a:r>
            <a:endParaRPr lang="mk-MK" sz="1400" dirty="0"/>
          </a:p>
        </p:txBody>
      </p:sp>
      <p:sp>
        <p:nvSpPr>
          <p:cNvPr id="45" name="Google Shape;9176;p73">
            <a:extLst>
              <a:ext uri="{FF2B5EF4-FFF2-40B4-BE49-F238E27FC236}">
                <a16:creationId xmlns:a16="http://schemas.microsoft.com/office/drawing/2014/main" id="{F2F0F8A1-5286-43CF-8D0E-416A8D844AEF}"/>
              </a:ext>
            </a:extLst>
          </p:cNvPr>
          <p:cNvSpPr/>
          <p:nvPr/>
        </p:nvSpPr>
        <p:spPr>
          <a:xfrm>
            <a:off x="8943405" y="3917563"/>
            <a:ext cx="666757" cy="794176"/>
          </a:xfrm>
          <a:custGeom>
            <a:avLst/>
            <a:gdLst/>
            <a:ahLst/>
            <a:cxnLst/>
            <a:rect l="l" t="t" r="r" b="b"/>
            <a:pathLst>
              <a:path w="11941" h="11816" extrusionOk="0">
                <a:moveTo>
                  <a:pt x="6963" y="1198"/>
                </a:moveTo>
                <a:lnTo>
                  <a:pt x="7876" y="2143"/>
                </a:lnTo>
                <a:lnTo>
                  <a:pt x="6963" y="2143"/>
                </a:lnTo>
                <a:lnTo>
                  <a:pt x="6963" y="1198"/>
                </a:lnTo>
                <a:close/>
                <a:moveTo>
                  <a:pt x="10286" y="3498"/>
                </a:moveTo>
                <a:cubicBezTo>
                  <a:pt x="10373" y="3498"/>
                  <a:pt x="10460" y="3530"/>
                  <a:pt x="10523" y="3593"/>
                </a:cubicBezTo>
                <a:lnTo>
                  <a:pt x="10995" y="4065"/>
                </a:lnTo>
                <a:cubicBezTo>
                  <a:pt x="11184" y="4223"/>
                  <a:pt x="11184" y="4475"/>
                  <a:pt x="11027" y="4569"/>
                </a:cubicBezTo>
                <a:lnTo>
                  <a:pt x="10806" y="4821"/>
                </a:lnTo>
                <a:lnTo>
                  <a:pt x="9798" y="3845"/>
                </a:lnTo>
                <a:lnTo>
                  <a:pt x="10050" y="3593"/>
                </a:lnTo>
                <a:cubicBezTo>
                  <a:pt x="10113" y="3530"/>
                  <a:pt x="10200" y="3498"/>
                  <a:pt x="10286" y="3498"/>
                </a:cubicBezTo>
                <a:close/>
                <a:moveTo>
                  <a:pt x="9294" y="4349"/>
                </a:moveTo>
                <a:lnTo>
                  <a:pt x="10271" y="5325"/>
                </a:lnTo>
                <a:lnTo>
                  <a:pt x="7845" y="7783"/>
                </a:lnTo>
                <a:lnTo>
                  <a:pt x="6868" y="6774"/>
                </a:lnTo>
                <a:lnTo>
                  <a:pt x="9294" y="4349"/>
                </a:lnTo>
                <a:close/>
                <a:moveTo>
                  <a:pt x="6585" y="7499"/>
                </a:moveTo>
                <a:lnTo>
                  <a:pt x="7183" y="8098"/>
                </a:lnTo>
                <a:lnTo>
                  <a:pt x="6427" y="8255"/>
                </a:lnTo>
                <a:lnTo>
                  <a:pt x="6585" y="7499"/>
                </a:lnTo>
                <a:close/>
                <a:moveTo>
                  <a:pt x="6994" y="10398"/>
                </a:moveTo>
                <a:lnTo>
                  <a:pt x="6994" y="10776"/>
                </a:lnTo>
                <a:cubicBezTo>
                  <a:pt x="6994" y="10870"/>
                  <a:pt x="7057" y="10996"/>
                  <a:pt x="7089" y="11122"/>
                </a:cubicBezTo>
                <a:lnTo>
                  <a:pt x="1071" y="11122"/>
                </a:lnTo>
                <a:cubicBezTo>
                  <a:pt x="882" y="11122"/>
                  <a:pt x="693" y="10965"/>
                  <a:pt x="693" y="10776"/>
                </a:cubicBezTo>
                <a:lnTo>
                  <a:pt x="693" y="10398"/>
                </a:lnTo>
                <a:close/>
                <a:moveTo>
                  <a:pt x="6270" y="663"/>
                </a:moveTo>
                <a:lnTo>
                  <a:pt x="6270" y="2458"/>
                </a:lnTo>
                <a:cubicBezTo>
                  <a:pt x="6270" y="2647"/>
                  <a:pt x="6427" y="2805"/>
                  <a:pt x="6616" y="2805"/>
                </a:cubicBezTo>
                <a:lnTo>
                  <a:pt x="8349" y="2805"/>
                </a:lnTo>
                <a:lnTo>
                  <a:pt x="8349" y="4286"/>
                </a:lnTo>
                <a:lnTo>
                  <a:pt x="6112" y="6554"/>
                </a:lnTo>
                <a:cubicBezTo>
                  <a:pt x="6081" y="6585"/>
                  <a:pt x="6018" y="6680"/>
                  <a:pt x="6018" y="6711"/>
                </a:cubicBezTo>
                <a:lnTo>
                  <a:pt x="5608" y="8633"/>
                </a:lnTo>
                <a:cubicBezTo>
                  <a:pt x="5545" y="8759"/>
                  <a:pt x="5608" y="8885"/>
                  <a:pt x="5671" y="8948"/>
                </a:cubicBezTo>
                <a:cubicBezTo>
                  <a:pt x="5742" y="9019"/>
                  <a:pt x="5813" y="9055"/>
                  <a:pt x="5897" y="9055"/>
                </a:cubicBezTo>
                <a:cubicBezTo>
                  <a:pt x="5925" y="9055"/>
                  <a:pt x="5955" y="9051"/>
                  <a:pt x="5986" y="9043"/>
                </a:cubicBezTo>
                <a:lnTo>
                  <a:pt x="7908" y="8602"/>
                </a:lnTo>
                <a:cubicBezTo>
                  <a:pt x="8002" y="8602"/>
                  <a:pt x="8034" y="8570"/>
                  <a:pt x="8065" y="8507"/>
                </a:cubicBezTo>
                <a:lnTo>
                  <a:pt x="8349" y="8255"/>
                </a:lnTo>
                <a:lnTo>
                  <a:pt x="8349" y="10807"/>
                </a:lnTo>
                <a:lnTo>
                  <a:pt x="8380" y="10807"/>
                </a:lnTo>
                <a:cubicBezTo>
                  <a:pt x="8380" y="10996"/>
                  <a:pt x="8223" y="11154"/>
                  <a:pt x="8034" y="11154"/>
                </a:cubicBezTo>
                <a:cubicBezTo>
                  <a:pt x="7845" y="11154"/>
                  <a:pt x="7687" y="10996"/>
                  <a:pt x="7687" y="10807"/>
                </a:cubicBezTo>
                <a:lnTo>
                  <a:pt x="7687" y="10083"/>
                </a:lnTo>
                <a:cubicBezTo>
                  <a:pt x="7687" y="9893"/>
                  <a:pt x="7530" y="9736"/>
                  <a:pt x="7309" y="9736"/>
                </a:cubicBezTo>
                <a:lnTo>
                  <a:pt x="1386" y="9736"/>
                </a:lnTo>
                <a:lnTo>
                  <a:pt x="1386" y="663"/>
                </a:lnTo>
                <a:close/>
                <a:moveTo>
                  <a:pt x="1071" y="1"/>
                </a:moveTo>
                <a:cubicBezTo>
                  <a:pt x="882" y="1"/>
                  <a:pt x="693" y="158"/>
                  <a:pt x="693" y="379"/>
                </a:cubicBezTo>
                <a:lnTo>
                  <a:pt x="693" y="9736"/>
                </a:lnTo>
                <a:lnTo>
                  <a:pt x="347" y="9736"/>
                </a:lnTo>
                <a:cubicBezTo>
                  <a:pt x="158" y="9736"/>
                  <a:pt x="0" y="9893"/>
                  <a:pt x="0" y="10083"/>
                </a:cubicBezTo>
                <a:lnTo>
                  <a:pt x="0" y="10807"/>
                </a:lnTo>
                <a:cubicBezTo>
                  <a:pt x="0" y="11406"/>
                  <a:pt x="473" y="11815"/>
                  <a:pt x="1008" y="11815"/>
                </a:cubicBezTo>
                <a:lnTo>
                  <a:pt x="8002" y="11815"/>
                </a:lnTo>
                <a:cubicBezTo>
                  <a:pt x="8569" y="11815"/>
                  <a:pt x="9011" y="11343"/>
                  <a:pt x="9011" y="10807"/>
                </a:cubicBezTo>
                <a:lnTo>
                  <a:pt x="9011" y="7562"/>
                </a:lnTo>
                <a:lnTo>
                  <a:pt x="11499" y="5105"/>
                </a:lnTo>
                <a:cubicBezTo>
                  <a:pt x="11940" y="4664"/>
                  <a:pt x="11940" y="4034"/>
                  <a:pt x="11531" y="3593"/>
                </a:cubicBezTo>
                <a:lnTo>
                  <a:pt x="11058" y="3120"/>
                </a:lnTo>
                <a:cubicBezTo>
                  <a:pt x="10869" y="2931"/>
                  <a:pt x="10609" y="2836"/>
                  <a:pt x="10346" y="2836"/>
                </a:cubicBezTo>
                <a:cubicBezTo>
                  <a:pt x="10082" y="2836"/>
                  <a:pt x="9814" y="2931"/>
                  <a:pt x="9609" y="3120"/>
                </a:cubicBezTo>
                <a:lnTo>
                  <a:pt x="9105" y="3624"/>
                </a:lnTo>
                <a:lnTo>
                  <a:pt x="9105" y="2490"/>
                </a:lnTo>
                <a:cubicBezTo>
                  <a:pt x="9105" y="2427"/>
                  <a:pt x="9074" y="2332"/>
                  <a:pt x="8979" y="2269"/>
                </a:cubicBezTo>
                <a:lnTo>
                  <a:pt x="6900" y="127"/>
                </a:lnTo>
                <a:cubicBezTo>
                  <a:pt x="6805" y="64"/>
                  <a:pt x="6742" y="1"/>
                  <a:pt x="6648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46" name="Google Shape;9263;p73">
            <a:extLst>
              <a:ext uri="{FF2B5EF4-FFF2-40B4-BE49-F238E27FC236}">
                <a16:creationId xmlns:a16="http://schemas.microsoft.com/office/drawing/2014/main" id="{93D6D7C3-4AE9-4D1A-9409-F6CD3405BA0D}"/>
              </a:ext>
            </a:extLst>
          </p:cNvPr>
          <p:cNvSpPr/>
          <p:nvPr/>
        </p:nvSpPr>
        <p:spPr>
          <a:xfrm>
            <a:off x="7419993" y="3917563"/>
            <a:ext cx="340745" cy="145420"/>
          </a:xfrm>
          <a:custGeom>
            <a:avLst/>
            <a:gdLst/>
            <a:ahLst/>
            <a:cxnLst/>
            <a:rect l="l" t="t" r="r" b="b"/>
            <a:pathLst>
              <a:path w="4191" h="2742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05"/>
                  <a:pt x="158" y="662"/>
                  <a:pt x="315" y="662"/>
                </a:cubicBezTo>
                <a:lnTo>
                  <a:pt x="2426" y="662"/>
                </a:lnTo>
                <a:cubicBezTo>
                  <a:pt x="2615" y="662"/>
                  <a:pt x="2773" y="820"/>
                  <a:pt x="2773" y="1009"/>
                </a:cubicBezTo>
                <a:lnTo>
                  <a:pt x="2773" y="1576"/>
                </a:lnTo>
                <a:lnTo>
                  <a:pt x="2678" y="1450"/>
                </a:lnTo>
                <a:cubicBezTo>
                  <a:pt x="2615" y="1387"/>
                  <a:pt x="2521" y="1355"/>
                  <a:pt x="2430" y="1355"/>
                </a:cubicBezTo>
                <a:cubicBezTo>
                  <a:pt x="2340" y="1355"/>
                  <a:pt x="2253" y="1387"/>
                  <a:pt x="2206" y="1450"/>
                </a:cubicBezTo>
                <a:cubicBezTo>
                  <a:pt x="2080" y="1576"/>
                  <a:pt x="2080" y="1796"/>
                  <a:pt x="2206" y="1922"/>
                </a:cubicBezTo>
                <a:lnTo>
                  <a:pt x="2899" y="2647"/>
                </a:lnTo>
                <a:cubicBezTo>
                  <a:pt x="2993" y="2710"/>
                  <a:pt x="3056" y="2741"/>
                  <a:pt x="3151" y="2741"/>
                </a:cubicBezTo>
                <a:cubicBezTo>
                  <a:pt x="3214" y="2741"/>
                  <a:pt x="3340" y="2710"/>
                  <a:pt x="3371" y="2647"/>
                </a:cubicBezTo>
                <a:lnTo>
                  <a:pt x="4096" y="1922"/>
                </a:lnTo>
                <a:cubicBezTo>
                  <a:pt x="4191" y="1796"/>
                  <a:pt x="4191" y="1576"/>
                  <a:pt x="4096" y="1450"/>
                </a:cubicBezTo>
                <a:cubicBezTo>
                  <a:pt x="4033" y="1387"/>
                  <a:pt x="3938" y="1355"/>
                  <a:pt x="3848" y="1355"/>
                </a:cubicBezTo>
                <a:cubicBezTo>
                  <a:pt x="3757" y="1355"/>
                  <a:pt x="3671" y="1387"/>
                  <a:pt x="3623" y="1450"/>
                </a:cubicBezTo>
                <a:lnTo>
                  <a:pt x="3497" y="1576"/>
                </a:lnTo>
                <a:lnTo>
                  <a:pt x="3497" y="1009"/>
                </a:lnTo>
                <a:cubicBezTo>
                  <a:pt x="3497" y="442"/>
                  <a:pt x="3025" y="0"/>
                  <a:pt x="2458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47" name="Google Shape;9264;p73">
            <a:extLst>
              <a:ext uri="{FF2B5EF4-FFF2-40B4-BE49-F238E27FC236}">
                <a16:creationId xmlns:a16="http://schemas.microsoft.com/office/drawing/2014/main" id="{E05784F7-8440-4442-9149-05AE47A75E83}"/>
              </a:ext>
            </a:extLst>
          </p:cNvPr>
          <p:cNvSpPr/>
          <p:nvPr/>
        </p:nvSpPr>
        <p:spPr>
          <a:xfrm>
            <a:off x="7025128" y="4331421"/>
            <a:ext cx="343347" cy="147064"/>
          </a:xfrm>
          <a:custGeom>
            <a:avLst/>
            <a:gdLst/>
            <a:ahLst/>
            <a:cxnLst/>
            <a:rect l="l" t="t" r="r" b="b"/>
            <a:pathLst>
              <a:path w="4223" h="2773" extrusionOk="0">
                <a:moveTo>
                  <a:pt x="1056" y="0"/>
                </a:moveTo>
                <a:cubicBezTo>
                  <a:pt x="969" y="0"/>
                  <a:pt x="883" y="32"/>
                  <a:pt x="820" y="95"/>
                </a:cubicBezTo>
                <a:lnTo>
                  <a:pt x="95" y="820"/>
                </a:lnTo>
                <a:cubicBezTo>
                  <a:pt x="1" y="914"/>
                  <a:pt x="1" y="1166"/>
                  <a:pt x="95" y="1292"/>
                </a:cubicBezTo>
                <a:cubicBezTo>
                  <a:pt x="158" y="1339"/>
                  <a:pt x="253" y="1363"/>
                  <a:pt x="343" y="1363"/>
                </a:cubicBezTo>
                <a:cubicBezTo>
                  <a:pt x="434" y="1363"/>
                  <a:pt x="521" y="1339"/>
                  <a:pt x="568" y="1292"/>
                </a:cubicBezTo>
                <a:lnTo>
                  <a:pt x="694" y="1166"/>
                </a:lnTo>
                <a:lnTo>
                  <a:pt x="694" y="1702"/>
                </a:lnTo>
                <a:cubicBezTo>
                  <a:pt x="757" y="2300"/>
                  <a:pt x="1229" y="2773"/>
                  <a:pt x="1765" y="2773"/>
                </a:cubicBezTo>
                <a:lnTo>
                  <a:pt x="3844" y="2773"/>
                </a:lnTo>
                <a:cubicBezTo>
                  <a:pt x="4065" y="2773"/>
                  <a:pt x="4222" y="2615"/>
                  <a:pt x="4222" y="2426"/>
                </a:cubicBezTo>
                <a:cubicBezTo>
                  <a:pt x="4222" y="2237"/>
                  <a:pt x="4065" y="2080"/>
                  <a:pt x="3844" y="2080"/>
                </a:cubicBezTo>
                <a:lnTo>
                  <a:pt x="1765" y="2080"/>
                </a:lnTo>
                <a:cubicBezTo>
                  <a:pt x="1576" y="2080"/>
                  <a:pt x="1418" y="1922"/>
                  <a:pt x="1418" y="1702"/>
                </a:cubicBezTo>
                <a:lnTo>
                  <a:pt x="1418" y="1166"/>
                </a:lnTo>
                <a:lnTo>
                  <a:pt x="1544" y="1292"/>
                </a:lnTo>
                <a:cubicBezTo>
                  <a:pt x="1592" y="1339"/>
                  <a:pt x="1678" y="1363"/>
                  <a:pt x="1769" y="1363"/>
                </a:cubicBezTo>
                <a:cubicBezTo>
                  <a:pt x="1859" y="1363"/>
                  <a:pt x="1954" y="1339"/>
                  <a:pt x="2017" y="1292"/>
                </a:cubicBezTo>
                <a:cubicBezTo>
                  <a:pt x="2112" y="1166"/>
                  <a:pt x="2112" y="914"/>
                  <a:pt x="2017" y="820"/>
                </a:cubicBezTo>
                <a:lnTo>
                  <a:pt x="1292" y="95"/>
                </a:lnTo>
                <a:cubicBezTo>
                  <a:pt x="1229" y="32"/>
                  <a:pt x="1143" y="0"/>
                  <a:pt x="1056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48" name="Google Shape;9265;p73">
            <a:extLst>
              <a:ext uri="{FF2B5EF4-FFF2-40B4-BE49-F238E27FC236}">
                <a16:creationId xmlns:a16="http://schemas.microsoft.com/office/drawing/2014/main" id="{C086F7CA-C379-4696-8046-8D4ABC0607F2}"/>
              </a:ext>
            </a:extLst>
          </p:cNvPr>
          <p:cNvSpPr/>
          <p:nvPr/>
        </p:nvSpPr>
        <p:spPr>
          <a:xfrm>
            <a:off x="6969813" y="3833604"/>
            <a:ext cx="453515" cy="369332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94"/>
                </a:moveTo>
                <a:cubicBezTo>
                  <a:pt x="3372" y="694"/>
                  <a:pt x="3782" y="1166"/>
                  <a:pt x="3782" y="1734"/>
                </a:cubicBezTo>
                <a:cubicBezTo>
                  <a:pt x="3782" y="2301"/>
                  <a:pt x="3309" y="2742"/>
                  <a:pt x="2773" y="2742"/>
                </a:cubicBezTo>
                <a:cubicBezTo>
                  <a:pt x="2175" y="2742"/>
                  <a:pt x="1734" y="2269"/>
                  <a:pt x="1734" y="1734"/>
                </a:cubicBezTo>
                <a:cubicBezTo>
                  <a:pt x="1734" y="1166"/>
                  <a:pt x="2206" y="694"/>
                  <a:pt x="2773" y="694"/>
                </a:cubicBezTo>
                <a:close/>
                <a:moveTo>
                  <a:pt x="2773" y="3466"/>
                </a:moveTo>
                <a:cubicBezTo>
                  <a:pt x="3908" y="3466"/>
                  <a:pt x="4853" y="4411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1"/>
                  <a:pt x="1639" y="3466"/>
                  <a:pt x="2773" y="3466"/>
                </a:cubicBezTo>
                <a:close/>
                <a:moveTo>
                  <a:pt x="2805" y="1"/>
                </a:moveTo>
                <a:cubicBezTo>
                  <a:pt x="1860" y="1"/>
                  <a:pt x="1072" y="788"/>
                  <a:pt x="1072" y="1734"/>
                </a:cubicBezTo>
                <a:cubicBezTo>
                  <a:pt x="1072" y="2238"/>
                  <a:pt x="1324" y="2710"/>
                  <a:pt x="1671" y="3025"/>
                </a:cubicBezTo>
                <a:cubicBezTo>
                  <a:pt x="726" y="3466"/>
                  <a:pt x="64" y="4443"/>
                  <a:pt x="64" y="5577"/>
                </a:cubicBezTo>
                <a:lnTo>
                  <a:pt x="64" y="6617"/>
                </a:lnTo>
                <a:cubicBezTo>
                  <a:pt x="1" y="6806"/>
                  <a:pt x="159" y="6963"/>
                  <a:pt x="379" y="6963"/>
                </a:cubicBezTo>
                <a:lnTo>
                  <a:pt x="5199" y="6963"/>
                </a:lnTo>
                <a:cubicBezTo>
                  <a:pt x="5420" y="6963"/>
                  <a:pt x="5577" y="6806"/>
                  <a:pt x="5577" y="6617"/>
                </a:cubicBezTo>
                <a:lnTo>
                  <a:pt x="5577" y="5577"/>
                </a:lnTo>
                <a:cubicBezTo>
                  <a:pt x="5577" y="4443"/>
                  <a:pt x="4884" y="3498"/>
                  <a:pt x="3939" y="3025"/>
                </a:cubicBezTo>
                <a:cubicBezTo>
                  <a:pt x="4317" y="2710"/>
                  <a:pt x="4538" y="2238"/>
                  <a:pt x="4538" y="1734"/>
                </a:cubicBezTo>
                <a:cubicBezTo>
                  <a:pt x="4538" y="788"/>
                  <a:pt x="3750" y="1"/>
                  <a:pt x="2805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49" name="Google Shape;9266;p73">
            <a:extLst>
              <a:ext uri="{FF2B5EF4-FFF2-40B4-BE49-F238E27FC236}">
                <a16:creationId xmlns:a16="http://schemas.microsoft.com/office/drawing/2014/main" id="{53E1720D-8BF1-4BF3-86DA-B430C028CDBD}"/>
              </a:ext>
            </a:extLst>
          </p:cNvPr>
          <p:cNvSpPr/>
          <p:nvPr/>
        </p:nvSpPr>
        <p:spPr>
          <a:xfrm>
            <a:off x="7395478" y="4200082"/>
            <a:ext cx="453515" cy="369332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50" name="Google Shape;9206;p73">
            <a:extLst>
              <a:ext uri="{FF2B5EF4-FFF2-40B4-BE49-F238E27FC236}">
                <a16:creationId xmlns:a16="http://schemas.microsoft.com/office/drawing/2014/main" id="{0CACCDD8-DA80-476D-968A-A39194C3CF65}"/>
              </a:ext>
            </a:extLst>
          </p:cNvPr>
          <p:cNvSpPr/>
          <p:nvPr/>
        </p:nvSpPr>
        <p:spPr>
          <a:xfrm>
            <a:off x="10820679" y="3941947"/>
            <a:ext cx="963096" cy="961717"/>
          </a:xfrm>
          <a:custGeom>
            <a:avLst/>
            <a:gdLst/>
            <a:ahLst/>
            <a:cxnLst/>
            <a:rect l="l" t="t" r="r" b="b"/>
            <a:pathLst>
              <a:path w="11910" h="11901" extrusionOk="0">
                <a:moveTo>
                  <a:pt x="10460" y="1418"/>
                </a:moveTo>
                <a:lnTo>
                  <a:pt x="10460" y="7719"/>
                </a:lnTo>
                <a:lnTo>
                  <a:pt x="1387" y="7719"/>
                </a:lnTo>
                <a:lnTo>
                  <a:pt x="1387" y="1418"/>
                </a:lnTo>
                <a:close/>
                <a:moveTo>
                  <a:pt x="5577" y="8380"/>
                </a:moveTo>
                <a:lnTo>
                  <a:pt x="5577" y="9105"/>
                </a:lnTo>
                <a:lnTo>
                  <a:pt x="5167" y="9105"/>
                </a:lnTo>
                <a:lnTo>
                  <a:pt x="5451" y="8380"/>
                </a:lnTo>
                <a:close/>
                <a:moveTo>
                  <a:pt x="6396" y="8380"/>
                </a:moveTo>
                <a:lnTo>
                  <a:pt x="6679" y="9105"/>
                </a:lnTo>
                <a:lnTo>
                  <a:pt x="6270" y="9105"/>
                </a:lnTo>
                <a:lnTo>
                  <a:pt x="6270" y="8380"/>
                </a:lnTo>
                <a:close/>
                <a:moveTo>
                  <a:pt x="5955" y="0"/>
                </a:moveTo>
                <a:cubicBezTo>
                  <a:pt x="5766" y="0"/>
                  <a:pt x="5608" y="158"/>
                  <a:pt x="5608" y="347"/>
                </a:cubicBezTo>
                <a:lnTo>
                  <a:pt x="5608" y="725"/>
                </a:lnTo>
                <a:lnTo>
                  <a:pt x="378" y="725"/>
                </a:lnTo>
                <a:cubicBezTo>
                  <a:pt x="158" y="725"/>
                  <a:pt x="0" y="882"/>
                  <a:pt x="0" y="1071"/>
                </a:cubicBezTo>
                <a:cubicBezTo>
                  <a:pt x="0" y="1260"/>
                  <a:pt x="158" y="1418"/>
                  <a:pt x="378" y="1418"/>
                </a:cubicBezTo>
                <a:lnTo>
                  <a:pt x="725" y="1418"/>
                </a:lnTo>
                <a:lnTo>
                  <a:pt x="725" y="7719"/>
                </a:lnTo>
                <a:lnTo>
                  <a:pt x="378" y="7719"/>
                </a:lnTo>
                <a:cubicBezTo>
                  <a:pt x="189" y="7719"/>
                  <a:pt x="32" y="7876"/>
                  <a:pt x="32" y="8097"/>
                </a:cubicBezTo>
                <a:cubicBezTo>
                  <a:pt x="32" y="8286"/>
                  <a:pt x="189" y="8443"/>
                  <a:pt x="378" y="8443"/>
                </a:cubicBezTo>
                <a:lnTo>
                  <a:pt x="4758" y="8443"/>
                </a:lnTo>
                <a:lnTo>
                  <a:pt x="3560" y="11436"/>
                </a:lnTo>
                <a:cubicBezTo>
                  <a:pt x="3497" y="11625"/>
                  <a:pt x="3560" y="11814"/>
                  <a:pt x="3749" y="11877"/>
                </a:cubicBezTo>
                <a:cubicBezTo>
                  <a:pt x="3803" y="11893"/>
                  <a:pt x="3855" y="11901"/>
                  <a:pt x="3903" y="11901"/>
                </a:cubicBezTo>
                <a:cubicBezTo>
                  <a:pt x="4052" y="11901"/>
                  <a:pt x="4167" y="11824"/>
                  <a:pt x="4191" y="11657"/>
                </a:cubicBezTo>
                <a:lnTo>
                  <a:pt x="4947" y="9830"/>
                </a:lnTo>
                <a:lnTo>
                  <a:pt x="5608" y="9830"/>
                </a:lnTo>
                <a:lnTo>
                  <a:pt x="5608" y="10838"/>
                </a:lnTo>
                <a:cubicBezTo>
                  <a:pt x="5608" y="11027"/>
                  <a:pt x="5766" y="11184"/>
                  <a:pt x="5955" y="11184"/>
                </a:cubicBezTo>
                <a:cubicBezTo>
                  <a:pt x="6175" y="11184"/>
                  <a:pt x="6333" y="11027"/>
                  <a:pt x="6333" y="10838"/>
                </a:cubicBezTo>
                <a:lnTo>
                  <a:pt x="6333" y="9830"/>
                </a:lnTo>
                <a:lnTo>
                  <a:pt x="6995" y="9830"/>
                </a:lnTo>
                <a:lnTo>
                  <a:pt x="7751" y="11657"/>
                </a:lnTo>
                <a:cubicBezTo>
                  <a:pt x="7798" y="11824"/>
                  <a:pt x="7918" y="11901"/>
                  <a:pt x="8042" y="11901"/>
                </a:cubicBezTo>
                <a:cubicBezTo>
                  <a:pt x="8082" y="11901"/>
                  <a:pt x="8122" y="11893"/>
                  <a:pt x="8160" y="11877"/>
                </a:cubicBezTo>
                <a:cubicBezTo>
                  <a:pt x="8381" y="11783"/>
                  <a:pt x="8444" y="11594"/>
                  <a:pt x="8381" y="11436"/>
                </a:cubicBezTo>
                <a:lnTo>
                  <a:pt x="7184" y="8443"/>
                </a:lnTo>
                <a:lnTo>
                  <a:pt x="11563" y="8443"/>
                </a:lnTo>
                <a:cubicBezTo>
                  <a:pt x="11752" y="8443"/>
                  <a:pt x="11909" y="8286"/>
                  <a:pt x="11909" y="8097"/>
                </a:cubicBezTo>
                <a:cubicBezTo>
                  <a:pt x="11909" y="7876"/>
                  <a:pt x="11752" y="7719"/>
                  <a:pt x="11563" y="7719"/>
                </a:cubicBezTo>
                <a:lnTo>
                  <a:pt x="11185" y="7719"/>
                </a:lnTo>
                <a:lnTo>
                  <a:pt x="11185" y="1418"/>
                </a:lnTo>
                <a:lnTo>
                  <a:pt x="11563" y="1418"/>
                </a:lnTo>
                <a:cubicBezTo>
                  <a:pt x="11752" y="1418"/>
                  <a:pt x="11909" y="1260"/>
                  <a:pt x="11909" y="1071"/>
                </a:cubicBezTo>
                <a:cubicBezTo>
                  <a:pt x="11909" y="882"/>
                  <a:pt x="11752" y="725"/>
                  <a:pt x="11563" y="725"/>
                </a:cubicBezTo>
                <a:lnTo>
                  <a:pt x="6301" y="725"/>
                </a:lnTo>
                <a:lnTo>
                  <a:pt x="6301" y="347"/>
                </a:lnTo>
                <a:cubicBezTo>
                  <a:pt x="6301" y="158"/>
                  <a:pt x="6144" y="0"/>
                  <a:pt x="595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51" name="Google Shape;9208;p73">
            <a:extLst>
              <a:ext uri="{FF2B5EF4-FFF2-40B4-BE49-F238E27FC236}">
                <a16:creationId xmlns:a16="http://schemas.microsoft.com/office/drawing/2014/main" id="{A37D9F6F-5364-4D5A-9068-4260033FA2B6}"/>
              </a:ext>
            </a:extLst>
          </p:cNvPr>
          <p:cNvSpPr/>
          <p:nvPr/>
        </p:nvSpPr>
        <p:spPr>
          <a:xfrm>
            <a:off x="11019191" y="4110966"/>
            <a:ext cx="170787" cy="282672"/>
          </a:xfrm>
          <a:custGeom>
            <a:avLst/>
            <a:gdLst/>
            <a:ahLst/>
            <a:cxnLst/>
            <a:rect l="l" t="t" r="r" b="b"/>
            <a:pathLst>
              <a:path w="2112" h="3498" extrusionOk="0">
                <a:moveTo>
                  <a:pt x="1387" y="662"/>
                </a:moveTo>
                <a:lnTo>
                  <a:pt x="1387" y="2741"/>
                </a:lnTo>
                <a:lnTo>
                  <a:pt x="694" y="2741"/>
                </a:lnTo>
                <a:lnTo>
                  <a:pt x="694" y="662"/>
                </a:lnTo>
                <a:close/>
                <a:moveTo>
                  <a:pt x="379" y="0"/>
                </a:moveTo>
                <a:cubicBezTo>
                  <a:pt x="158" y="0"/>
                  <a:pt x="1" y="158"/>
                  <a:pt x="1" y="347"/>
                </a:cubicBezTo>
                <a:lnTo>
                  <a:pt x="1" y="3151"/>
                </a:lnTo>
                <a:cubicBezTo>
                  <a:pt x="1" y="3340"/>
                  <a:pt x="158" y="3497"/>
                  <a:pt x="379" y="3497"/>
                </a:cubicBezTo>
                <a:lnTo>
                  <a:pt x="1733" y="3497"/>
                </a:lnTo>
                <a:lnTo>
                  <a:pt x="1733" y="3466"/>
                </a:lnTo>
                <a:cubicBezTo>
                  <a:pt x="1954" y="3466"/>
                  <a:pt x="2112" y="3308"/>
                  <a:pt x="2112" y="3119"/>
                </a:cubicBezTo>
                <a:lnTo>
                  <a:pt x="2112" y="347"/>
                </a:lnTo>
                <a:cubicBezTo>
                  <a:pt x="2112" y="158"/>
                  <a:pt x="1954" y="0"/>
                  <a:pt x="173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92D05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latinLnBrk="0">
              <a:defRPr/>
            </a:pPr>
            <a:endParaRPr sz="1400" dirty="0">
              <a:solidFill>
                <a:srgbClr val="000000"/>
              </a:solidFill>
              <a:latin typeface="Perfect DOS VGA 437 Win" panose="02000009000000000000" pitchFamily="49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758D6E-EAB7-4533-A50F-9E9CEE1D345B}"/>
              </a:ext>
            </a:extLst>
          </p:cNvPr>
          <p:cNvSpPr txBox="1"/>
          <p:nvPr/>
        </p:nvSpPr>
        <p:spPr>
          <a:xfrm>
            <a:off x="6992498" y="5126627"/>
            <a:ext cx="1466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RESPONSE TEAM</a:t>
            </a:r>
            <a:endParaRPr lang="mk-MK" sz="1400" dirty="0">
              <a:solidFill>
                <a:srgbClr val="92D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F63BC3-8E36-41F0-B266-2C35238E22AC}"/>
              </a:ext>
            </a:extLst>
          </p:cNvPr>
          <p:cNvSpPr txBox="1"/>
          <p:nvPr/>
        </p:nvSpPr>
        <p:spPr>
          <a:xfrm>
            <a:off x="8742657" y="5083182"/>
            <a:ext cx="1604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INCIDENT RESPONSE ACTIONS</a:t>
            </a:r>
            <a:endParaRPr lang="mk-MK" sz="1400" dirty="0">
              <a:solidFill>
                <a:srgbClr val="92D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506BB4-E6EA-4F25-9328-4B7FFCDA41B1}"/>
              </a:ext>
            </a:extLst>
          </p:cNvPr>
          <p:cNvSpPr txBox="1"/>
          <p:nvPr/>
        </p:nvSpPr>
        <p:spPr>
          <a:xfrm>
            <a:off x="10948549" y="5243755"/>
            <a:ext cx="106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Perfect DOS VGA 437 Win" panose="02000009000000000000" pitchFamily="49"/>
              </a:rPr>
              <a:t>REPORT</a:t>
            </a:r>
            <a:endParaRPr lang="mk-MK" sz="1400" dirty="0">
              <a:solidFill>
                <a:srgbClr val="92D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F11C12-A3CE-4EEC-9089-96B59BB0CDA4}"/>
              </a:ext>
            </a:extLst>
          </p:cNvPr>
          <p:cNvSpPr/>
          <p:nvPr/>
        </p:nvSpPr>
        <p:spPr>
          <a:xfrm>
            <a:off x="175464" y="1044631"/>
            <a:ext cx="927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Generic </a:t>
            </a:r>
            <a:r>
              <a:rPr lang="mk-MK" sz="2800" dirty="0">
                <a:solidFill>
                  <a:srgbClr val="92D050"/>
                </a:solidFill>
                <a:latin typeface="Perfect DOS VGA 437 Win" panose="02000009000000000000" pitchFamily="49"/>
              </a:rPr>
              <a:t>- </a:t>
            </a:r>
            <a:r>
              <a:rPr lang="en-US" sz="2800" dirty="0">
                <a:solidFill>
                  <a:srgbClr val="92D050"/>
                </a:solidFill>
                <a:latin typeface="Perfect DOS VGA 437 Win" panose="02000009000000000000" pitchFamily="49"/>
              </a:rPr>
              <a:t>simple  Incident Management process</a:t>
            </a:r>
            <a:endParaRPr lang="en-US" sz="2800" b="1" dirty="0">
              <a:solidFill>
                <a:srgbClr val="92D050"/>
              </a:solidFill>
              <a:latin typeface="Perfect DOS VGA 437 Win" panose="02000009000000000000" pitchFamily="4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2958F2-A7DD-436E-97D7-C9386D8FAB59}"/>
              </a:ext>
            </a:extLst>
          </p:cNvPr>
          <p:cNvCxnSpPr/>
          <p:nvPr/>
        </p:nvCxnSpPr>
        <p:spPr>
          <a:xfrm>
            <a:off x="4604558" y="1965434"/>
            <a:ext cx="0" cy="3278321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5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1856</Words>
  <Application>Microsoft Office PowerPoint</Application>
  <PresentationFormat>Widescreen</PresentationFormat>
  <Paragraphs>540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맑은 고딕</vt:lpstr>
      <vt:lpstr>MS Gothic</vt:lpstr>
      <vt:lpstr>Arial</vt:lpstr>
      <vt:lpstr>Arial Narrow</vt:lpstr>
      <vt:lpstr>Calibri</vt:lpstr>
      <vt:lpstr>Calibri Light</vt:lpstr>
      <vt:lpstr>Courier New</vt:lpstr>
      <vt:lpstr>Open Sans</vt:lpstr>
      <vt:lpstr>Perfect DOS VGA 437 Win</vt:lpstr>
      <vt:lpstr>Public Sans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Saso Mickov</dc:creator>
  <cp:lastModifiedBy>Saso Mickov</cp:lastModifiedBy>
  <cp:revision>173</cp:revision>
  <dcterms:created xsi:type="dcterms:W3CDTF">2026-02-26T12:31:18Z</dcterms:created>
  <dcterms:modified xsi:type="dcterms:W3CDTF">2026-05-14T12:52:23Z</dcterms:modified>
</cp:coreProperties>
</file>