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6"/>
  </p:notesMasterIdLst>
  <p:sldIdLst>
    <p:sldId id="256" r:id="rId3"/>
    <p:sldId id="550" r:id="rId4"/>
    <p:sldId id="542" r:id="rId5"/>
    <p:sldId id="557" r:id="rId6"/>
    <p:sldId id="556" r:id="rId7"/>
    <p:sldId id="555" r:id="rId8"/>
    <p:sldId id="543" r:id="rId9"/>
    <p:sldId id="544" r:id="rId10"/>
    <p:sldId id="545" r:id="rId11"/>
    <p:sldId id="546" r:id="rId12"/>
    <p:sldId id="547" r:id="rId13"/>
    <p:sldId id="548" r:id="rId14"/>
    <p:sldId id="54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0C3B"/>
    <a:srgbClr val="812A71"/>
    <a:srgbClr val="F8F8F8"/>
    <a:srgbClr val="6A2C72"/>
    <a:srgbClr val="F3DCF1"/>
    <a:srgbClr val="F7F3F7"/>
    <a:srgbClr val="DDA8DA"/>
    <a:srgbClr val="B881B8"/>
    <a:srgbClr val="672C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mk-M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232169-13B4-428C-A62B-8E49877C483D}" type="datetimeFigureOut">
              <a:rPr lang="mk-MK" smtClean="0"/>
              <a:t>14.5.2026</a:t>
            </a:fld>
            <a:endParaRPr lang="mk-M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mk-M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k-M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mk-M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1C8555-0854-45FC-BCD0-EEBA89A0756B}" type="slidenum">
              <a:rPr lang="mk-MK" smtClean="0"/>
              <a:t>‹#›</a:t>
            </a:fld>
            <a:endParaRPr lang="mk-MK"/>
          </a:p>
        </p:txBody>
      </p:sp>
    </p:spTree>
    <p:extLst>
      <p:ext uri="{BB962C8B-B14F-4D97-AF65-F5344CB8AC3E}">
        <p14:creationId xmlns:p14="http://schemas.microsoft.com/office/powerpoint/2010/main" val="4041813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a:gsLst>
            <a:gs pos="100000">
              <a:schemeClr val="accent3">
                <a:lumMod val="75000"/>
              </a:schemeClr>
            </a:gs>
            <a:gs pos="43000">
              <a:schemeClr val="accent3"/>
            </a:gs>
          </a:gsLst>
          <a:lin ang="42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58DF6-1E50-734D-44A6-019C733FAF35}"/>
              </a:ext>
            </a:extLst>
          </p:cNvPr>
          <p:cNvSpPr>
            <a:spLocks noGrp="1"/>
          </p:cNvSpPr>
          <p:nvPr>
            <p:ph type="ctrTitle"/>
          </p:nvPr>
        </p:nvSpPr>
        <p:spPr>
          <a:xfrm>
            <a:off x="1524000" y="1122363"/>
            <a:ext cx="9144000" cy="2387600"/>
          </a:xfrm>
        </p:spPr>
        <p:txBody>
          <a:bodyPr anchor="b">
            <a:normAutofit/>
          </a:bodyPr>
          <a:lstStyle>
            <a:lvl1pPr algn="ctr">
              <a:defRPr sz="4800" b="1">
                <a:solidFill>
                  <a:schemeClr val="accent6"/>
                </a:solidFill>
                <a:latin typeface="Arial" panose="020B0604020202020204" pitchFamily="34" charset="0"/>
                <a:cs typeface="Arial" panose="020B0604020202020204" pitchFamily="34" charset="0"/>
              </a:defRPr>
            </a:lvl1pPr>
          </a:lstStyle>
          <a:p>
            <a:endParaRPr lang="en-AE" dirty="0"/>
          </a:p>
        </p:txBody>
      </p:sp>
      <p:sp>
        <p:nvSpPr>
          <p:cNvPr id="3" name="Subtitle 2">
            <a:extLst>
              <a:ext uri="{FF2B5EF4-FFF2-40B4-BE49-F238E27FC236}">
                <a16:creationId xmlns:a16="http://schemas.microsoft.com/office/drawing/2014/main" id="{1420173E-2111-8769-A2B8-EF483F1832CB}"/>
              </a:ext>
            </a:extLst>
          </p:cNvPr>
          <p:cNvSpPr>
            <a:spLocks noGrp="1"/>
          </p:cNvSpPr>
          <p:nvPr>
            <p:ph type="subTitle" idx="1" hasCustomPrompt="1"/>
          </p:nvPr>
        </p:nvSpPr>
        <p:spPr>
          <a:xfrm>
            <a:off x="1524000" y="3602038"/>
            <a:ext cx="9144000" cy="1655762"/>
          </a:xfrm>
        </p:spPr>
        <p:txBody>
          <a:bodyPr>
            <a:normAutofit/>
          </a:bodyPr>
          <a:lstStyle>
            <a:lvl1pPr marL="0" indent="0" algn="ctr">
              <a:buNone/>
              <a:defRPr sz="3600" b="1">
                <a:solidFill>
                  <a:schemeClr val="accent6"/>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a:t>
            </a:r>
            <a:r>
              <a:rPr lang="en-US" dirty="0" err="1"/>
              <a:t>ubtitle</a:t>
            </a:r>
            <a:r>
              <a:rPr lang="en-US" dirty="0"/>
              <a:t> style</a:t>
            </a:r>
            <a:endParaRPr lang="en-AE" dirty="0"/>
          </a:p>
        </p:txBody>
      </p:sp>
      <p:pic>
        <p:nvPicPr>
          <p:cNvPr id="20" name="Picture 19" descr="A gold logo with a black background&#10;&#10;Description automatically generated">
            <a:extLst>
              <a:ext uri="{FF2B5EF4-FFF2-40B4-BE49-F238E27FC236}">
                <a16:creationId xmlns:a16="http://schemas.microsoft.com/office/drawing/2014/main" id="{1C61D0B2-939C-3A31-D3C7-978CA48226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76903" y="5303296"/>
            <a:ext cx="4038194" cy="1554704"/>
          </a:xfrm>
          <a:prstGeom prst="rect">
            <a:avLst/>
          </a:prstGeom>
        </p:spPr>
      </p:pic>
      <p:sp>
        <p:nvSpPr>
          <p:cNvPr id="21" name="Rectangle 20">
            <a:extLst>
              <a:ext uri="{FF2B5EF4-FFF2-40B4-BE49-F238E27FC236}">
                <a16:creationId xmlns:a16="http://schemas.microsoft.com/office/drawing/2014/main" id="{EAE9763C-AFD0-2E46-72C2-A1D124F0E42A}"/>
              </a:ext>
            </a:extLst>
          </p:cNvPr>
          <p:cNvSpPr/>
          <p:nvPr userDrawn="1"/>
        </p:nvSpPr>
        <p:spPr>
          <a:xfrm>
            <a:off x="0" y="3509963"/>
            <a:ext cx="12192000" cy="3348037"/>
          </a:xfrm>
          <a:prstGeom prst="rect">
            <a:avLst/>
          </a:prstGeom>
          <a:solidFill>
            <a:srgbClr val="F8F8F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22" name="Rectangle 21">
            <a:extLst>
              <a:ext uri="{FF2B5EF4-FFF2-40B4-BE49-F238E27FC236}">
                <a16:creationId xmlns:a16="http://schemas.microsoft.com/office/drawing/2014/main" id="{563B3B57-E0C6-276D-64C2-58C5BF912921}"/>
              </a:ext>
            </a:extLst>
          </p:cNvPr>
          <p:cNvSpPr/>
          <p:nvPr userDrawn="1"/>
        </p:nvSpPr>
        <p:spPr>
          <a:xfrm>
            <a:off x="0" y="0"/>
            <a:ext cx="12192000" cy="3509963"/>
          </a:xfrm>
          <a:prstGeom prst="rect">
            <a:avLst/>
          </a:prstGeom>
          <a:gradFill>
            <a:gsLst>
              <a:gs pos="100000">
                <a:schemeClr val="accent3">
                  <a:lumMod val="75000"/>
                </a:schemeClr>
              </a:gs>
              <a:gs pos="43000">
                <a:schemeClr val="accent3"/>
              </a:gs>
            </a:gsLst>
            <a:lin ang="4200000" scaled="0"/>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Tree>
    <p:extLst>
      <p:ext uri="{BB962C8B-B14F-4D97-AF65-F5344CB8AC3E}">
        <p14:creationId xmlns:p14="http://schemas.microsoft.com/office/powerpoint/2010/main" val="900217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E39AD-D71F-BC5E-674F-DF8170CD0548}"/>
              </a:ext>
            </a:extLst>
          </p:cNvPr>
          <p:cNvSpPr>
            <a:spLocks noGrp="1"/>
          </p:cNvSpPr>
          <p:nvPr>
            <p:ph type="title"/>
          </p:nvPr>
        </p:nvSpPr>
        <p:spPr/>
        <p:txBody>
          <a:bodyPr/>
          <a:lstStyle/>
          <a:p>
            <a:r>
              <a:rPr lang="en-US"/>
              <a:t>Click to edit Master title style</a:t>
            </a:r>
            <a:endParaRPr lang="en-AE"/>
          </a:p>
        </p:txBody>
      </p:sp>
      <p:sp>
        <p:nvSpPr>
          <p:cNvPr id="3" name="Vertical Text Placeholder 2">
            <a:extLst>
              <a:ext uri="{FF2B5EF4-FFF2-40B4-BE49-F238E27FC236}">
                <a16:creationId xmlns:a16="http://schemas.microsoft.com/office/drawing/2014/main" id="{3738F60D-6DFD-1F94-AE97-3D24AFACA0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6BC234FE-E95D-53F8-A95D-725A6AAD1048}"/>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5" name="Footer Placeholder 4">
            <a:extLst>
              <a:ext uri="{FF2B5EF4-FFF2-40B4-BE49-F238E27FC236}">
                <a16:creationId xmlns:a16="http://schemas.microsoft.com/office/drawing/2014/main" id="{B1AC7CEA-018B-DD0A-B75A-405D39A5766D}"/>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6" name="Slide Number Placeholder 5">
            <a:extLst>
              <a:ext uri="{FF2B5EF4-FFF2-40B4-BE49-F238E27FC236}">
                <a16:creationId xmlns:a16="http://schemas.microsoft.com/office/drawing/2014/main" id="{94EEBA0B-66FE-21F5-9C1D-9F0E570354FF}"/>
              </a:ext>
            </a:extLst>
          </p:cNvPr>
          <p:cNvSpPr>
            <a:spLocks noGrp="1"/>
          </p:cNvSpPr>
          <p:nvPr>
            <p:ph type="sldNum" sz="quarter" idx="12"/>
          </p:nvPr>
        </p:nvSpPr>
        <p:spPr/>
        <p:txBody>
          <a:bodyPr/>
          <a:lstStyle/>
          <a:p>
            <a:fld id="{B2786F20-D174-49D0-A33A-2AEE8251FF75}" type="slidenum">
              <a:rPr lang="en-AE" smtClean="0"/>
              <a:t>‹#›</a:t>
            </a:fld>
            <a:endParaRPr lang="en-AE"/>
          </a:p>
        </p:txBody>
      </p:sp>
    </p:spTree>
    <p:extLst>
      <p:ext uri="{BB962C8B-B14F-4D97-AF65-F5344CB8AC3E}">
        <p14:creationId xmlns:p14="http://schemas.microsoft.com/office/powerpoint/2010/main" val="831200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D56EB2-A23C-17B6-0520-5C6BABEF53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E"/>
          </a:p>
        </p:txBody>
      </p:sp>
      <p:sp>
        <p:nvSpPr>
          <p:cNvPr id="3" name="Vertical Text Placeholder 2">
            <a:extLst>
              <a:ext uri="{FF2B5EF4-FFF2-40B4-BE49-F238E27FC236}">
                <a16:creationId xmlns:a16="http://schemas.microsoft.com/office/drawing/2014/main" id="{B5F0DB4E-E0F3-9F7E-0FF3-48592DC65F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EC66AD36-7878-5CBC-E2AB-E07D71100B30}"/>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5" name="Footer Placeholder 4">
            <a:extLst>
              <a:ext uri="{FF2B5EF4-FFF2-40B4-BE49-F238E27FC236}">
                <a16:creationId xmlns:a16="http://schemas.microsoft.com/office/drawing/2014/main" id="{27C82F36-B64D-BA3C-A663-4F32610E532A}"/>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6" name="Slide Number Placeholder 5">
            <a:extLst>
              <a:ext uri="{FF2B5EF4-FFF2-40B4-BE49-F238E27FC236}">
                <a16:creationId xmlns:a16="http://schemas.microsoft.com/office/drawing/2014/main" id="{67B46579-A213-BF80-FEA8-08997898D5BD}"/>
              </a:ext>
            </a:extLst>
          </p:cNvPr>
          <p:cNvSpPr>
            <a:spLocks noGrp="1"/>
          </p:cNvSpPr>
          <p:nvPr>
            <p:ph type="sldNum" sz="quarter" idx="12"/>
          </p:nvPr>
        </p:nvSpPr>
        <p:spPr/>
        <p:txBody>
          <a:bodyPr/>
          <a:lstStyle/>
          <a:p>
            <a:fld id="{B2786F20-D174-49D0-A33A-2AEE8251FF75}" type="slidenum">
              <a:rPr lang="en-AE" smtClean="0"/>
              <a:t>‹#›</a:t>
            </a:fld>
            <a:endParaRPr lang="en-AE"/>
          </a:p>
        </p:txBody>
      </p:sp>
    </p:spTree>
    <p:extLst>
      <p:ext uri="{BB962C8B-B14F-4D97-AF65-F5344CB8AC3E}">
        <p14:creationId xmlns:p14="http://schemas.microsoft.com/office/powerpoint/2010/main" val="2123850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5" name="Picture 4" descr="A purple and white logo">
            <a:extLst>
              <a:ext uri="{FF2B5EF4-FFF2-40B4-BE49-F238E27FC236}">
                <a16:creationId xmlns:a16="http://schemas.microsoft.com/office/drawing/2014/main" id="{B4DD71F4-A546-46D7-C39B-66345E16E0CB}"/>
              </a:ext>
            </a:extLst>
          </p:cNvPr>
          <p:cNvPicPr>
            <a:picLocks noChangeAspect="1"/>
          </p:cNvPicPr>
          <p:nvPr userDrawn="1"/>
        </p:nvPicPr>
        <p:blipFill>
          <a:blip r:embed="rId2">
            <a:extLst>
              <a:ext uri="{28A0092B-C50C-407E-A947-70E740481C1C}">
                <a14:useLocalDpi xmlns:a14="http://schemas.microsoft.com/office/drawing/2010/main" val="0"/>
              </a:ext>
            </a:extLst>
          </a:blip>
          <a:srcRect r="-1" b="-1"/>
          <a:stretch/>
        </p:blipFill>
        <p:spPr>
          <a:xfrm>
            <a:off x="20" y="1282"/>
            <a:ext cx="12191980" cy="6856718"/>
          </a:xfrm>
          <a:prstGeom prst="rect">
            <a:avLst/>
          </a:prstGeom>
        </p:spPr>
      </p:pic>
      <p:sp>
        <p:nvSpPr>
          <p:cNvPr id="3" name="Date Placeholder 2">
            <a:extLst>
              <a:ext uri="{FF2B5EF4-FFF2-40B4-BE49-F238E27FC236}">
                <a16:creationId xmlns:a16="http://schemas.microsoft.com/office/drawing/2014/main" id="{2AF73B8D-EC95-0116-49A8-F8BF8FB2331E}"/>
              </a:ext>
            </a:extLst>
          </p:cNvPr>
          <p:cNvSpPr>
            <a:spLocks noGrp="1"/>
          </p:cNvSpPr>
          <p:nvPr>
            <p:ph type="dt" sz="half" idx="10"/>
          </p:nvPr>
        </p:nvSpPr>
        <p:spPr/>
        <p:txBody>
          <a:bodyPr/>
          <a:lstStyle/>
          <a:p>
            <a:endParaRPr lang="en-AE" dirty="0"/>
          </a:p>
        </p:txBody>
      </p:sp>
      <p:sp>
        <p:nvSpPr>
          <p:cNvPr id="4" name="Slide Number Placeholder 3">
            <a:extLst>
              <a:ext uri="{FF2B5EF4-FFF2-40B4-BE49-F238E27FC236}">
                <a16:creationId xmlns:a16="http://schemas.microsoft.com/office/drawing/2014/main" id="{CD04C402-568E-066D-0879-B3B788E0EC10}"/>
              </a:ext>
            </a:extLst>
          </p:cNvPr>
          <p:cNvSpPr>
            <a:spLocks noGrp="1"/>
          </p:cNvSpPr>
          <p:nvPr>
            <p:ph type="sldNum" sz="quarter" idx="11"/>
          </p:nvPr>
        </p:nvSpPr>
        <p:spPr/>
        <p:txBody>
          <a:bodyPr/>
          <a:lstStyle/>
          <a:p>
            <a:fld id="{B2786F20-D174-49D0-A33A-2AEE8251FF75}" type="slidenum">
              <a:rPr lang="en-AE" smtClean="0"/>
              <a:t>‹#›</a:t>
            </a:fld>
            <a:endParaRPr lang="en-AE" dirty="0"/>
          </a:p>
        </p:txBody>
      </p:sp>
    </p:spTree>
    <p:extLst>
      <p:ext uri="{BB962C8B-B14F-4D97-AF65-F5344CB8AC3E}">
        <p14:creationId xmlns:p14="http://schemas.microsoft.com/office/powerpoint/2010/main" val="2384101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smtClean="0"/>
              <a:pPr/>
              <a:t>5/14/2026</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
              </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Slide Number Placeholder 5"/>
          <p:cNvSpPr>
            <a:spLocks noGrp="1"/>
          </p:cNvSpPr>
          <p:nvPr>
            <p:ph type="sldNum" sz="quarter" idx="12"/>
          </p:nvPr>
        </p:nvSpPr>
        <p:spPr>
          <a:xfrm>
            <a:off x="10352540" y="295729"/>
            <a:ext cx="838199" cy="767687"/>
          </a:xfrm>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4090571969"/>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5/14/2026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370857592"/>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5/14/2026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419925355"/>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5/14/2026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126940061"/>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5/14/2026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3716190329"/>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5/14/2026</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1028666955"/>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5/14/2026</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 name="Slide Number Placeholder 3"/>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3619486186"/>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6B7C6-B96F-0578-3BDD-9BFC61B45A74}"/>
              </a:ext>
            </a:extLst>
          </p:cNvPr>
          <p:cNvSpPr>
            <a:spLocks noGrp="1"/>
          </p:cNvSpPr>
          <p:nvPr>
            <p:ph type="title"/>
          </p:nvPr>
        </p:nvSpPr>
        <p:spPr/>
        <p:txBody>
          <a:bodyPr/>
          <a:lstStyle/>
          <a:p>
            <a:r>
              <a:rPr lang="en-US"/>
              <a:t>Click to edit Master title style</a:t>
            </a:r>
            <a:endParaRPr lang="en-AE"/>
          </a:p>
        </p:txBody>
      </p:sp>
      <p:sp>
        <p:nvSpPr>
          <p:cNvPr id="3" name="Date Placeholder 2">
            <a:extLst>
              <a:ext uri="{FF2B5EF4-FFF2-40B4-BE49-F238E27FC236}">
                <a16:creationId xmlns:a16="http://schemas.microsoft.com/office/drawing/2014/main" id="{1A188778-EEE4-99C3-CA49-E15D30EC1681}"/>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4" name="Footer Placeholder 3">
            <a:extLst>
              <a:ext uri="{FF2B5EF4-FFF2-40B4-BE49-F238E27FC236}">
                <a16:creationId xmlns:a16="http://schemas.microsoft.com/office/drawing/2014/main" id="{6115EB66-57D9-7C68-6408-93FCC28C4B31}"/>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5" name="Slide Number Placeholder 4">
            <a:extLst>
              <a:ext uri="{FF2B5EF4-FFF2-40B4-BE49-F238E27FC236}">
                <a16:creationId xmlns:a16="http://schemas.microsoft.com/office/drawing/2014/main" id="{BE45CF68-DE06-6B4B-8F86-77F9681491D3}"/>
              </a:ext>
            </a:extLst>
          </p:cNvPr>
          <p:cNvSpPr>
            <a:spLocks noGrp="1"/>
          </p:cNvSpPr>
          <p:nvPr>
            <p:ph type="sldNum" sz="quarter" idx="12"/>
          </p:nvPr>
        </p:nvSpPr>
        <p:spPr/>
        <p:txBody>
          <a:bodyPr/>
          <a:lstStyle/>
          <a:p>
            <a:fld id="{B2786F20-D174-49D0-A33A-2AEE8251FF75}" type="slidenum">
              <a:rPr lang="en-AE" smtClean="0"/>
              <a:t>‹#›</a:t>
            </a:fld>
            <a:endParaRPr lang="en-AE"/>
          </a:p>
        </p:txBody>
      </p:sp>
      <p:pic>
        <p:nvPicPr>
          <p:cNvPr id="8" name="Picture 7" descr="A purple background with white text">
            <a:extLst>
              <a:ext uri="{FF2B5EF4-FFF2-40B4-BE49-F238E27FC236}">
                <a16:creationId xmlns:a16="http://schemas.microsoft.com/office/drawing/2014/main" id="{966F7C93-4F6A-D945-F496-270B17295B9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005926" y="1"/>
            <a:ext cx="2186074" cy="1690688"/>
          </a:xfrm>
          <a:prstGeom prst="rect">
            <a:avLst/>
          </a:prstGeom>
        </p:spPr>
      </p:pic>
    </p:spTree>
    <p:extLst>
      <p:ext uri="{BB962C8B-B14F-4D97-AF65-F5344CB8AC3E}">
        <p14:creationId xmlns:p14="http://schemas.microsoft.com/office/powerpoint/2010/main" val="1181814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5/14/2026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Slide Number Placeholder 6"/>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1238623065"/>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5/14/2026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Slide Number Placeholder 6"/>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443479721"/>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5/14/2026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Slide Number Placeholder 6"/>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1676037961"/>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txBody>
            <a:bodyPr/>
            <a:lstStyle/>
            <a:p>
              <a:endParaRPr lang="en-US"/>
            </a:p>
          </p:txBody>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5/14/2026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2454880826"/>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5/14/2026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2970544106"/>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5/14/2026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3385532368"/>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5/14/2026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4046402062"/>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5/14/2026</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2469498616"/>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smtClean="0"/>
              <a:t>5/14/2026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1002275462"/>
      </p:ext>
    </p:extLst>
  </p:cSld>
  <p:clrMapOvr>
    <a:masterClrMapping/>
  </p:clrMapOvr>
  <p:hf hdr="0" dt="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smtClean="0"/>
              <a:t>5/14/2026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799972601"/>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3371F-ACBD-CE17-8AF2-79CBFB59EB3B}"/>
              </a:ext>
            </a:extLst>
          </p:cNvPr>
          <p:cNvSpPr>
            <a:spLocks noGrp="1"/>
          </p:cNvSpPr>
          <p:nvPr>
            <p:ph type="title"/>
          </p:nvPr>
        </p:nvSpPr>
        <p:spPr/>
        <p:txBody>
          <a:bodyPr/>
          <a:lstStyle/>
          <a:p>
            <a:r>
              <a:rPr lang="en-US"/>
              <a:t>Click to edit Master title style</a:t>
            </a:r>
            <a:endParaRPr lang="en-AE"/>
          </a:p>
        </p:txBody>
      </p:sp>
      <p:sp>
        <p:nvSpPr>
          <p:cNvPr id="3" name="Content Placeholder 2">
            <a:extLst>
              <a:ext uri="{FF2B5EF4-FFF2-40B4-BE49-F238E27FC236}">
                <a16:creationId xmlns:a16="http://schemas.microsoft.com/office/drawing/2014/main" id="{53A3E2B1-3C0B-0783-7B43-1CEE2EB797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57D314D7-0F20-2A6D-8450-DEC7B9CFF723}"/>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5" name="Footer Placeholder 4">
            <a:extLst>
              <a:ext uri="{FF2B5EF4-FFF2-40B4-BE49-F238E27FC236}">
                <a16:creationId xmlns:a16="http://schemas.microsoft.com/office/drawing/2014/main" id="{971AB867-7691-40A1-CEAC-46371913DE32}"/>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6" name="Slide Number Placeholder 5">
            <a:extLst>
              <a:ext uri="{FF2B5EF4-FFF2-40B4-BE49-F238E27FC236}">
                <a16:creationId xmlns:a16="http://schemas.microsoft.com/office/drawing/2014/main" id="{4AF51828-25C7-3969-C545-0FFA702E0DAE}"/>
              </a:ext>
            </a:extLst>
          </p:cNvPr>
          <p:cNvSpPr>
            <a:spLocks noGrp="1"/>
          </p:cNvSpPr>
          <p:nvPr>
            <p:ph type="sldNum" sz="quarter" idx="12"/>
          </p:nvPr>
        </p:nvSpPr>
        <p:spPr/>
        <p:txBody>
          <a:bodyPr/>
          <a:lstStyle/>
          <a:p>
            <a:fld id="{B2786F20-D174-49D0-A33A-2AEE8251FF75}" type="slidenum">
              <a:rPr lang="en-AE" smtClean="0"/>
              <a:t>‹#›</a:t>
            </a:fld>
            <a:endParaRPr lang="en-AE"/>
          </a:p>
        </p:txBody>
      </p:sp>
    </p:spTree>
    <p:extLst>
      <p:ext uri="{BB962C8B-B14F-4D97-AF65-F5344CB8AC3E}">
        <p14:creationId xmlns:p14="http://schemas.microsoft.com/office/powerpoint/2010/main" val="1201690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6CD27-3525-1042-AF02-BABFA94828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E"/>
          </a:p>
        </p:txBody>
      </p:sp>
      <p:sp>
        <p:nvSpPr>
          <p:cNvPr id="3" name="Text Placeholder 2">
            <a:extLst>
              <a:ext uri="{FF2B5EF4-FFF2-40B4-BE49-F238E27FC236}">
                <a16:creationId xmlns:a16="http://schemas.microsoft.com/office/drawing/2014/main" id="{E92EAABD-58E5-FA2D-110B-90BAADCFB9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46AC42-6C3A-F747-6050-EFE8CA7B44C7}"/>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5" name="Footer Placeholder 4">
            <a:extLst>
              <a:ext uri="{FF2B5EF4-FFF2-40B4-BE49-F238E27FC236}">
                <a16:creationId xmlns:a16="http://schemas.microsoft.com/office/drawing/2014/main" id="{88487278-15A3-AB55-2A49-873650278288}"/>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6" name="Slide Number Placeholder 5">
            <a:extLst>
              <a:ext uri="{FF2B5EF4-FFF2-40B4-BE49-F238E27FC236}">
                <a16:creationId xmlns:a16="http://schemas.microsoft.com/office/drawing/2014/main" id="{50FA0F79-221C-5C29-8F3E-37F2B5DA791C}"/>
              </a:ext>
            </a:extLst>
          </p:cNvPr>
          <p:cNvSpPr>
            <a:spLocks noGrp="1"/>
          </p:cNvSpPr>
          <p:nvPr>
            <p:ph type="sldNum" sz="quarter" idx="12"/>
          </p:nvPr>
        </p:nvSpPr>
        <p:spPr/>
        <p:txBody>
          <a:bodyPr/>
          <a:lstStyle/>
          <a:p>
            <a:fld id="{B2786F20-D174-49D0-A33A-2AEE8251FF75}" type="slidenum">
              <a:rPr lang="en-AE" smtClean="0"/>
              <a:t>‹#›</a:t>
            </a:fld>
            <a:endParaRPr lang="en-AE"/>
          </a:p>
        </p:txBody>
      </p:sp>
    </p:spTree>
    <p:extLst>
      <p:ext uri="{BB962C8B-B14F-4D97-AF65-F5344CB8AC3E}">
        <p14:creationId xmlns:p14="http://schemas.microsoft.com/office/powerpoint/2010/main" val="1607389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54C89-E39E-0985-1B11-F3A27E2E67CA}"/>
              </a:ext>
            </a:extLst>
          </p:cNvPr>
          <p:cNvSpPr>
            <a:spLocks noGrp="1"/>
          </p:cNvSpPr>
          <p:nvPr>
            <p:ph type="title"/>
          </p:nvPr>
        </p:nvSpPr>
        <p:spPr/>
        <p:txBody>
          <a:bodyPr/>
          <a:lstStyle/>
          <a:p>
            <a:r>
              <a:rPr lang="en-US"/>
              <a:t>Click to edit Master title style</a:t>
            </a:r>
            <a:endParaRPr lang="en-AE"/>
          </a:p>
        </p:txBody>
      </p:sp>
      <p:sp>
        <p:nvSpPr>
          <p:cNvPr id="3" name="Content Placeholder 2">
            <a:extLst>
              <a:ext uri="{FF2B5EF4-FFF2-40B4-BE49-F238E27FC236}">
                <a16:creationId xmlns:a16="http://schemas.microsoft.com/office/drawing/2014/main" id="{C19A6DF6-EFC3-9A47-B914-EAD73E706D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Content Placeholder 3">
            <a:extLst>
              <a:ext uri="{FF2B5EF4-FFF2-40B4-BE49-F238E27FC236}">
                <a16:creationId xmlns:a16="http://schemas.microsoft.com/office/drawing/2014/main" id="{40503722-200A-8A11-FB90-3610B014CC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5" name="Date Placeholder 4">
            <a:extLst>
              <a:ext uri="{FF2B5EF4-FFF2-40B4-BE49-F238E27FC236}">
                <a16:creationId xmlns:a16="http://schemas.microsoft.com/office/drawing/2014/main" id="{88367435-9FA9-E98C-84C7-E106D599B4F4}"/>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6" name="Footer Placeholder 5">
            <a:extLst>
              <a:ext uri="{FF2B5EF4-FFF2-40B4-BE49-F238E27FC236}">
                <a16:creationId xmlns:a16="http://schemas.microsoft.com/office/drawing/2014/main" id="{1C29E090-11F5-C2C1-A21A-0A2840246391}"/>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7" name="Slide Number Placeholder 6">
            <a:extLst>
              <a:ext uri="{FF2B5EF4-FFF2-40B4-BE49-F238E27FC236}">
                <a16:creationId xmlns:a16="http://schemas.microsoft.com/office/drawing/2014/main" id="{8FA0912F-4635-448C-38A8-9131983F7855}"/>
              </a:ext>
            </a:extLst>
          </p:cNvPr>
          <p:cNvSpPr>
            <a:spLocks noGrp="1"/>
          </p:cNvSpPr>
          <p:nvPr>
            <p:ph type="sldNum" sz="quarter" idx="12"/>
          </p:nvPr>
        </p:nvSpPr>
        <p:spPr/>
        <p:txBody>
          <a:bodyPr/>
          <a:lstStyle/>
          <a:p>
            <a:fld id="{B2786F20-D174-49D0-A33A-2AEE8251FF75}" type="slidenum">
              <a:rPr lang="en-AE" smtClean="0"/>
              <a:t>‹#›</a:t>
            </a:fld>
            <a:endParaRPr lang="en-AE"/>
          </a:p>
        </p:txBody>
      </p:sp>
    </p:spTree>
    <p:extLst>
      <p:ext uri="{BB962C8B-B14F-4D97-AF65-F5344CB8AC3E}">
        <p14:creationId xmlns:p14="http://schemas.microsoft.com/office/powerpoint/2010/main" val="2344562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A07FD-3027-390E-D041-72B47E3EA236}"/>
              </a:ext>
            </a:extLst>
          </p:cNvPr>
          <p:cNvSpPr>
            <a:spLocks noGrp="1"/>
          </p:cNvSpPr>
          <p:nvPr>
            <p:ph type="title"/>
          </p:nvPr>
        </p:nvSpPr>
        <p:spPr>
          <a:xfrm>
            <a:off x="839788" y="365125"/>
            <a:ext cx="10515600" cy="1325563"/>
          </a:xfrm>
        </p:spPr>
        <p:txBody>
          <a:bodyPr/>
          <a:lstStyle/>
          <a:p>
            <a:r>
              <a:rPr lang="en-US"/>
              <a:t>Click to edit Master title style</a:t>
            </a:r>
            <a:endParaRPr lang="en-AE"/>
          </a:p>
        </p:txBody>
      </p:sp>
      <p:sp>
        <p:nvSpPr>
          <p:cNvPr id="3" name="Text Placeholder 2">
            <a:extLst>
              <a:ext uri="{FF2B5EF4-FFF2-40B4-BE49-F238E27FC236}">
                <a16:creationId xmlns:a16="http://schemas.microsoft.com/office/drawing/2014/main" id="{844EE309-C7B4-F91F-9534-8D2EA0639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B29753-2634-37A2-656E-BDF18677A1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5" name="Text Placeholder 4">
            <a:extLst>
              <a:ext uri="{FF2B5EF4-FFF2-40B4-BE49-F238E27FC236}">
                <a16:creationId xmlns:a16="http://schemas.microsoft.com/office/drawing/2014/main" id="{4D8A82CB-3A0A-8667-EC60-190A1FD136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8A162-B205-2D28-8709-16065CB351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7" name="Date Placeholder 6">
            <a:extLst>
              <a:ext uri="{FF2B5EF4-FFF2-40B4-BE49-F238E27FC236}">
                <a16:creationId xmlns:a16="http://schemas.microsoft.com/office/drawing/2014/main" id="{93E88FB9-3DDC-0DB1-BA0F-9D7239D407A1}"/>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8" name="Footer Placeholder 7">
            <a:extLst>
              <a:ext uri="{FF2B5EF4-FFF2-40B4-BE49-F238E27FC236}">
                <a16:creationId xmlns:a16="http://schemas.microsoft.com/office/drawing/2014/main" id="{397AC285-30D5-D29E-B313-60E9F074FB16}"/>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9" name="Slide Number Placeholder 8">
            <a:extLst>
              <a:ext uri="{FF2B5EF4-FFF2-40B4-BE49-F238E27FC236}">
                <a16:creationId xmlns:a16="http://schemas.microsoft.com/office/drawing/2014/main" id="{C35E6674-F44C-C426-2E9B-6153EE65E798}"/>
              </a:ext>
            </a:extLst>
          </p:cNvPr>
          <p:cNvSpPr>
            <a:spLocks noGrp="1"/>
          </p:cNvSpPr>
          <p:nvPr>
            <p:ph type="sldNum" sz="quarter" idx="12"/>
          </p:nvPr>
        </p:nvSpPr>
        <p:spPr/>
        <p:txBody>
          <a:bodyPr/>
          <a:lstStyle/>
          <a:p>
            <a:fld id="{B2786F20-D174-49D0-A33A-2AEE8251FF75}" type="slidenum">
              <a:rPr lang="en-AE" smtClean="0"/>
              <a:t>‹#›</a:t>
            </a:fld>
            <a:endParaRPr lang="en-AE"/>
          </a:p>
        </p:txBody>
      </p:sp>
    </p:spTree>
    <p:extLst>
      <p:ext uri="{BB962C8B-B14F-4D97-AF65-F5344CB8AC3E}">
        <p14:creationId xmlns:p14="http://schemas.microsoft.com/office/powerpoint/2010/main" val="3180145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580243-582E-20BE-32E7-5656DF621537}"/>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3" name="Footer Placeholder 2">
            <a:extLst>
              <a:ext uri="{FF2B5EF4-FFF2-40B4-BE49-F238E27FC236}">
                <a16:creationId xmlns:a16="http://schemas.microsoft.com/office/drawing/2014/main" id="{B26C2319-C7AE-343C-1750-58F468EB98D9}"/>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4" name="Slide Number Placeholder 3">
            <a:extLst>
              <a:ext uri="{FF2B5EF4-FFF2-40B4-BE49-F238E27FC236}">
                <a16:creationId xmlns:a16="http://schemas.microsoft.com/office/drawing/2014/main" id="{FAA4D8EF-2CC5-8AF7-E2FC-52766697739C}"/>
              </a:ext>
            </a:extLst>
          </p:cNvPr>
          <p:cNvSpPr>
            <a:spLocks noGrp="1"/>
          </p:cNvSpPr>
          <p:nvPr>
            <p:ph type="sldNum" sz="quarter" idx="12"/>
          </p:nvPr>
        </p:nvSpPr>
        <p:spPr/>
        <p:txBody>
          <a:bodyPr/>
          <a:lstStyle/>
          <a:p>
            <a:fld id="{B2786F20-D174-49D0-A33A-2AEE8251FF75}" type="slidenum">
              <a:rPr lang="en-AE" smtClean="0"/>
              <a:t>‹#›</a:t>
            </a:fld>
            <a:endParaRPr lang="en-AE"/>
          </a:p>
        </p:txBody>
      </p:sp>
      <p:pic>
        <p:nvPicPr>
          <p:cNvPr id="5" name="Picture 4" descr="A purple background with white text">
            <a:extLst>
              <a:ext uri="{FF2B5EF4-FFF2-40B4-BE49-F238E27FC236}">
                <a16:creationId xmlns:a16="http://schemas.microsoft.com/office/drawing/2014/main" id="{8C621A11-031C-701B-5238-21F158210A9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831451" y="0"/>
            <a:ext cx="2360549" cy="1825625"/>
          </a:xfrm>
          <a:prstGeom prst="rect">
            <a:avLst/>
          </a:prstGeom>
        </p:spPr>
      </p:pic>
    </p:spTree>
    <p:extLst>
      <p:ext uri="{BB962C8B-B14F-4D97-AF65-F5344CB8AC3E}">
        <p14:creationId xmlns:p14="http://schemas.microsoft.com/office/powerpoint/2010/main" val="2299421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6E408-BE1B-4A9D-AF9F-7C01E8740E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E"/>
          </a:p>
        </p:txBody>
      </p:sp>
      <p:sp>
        <p:nvSpPr>
          <p:cNvPr id="3" name="Content Placeholder 2">
            <a:extLst>
              <a:ext uri="{FF2B5EF4-FFF2-40B4-BE49-F238E27FC236}">
                <a16:creationId xmlns:a16="http://schemas.microsoft.com/office/drawing/2014/main" id="{D948B410-9E49-FB4F-5C1A-8AB0FAEEFD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Text Placeholder 3">
            <a:extLst>
              <a:ext uri="{FF2B5EF4-FFF2-40B4-BE49-F238E27FC236}">
                <a16:creationId xmlns:a16="http://schemas.microsoft.com/office/drawing/2014/main" id="{A3CBC029-AF78-9A13-750B-0C6A54B557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24DE99-C55C-CFB5-5C7E-E965622FC00D}"/>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6" name="Footer Placeholder 5">
            <a:extLst>
              <a:ext uri="{FF2B5EF4-FFF2-40B4-BE49-F238E27FC236}">
                <a16:creationId xmlns:a16="http://schemas.microsoft.com/office/drawing/2014/main" id="{B02D422B-ED8E-C054-455E-AD0C714B3DCB}"/>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7" name="Slide Number Placeholder 6">
            <a:extLst>
              <a:ext uri="{FF2B5EF4-FFF2-40B4-BE49-F238E27FC236}">
                <a16:creationId xmlns:a16="http://schemas.microsoft.com/office/drawing/2014/main" id="{9F4A802F-63C7-4DB2-A092-E800A877FE5E}"/>
              </a:ext>
            </a:extLst>
          </p:cNvPr>
          <p:cNvSpPr>
            <a:spLocks noGrp="1"/>
          </p:cNvSpPr>
          <p:nvPr>
            <p:ph type="sldNum" sz="quarter" idx="12"/>
          </p:nvPr>
        </p:nvSpPr>
        <p:spPr/>
        <p:txBody>
          <a:bodyPr/>
          <a:lstStyle/>
          <a:p>
            <a:fld id="{B2786F20-D174-49D0-A33A-2AEE8251FF75}" type="slidenum">
              <a:rPr lang="en-AE" smtClean="0"/>
              <a:t>‹#›</a:t>
            </a:fld>
            <a:endParaRPr lang="en-AE"/>
          </a:p>
        </p:txBody>
      </p:sp>
    </p:spTree>
    <p:extLst>
      <p:ext uri="{BB962C8B-B14F-4D97-AF65-F5344CB8AC3E}">
        <p14:creationId xmlns:p14="http://schemas.microsoft.com/office/powerpoint/2010/main" val="293635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F9BAF-9938-153D-057F-0B3D16CD1D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E"/>
          </a:p>
        </p:txBody>
      </p:sp>
      <p:sp>
        <p:nvSpPr>
          <p:cNvPr id="3" name="Picture Placeholder 2">
            <a:extLst>
              <a:ext uri="{FF2B5EF4-FFF2-40B4-BE49-F238E27FC236}">
                <a16:creationId xmlns:a16="http://schemas.microsoft.com/office/drawing/2014/main" id="{58E2B874-B40E-3D45-5A17-46F41739EF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E"/>
          </a:p>
        </p:txBody>
      </p:sp>
      <p:sp>
        <p:nvSpPr>
          <p:cNvPr id="4" name="Text Placeholder 3">
            <a:extLst>
              <a:ext uri="{FF2B5EF4-FFF2-40B4-BE49-F238E27FC236}">
                <a16:creationId xmlns:a16="http://schemas.microsoft.com/office/drawing/2014/main" id="{9314FECB-6224-36C8-CF0D-6CA53C55D6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4569D5-E8F7-EB01-B78F-D6429B56869B}"/>
              </a:ext>
            </a:extLst>
          </p:cNvPr>
          <p:cNvSpPr>
            <a:spLocks noGrp="1"/>
          </p:cNvSpPr>
          <p:nvPr>
            <p:ph type="dt" sz="half" idx="10"/>
          </p:nvPr>
        </p:nvSpPr>
        <p:spPr/>
        <p:txBody>
          <a:bodyPr/>
          <a:lstStyle/>
          <a:p>
            <a:fld id="{14E228D7-2518-4E08-ACB9-82E9DE652268}" type="datetimeFigureOut">
              <a:rPr lang="en-AE" smtClean="0"/>
              <a:t>14/05/2026</a:t>
            </a:fld>
            <a:endParaRPr lang="en-AE"/>
          </a:p>
        </p:txBody>
      </p:sp>
      <p:sp>
        <p:nvSpPr>
          <p:cNvPr id="6" name="Footer Placeholder 5">
            <a:extLst>
              <a:ext uri="{FF2B5EF4-FFF2-40B4-BE49-F238E27FC236}">
                <a16:creationId xmlns:a16="http://schemas.microsoft.com/office/drawing/2014/main" id="{7BEB0087-2243-6377-C5F0-C11AF73A63FB}"/>
              </a:ext>
            </a:extLst>
          </p:cNvPr>
          <p:cNvSpPr>
            <a:spLocks noGrp="1"/>
          </p:cNvSpPr>
          <p:nvPr>
            <p:ph type="ftr" sz="quarter" idx="11"/>
          </p:nvPr>
        </p:nvSpPr>
        <p:spPr>
          <a:xfrm>
            <a:off x="4038600" y="6356350"/>
            <a:ext cx="4114800" cy="365125"/>
          </a:xfrm>
          <a:prstGeom prst="rect">
            <a:avLst/>
          </a:prstGeom>
        </p:spPr>
        <p:txBody>
          <a:bodyPr/>
          <a:lstStyle/>
          <a:p>
            <a:endParaRPr lang="en-AE"/>
          </a:p>
        </p:txBody>
      </p:sp>
      <p:sp>
        <p:nvSpPr>
          <p:cNvPr id="7" name="Slide Number Placeholder 6">
            <a:extLst>
              <a:ext uri="{FF2B5EF4-FFF2-40B4-BE49-F238E27FC236}">
                <a16:creationId xmlns:a16="http://schemas.microsoft.com/office/drawing/2014/main" id="{C249DB93-7F94-7EC3-1EB6-389B41E7FB40}"/>
              </a:ext>
            </a:extLst>
          </p:cNvPr>
          <p:cNvSpPr>
            <a:spLocks noGrp="1"/>
          </p:cNvSpPr>
          <p:nvPr>
            <p:ph type="sldNum" sz="quarter" idx="12"/>
          </p:nvPr>
        </p:nvSpPr>
        <p:spPr/>
        <p:txBody>
          <a:bodyPr/>
          <a:lstStyle/>
          <a:p>
            <a:fld id="{B2786F20-D174-49D0-A33A-2AEE8251FF75}" type="slidenum">
              <a:rPr lang="en-AE" smtClean="0"/>
              <a:t>‹#›</a:t>
            </a:fld>
            <a:endParaRPr lang="en-AE"/>
          </a:p>
        </p:txBody>
      </p:sp>
    </p:spTree>
    <p:extLst>
      <p:ext uri="{BB962C8B-B14F-4D97-AF65-F5344CB8AC3E}">
        <p14:creationId xmlns:p14="http://schemas.microsoft.com/office/powerpoint/2010/main" val="2515262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image" Target="../media/image4.jpeg"/><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523F65-12EA-EC06-63E4-CFB33769CB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AE" dirty="0"/>
          </a:p>
        </p:txBody>
      </p:sp>
      <p:sp>
        <p:nvSpPr>
          <p:cNvPr id="3" name="Text Placeholder 2">
            <a:extLst>
              <a:ext uri="{FF2B5EF4-FFF2-40B4-BE49-F238E27FC236}">
                <a16:creationId xmlns:a16="http://schemas.microsoft.com/office/drawing/2014/main" id="{87DB35A9-162D-0083-81A2-ECE5B2CC44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E" dirty="0"/>
          </a:p>
        </p:txBody>
      </p:sp>
      <p:sp>
        <p:nvSpPr>
          <p:cNvPr id="4" name="Date Placeholder 3">
            <a:extLst>
              <a:ext uri="{FF2B5EF4-FFF2-40B4-BE49-F238E27FC236}">
                <a16:creationId xmlns:a16="http://schemas.microsoft.com/office/drawing/2014/main" id="{496D9F8A-EC0B-39CB-A5B1-8B20068A6A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AE" dirty="0"/>
          </a:p>
        </p:txBody>
      </p:sp>
      <p:sp>
        <p:nvSpPr>
          <p:cNvPr id="6" name="Slide Number Placeholder 5">
            <a:extLst>
              <a:ext uri="{FF2B5EF4-FFF2-40B4-BE49-F238E27FC236}">
                <a16:creationId xmlns:a16="http://schemas.microsoft.com/office/drawing/2014/main" id="{3E0ADC65-F2AC-F8C5-13CD-3548CC30A4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786F20-D174-49D0-A33A-2AEE8251FF75}" type="slidenum">
              <a:rPr lang="en-AE" smtClean="0"/>
              <a:t>‹#›</a:t>
            </a:fld>
            <a:endParaRPr lang="en-AE" dirty="0"/>
          </a:p>
        </p:txBody>
      </p:sp>
    </p:spTree>
    <p:extLst>
      <p:ext uri="{BB962C8B-B14F-4D97-AF65-F5344CB8AC3E}">
        <p14:creationId xmlns:p14="http://schemas.microsoft.com/office/powerpoint/2010/main" val="2275131603"/>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b="1" kern="1200">
          <a:solidFill>
            <a:schemeClr val="accent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2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2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32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5/14/2026</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22738517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hf hd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371AC-B3B4-9E77-E150-2C6429ABE98D}"/>
              </a:ext>
            </a:extLst>
          </p:cNvPr>
          <p:cNvSpPr>
            <a:spLocks noGrp="1"/>
          </p:cNvSpPr>
          <p:nvPr>
            <p:ph type="ctrTitle"/>
          </p:nvPr>
        </p:nvSpPr>
        <p:spPr>
          <a:xfrm>
            <a:off x="1524000" y="1122363"/>
            <a:ext cx="9144000" cy="2387600"/>
          </a:xfrm>
        </p:spPr>
        <p:txBody>
          <a:bodyPr>
            <a:normAutofit/>
          </a:bodyPr>
          <a:lstStyle/>
          <a:p>
            <a:r>
              <a:rPr lang="en-US" sz="4400" dirty="0">
                <a:solidFill>
                  <a:schemeClr val="bg2"/>
                </a:solidFill>
                <a:latin typeface="+mj-lt"/>
                <a:cs typeface="+mj-cs"/>
              </a:rPr>
              <a:t>Transposition Process of the EECC Directive and GIA into the New LEC</a:t>
            </a:r>
            <a:endParaRPr lang="en-AE" sz="4400" dirty="0">
              <a:solidFill>
                <a:schemeClr val="bg2"/>
              </a:solidFill>
              <a:latin typeface="+mj-lt"/>
              <a:cs typeface="+mj-cs"/>
            </a:endParaRPr>
          </a:p>
        </p:txBody>
      </p:sp>
      <p:sp>
        <p:nvSpPr>
          <p:cNvPr id="4" name="Subtitle 3">
            <a:extLst>
              <a:ext uri="{FF2B5EF4-FFF2-40B4-BE49-F238E27FC236}">
                <a16:creationId xmlns:a16="http://schemas.microsoft.com/office/drawing/2014/main" id="{87092C24-5000-BA4E-7493-615D4B9A9AD5}"/>
              </a:ext>
            </a:extLst>
          </p:cNvPr>
          <p:cNvSpPr>
            <a:spLocks noGrp="1"/>
          </p:cNvSpPr>
          <p:nvPr>
            <p:ph type="subTitle" idx="1"/>
          </p:nvPr>
        </p:nvSpPr>
        <p:spPr>
          <a:xfrm>
            <a:off x="1524000" y="3706761"/>
            <a:ext cx="8662219" cy="2713703"/>
          </a:xfrm>
        </p:spPr>
        <p:txBody>
          <a:bodyPr>
            <a:normAutofit lnSpcReduction="10000"/>
          </a:bodyPr>
          <a:lstStyle/>
          <a:p>
            <a:r>
              <a:rPr lang="en-US" sz="1800" dirty="0">
                <a:solidFill>
                  <a:srgbClr val="410C3B"/>
                </a:solidFill>
              </a:rPr>
              <a:t>										</a:t>
            </a:r>
          </a:p>
          <a:p>
            <a:endParaRPr lang="en-US" sz="1800" dirty="0">
              <a:solidFill>
                <a:srgbClr val="410C3B"/>
              </a:solidFill>
            </a:endParaRPr>
          </a:p>
          <a:p>
            <a:endParaRPr lang="en-US" sz="1800" dirty="0">
              <a:solidFill>
                <a:srgbClr val="410C3B"/>
              </a:solidFill>
            </a:endParaRPr>
          </a:p>
          <a:p>
            <a:pPr algn="r"/>
            <a:endParaRPr lang="en-US" sz="1600" dirty="0">
              <a:solidFill>
                <a:srgbClr val="410C3B"/>
              </a:solidFill>
            </a:endParaRPr>
          </a:p>
          <a:p>
            <a:pPr algn="r"/>
            <a:r>
              <a:rPr lang="en-US" sz="1600" dirty="0">
                <a:solidFill>
                  <a:srgbClr val="410C3B"/>
                </a:solidFill>
              </a:rPr>
              <a:t>Presenter:</a:t>
            </a:r>
          </a:p>
          <a:p>
            <a:pPr algn="r"/>
            <a:r>
              <a:rPr lang="en-US" sz="1600" dirty="0">
                <a:solidFill>
                  <a:srgbClr val="410C3B"/>
                </a:solidFill>
              </a:rPr>
              <a:t>Vladimir Sokolov </a:t>
            </a:r>
          </a:p>
          <a:p>
            <a:pPr algn="r"/>
            <a:r>
              <a:rPr lang="en-US" sz="1600" dirty="0">
                <a:solidFill>
                  <a:srgbClr val="410C3B"/>
                </a:solidFill>
              </a:rPr>
              <a:t>Ministry of Digital Transformation</a:t>
            </a:r>
          </a:p>
          <a:p>
            <a:pPr algn="justLow"/>
            <a:endParaRPr lang="en-US" dirty="0">
              <a:solidFill>
                <a:srgbClr val="410C3B"/>
              </a:solidFill>
            </a:endParaRPr>
          </a:p>
        </p:txBody>
      </p:sp>
    </p:spTree>
    <p:extLst>
      <p:ext uri="{BB962C8B-B14F-4D97-AF65-F5344CB8AC3E}">
        <p14:creationId xmlns:p14="http://schemas.microsoft.com/office/powerpoint/2010/main" val="2527817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D4646-8D97-F0EA-501E-CD7FEEBD73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A4DBD7-300A-17DE-900C-500A8FFEEA2D}"/>
              </a:ext>
            </a:extLst>
          </p:cNvPr>
          <p:cNvSpPr>
            <a:spLocks noGrp="1"/>
          </p:cNvSpPr>
          <p:nvPr>
            <p:ph type="title"/>
          </p:nvPr>
        </p:nvSpPr>
        <p:spPr/>
        <p:txBody>
          <a:bodyPr/>
          <a:lstStyle/>
          <a:p>
            <a:r>
              <a:rPr kumimoji="0" lang="en-US" sz="2400" b="1" i="0" u="none" strike="noStrike" kern="1200" cap="none" spc="0" normalizeH="0" baseline="0" noProof="0" dirty="0">
                <a:ln>
                  <a:noFill/>
                </a:ln>
                <a:solidFill>
                  <a:srgbClr val="EBEBEB"/>
                </a:solidFill>
                <a:effectLst/>
                <a:uLnTx/>
                <a:uFillTx/>
                <a:latin typeface="Century Gothic" panose="020B0502020202020204"/>
                <a:ea typeface="+mj-ea"/>
                <a:cs typeface="+mj-cs"/>
              </a:rPr>
              <a:t>TRANSPOSITION OF THE EECC - PART II: NETWORKS </a:t>
            </a:r>
            <a:endParaRPr lang="en-US" dirty="0"/>
          </a:p>
        </p:txBody>
      </p:sp>
      <p:sp>
        <p:nvSpPr>
          <p:cNvPr id="3" name="Content Placeholder 2">
            <a:extLst>
              <a:ext uri="{FF2B5EF4-FFF2-40B4-BE49-F238E27FC236}">
                <a16:creationId xmlns:a16="http://schemas.microsoft.com/office/drawing/2014/main" id="{1DCC4141-2740-51AB-5AA0-BB6D211FAB77}"/>
              </a:ext>
            </a:extLst>
          </p:cNvPr>
          <p:cNvSpPr>
            <a:spLocks noGrp="1"/>
          </p:cNvSpPr>
          <p:nvPr>
            <p:ph idx="1"/>
          </p:nvPr>
        </p:nvSpPr>
        <p:spPr>
          <a:xfrm>
            <a:off x="561110" y="2418735"/>
            <a:ext cx="11129445" cy="4143536"/>
          </a:xfrm>
        </p:spPr>
        <p:txBody>
          <a:bodyPr>
            <a:normAutofit fontScale="92500"/>
          </a:bodyPr>
          <a:lstStyle/>
          <a:p>
            <a:pPr marL="0" indent="0">
              <a:buNone/>
            </a:pPr>
            <a:r>
              <a:rPr lang="en-US" b="1" dirty="0">
                <a:solidFill>
                  <a:srgbClr val="410C3B"/>
                </a:solidFill>
              </a:rPr>
              <a:t>III. Market Analysis and Undertakings with Significant Market Power (SMP)</a:t>
            </a:r>
          </a:p>
          <a:p>
            <a:pPr marL="0" indent="0">
              <a:buNone/>
            </a:pPr>
            <a:r>
              <a:rPr lang="en-US" dirty="0">
                <a:solidFill>
                  <a:srgbClr val="410C3B"/>
                </a:solidFill>
              </a:rPr>
              <a:t>•	Article 63 (Operators with Market Power): Transposed into Article 84. This rule requires the Agency to create a specific by-law to identify which operators have Significant Market Power (SMP) based on their economic and technical strength.</a:t>
            </a:r>
          </a:p>
          <a:p>
            <a:pPr marL="0" indent="0">
              <a:buNone/>
            </a:pPr>
            <a:r>
              <a:rPr lang="en-US" dirty="0">
                <a:solidFill>
                  <a:srgbClr val="410C3B"/>
                </a:solidFill>
              </a:rPr>
              <a:t>•	Article 64 (Procedure for the identification and definition of markets): Transposed into Article 85. The Agency must now analyze markets based on European Commission standards. They are also required to work with other authorities and hold public hearings during the process.</a:t>
            </a:r>
          </a:p>
          <a:p>
            <a:pPr marL="0" indent="0">
              <a:buNone/>
            </a:pPr>
            <a:r>
              <a:rPr lang="en-US" b="1" dirty="0">
                <a:solidFill>
                  <a:srgbClr val="410C3B"/>
                </a:solidFill>
              </a:rPr>
              <a:t>IV. Specific Access Obligations and New Investment Models</a:t>
            </a:r>
          </a:p>
          <a:p>
            <a:pPr marL="0" indent="0">
              <a:buNone/>
            </a:pPr>
            <a:r>
              <a:rPr lang="en-US" dirty="0">
                <a:solidFill>
                  <a:srgbClr val="410C3B"/>
                </a:solidFill>
              </a:rPr>
              <a:t>•	Article 72 (Access to civil engineering) and Article 73 (Obligations of access to, and use of, specific network elements and associated facilities): Transposed into Articles 95 and 98. These articles allow the Agency, based on analysis, to impose obligations for the use of specific network elements.</a:t>
            </a:r>
          </a:p>
          <a:p>
            <a:pPr marL="0" indent="0">
              <a:buNone/>
            </a:pPr>
            <a:r>
              <a:rPr lang="en-US" dirty="0">
                <a:solidFill>
                  <a:srgbClr val="410C3B"/>
                </a:solidFill>
              </a:rPr>
              <a:t>•	Article 80 (Wholesale-only undertakings): Transposed into Article 91 (Wholesale-only operators). This provision regulates operators that are present exclusively on the wholesale market.</a:t>
            </a:r>
          </a:p>
          <a:p>
            <a:pPr marL="0" indent="0">
              <a:buNone/>
            </a:pPr>
            <a:endParaRPr lang="en-US" dirty="0">
              <a:solidFill>
                <a:srgbClr val="410C3B"/>
              </a:solidFill>
            </a:endParaRPr>
          </a:p>
        </p:txBody>
      </p:sp>
      <p:sp>
        <p:nvSpPr>
          <p:cNvPr id="4" name="Footer Placeholder 3">
            <a:extLst>
              <a:ext uri="{FF2B5EF4-FFF2-40B4-BE49-F238E27FC236}">
                <a16:creationId xmlns:a16="http://schemas.microsoft.com/office/drawing/2014/main" id="{2F3F73FD-DA13-4BFB-535D-C4651A95ED34}"/>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24DC1076-38EE-4CE1-916B-729B39D290D6}"/>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10</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970129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4055F-62DA-28EB-DA50-548DF89A04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18D641-0AC8-91F3-63D5-4C903804EEC2}"/>
              </a:ext>
            </a:extLst>
          </p:cNvPr>
          <p:cNvSpPr>
            <a:spLocks noGrp="1"/>
          </p:cNvSpPr>
          <p:nvPr>
            <p:ph type="title"/>
          </p:nvPr>
        </p:nvSpPr>
        <p:spPr/>
        <p:txBody>
          <a:bodyPr/>
          <a:lstStyle/>
          <a:p>
            <a:r>
              <a:rPr kumimoji="0" lang="en-US" sz="2400" b="1" i="0" u="none" strike="noStrike" kern="1200" cap="none" spc="0" normalizeH="0" baseline="0" noProof="0" dirty="0">
                <a:ln>
                  <a:noFill/>
                </a:ln>
                <a:solidFill>
                  <a:srgbClr val="EBEBEB"/>
                </a:solidFill>
                <a:effectLst/>
                <a:uLnTx/>
                <a:uFillTx/>
                <a:latin typeface="Century Gothic" panose="020B0502020202020204"/>
                <a:ea typeface="+mj-ea"/>
                <a:cs typeface="+mj-cs"/>
              </a:rPr>
              <a:t>TRANSPOSITION OF THE EECC - PART III: SERVICES</a:t>
            </a:r>
            <a:endParaRPr lang="en-US" dirty="0"/>
          </a:p>
        </p:txBody>
      </p:sp>
      <p:sp>
        <p:nvSpPr>
          <p:cNvPr id="3" name="Content Placeholder 2">
            <a:extLst>
              <a:ext uri="{FF2B5EF4-FFF2-40B4-BE49-F238E27FC236}">
                <a16:creationId xmlns:a16="http://schemas.microsoft.com/office/drawing/2014/main" id="{9037DA86-E718-BB5F-D6B9-2B639C4FB6D4}"/>
              </a:ext>
            </a:extLst>
          </p:cNvPr>
          <p:cNvSpPr>
            <a:spLocks noGrp="1"/>
          </p:cNvSpPr>
          <p:nvPr>
            <p:ph idx="1"/>
          </p:nvPr>
        </p:nvSpPr>
        <p:spPr>
          <a:xfrm>
            <a:off x="561110" y="2418735"/>
            <a:ext cx="11129445" cy="4143536"/>
          </a:xfrm>
        </p:spPr>
        <p:txBody>
          <a:bodyPr>
            <a:normAutofit/>
          </a:bodyPr>
          <a:lstStyle/>
          <a:p>
            <a:pPr marL="0" indent="0">
              <a:buNone/>
            </a:pPr>
            <a:r>
              <a:rPr lang="en-US" b="1" dirty="0">
                <a:solidFill>
                  <a:srgbClr val="410C3B"/>
                </a:solidFill>
              </a:rPr>
              <a:t>Focuses on strengthening consumer protection through transparent contracts and guaranteed access to affordable universal services. It empowers users with clearer information and better safeguards, ensuring a high level of protection when engaging with network operators</a:t>
            </a:r>
          </a:p>
          <a:p>
            <a:pPr marL="0" indent="0">
              <a:buNone/>
            </a:pPr>
            <a:r>
              <a:rPr lang="en-US" b="1" dirty="0">
                <a:solidFill>
                  <a:srgbClr val="410C3B"/>
                </a:solidFill>
              </a:rPr>
              <a:t>I. Universal Service </a:t>
            </a:r>
          </a:p>
          <a:p>
            <a:pPr marL="0" indent="0">
              <a:buNone/>
            </a:pPr>
            <a:r>
              <a:rPr lang="en-US" dirty="0">
                <a:solidFill>
                  <a:srgbClr val="410C3B"/>
                </a:solidFill>
              </a:rPr>
              <a:t>•	Article 84 (Affordable universal service) &amp; Article 85 (Provision of affordable universal service): Transposed into Article 104 &amp; 105. This guarantees that every consumer can access broadband internet and voice services at an affordable price. The Agency will create a new by-law to define the quality of these services. This act will be updated every 3 years based on geographical network survey.</a:t>
            </a:r>
          </a:p>
          <a:p>
            <a:pPr marL="0" indent="0">
              <a:buNone/>
            </a:pPr>
            <a:r>
              <a:rPr lang="en-US" dirty="0">
                <a:solidFill>
                  <a:srgbClr val="410C3B"/>
                </a:solidFill>
              </a:rPr>
              <a:t>•	Article 86 (Availability of universal service) – Transposed into Article 111. A key change is reducing the period for designating an operator from five to three years, based on the results of the geographical survey.</a:t>
            </a:r>
          </a:p>
          <a:p>
            <a:pPr marL="0" indent="0">
              <a:buNone/>
            </a:pPr>
            <a:endParaRPr lang="en-US" dirty="0">
              <a:solidFill>
                <a:srgbClr val="410C3B"/>
              </a:solidFill>
            </a:endParaRPr>
          </a:p>
        </p:txBody>
      </p:sp>
      <p:sp>
        <p:nvSpPr>
          <p:cNvPr id="4" name="Footer Placeholder 3">
            <a:extLst>
              <a:ext uri="{FF2B5EF4-FFF2-40B4-BE49-F238E27FC236}">
                <a16:creationId xmlns:a16="http://schemas.microsoft.com/office/drawing/2014/main" id="{82776D4F-6966-E884-269F-1886C6CA59C4}"/>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24E729C5-0582-CDB7-BC8C-5DF2EA43DC3D}"/>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11</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4279615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38244-04BA-FD76-4D26-7AF9433044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B14890-9CE5-C3BF-C0A7-21EB7921F3F4}"/>
              </a:ext>
            </a:extLst>
          </p:cNvPr>
          <p:cNvSpPr>
            <a:spLocks noGrp="1"/>
          </p:cNvSpPr>
          <p:nvPr>
            <p:ph type="title"/>
          </p:nvPr>
        </p:nvSpPr>
        <p:spPr/>
        <p:txBody>
          <a:bodyPr/>
          <a:lstStyle/>
          <a:p>
            <a:r>
              <a:rPr kumimoji="0" lang="en-US" sz="2400" b="1" i="0" u="none" strike="noStrike" kern="1200" cap="none" spc="0" normalizeH="0" baseline="0" noProof="0" dirty="0">
                <a:ln>
                  <a:noFill/>
                </a:ln>
                <a:solidFill>
                  <a:srgbClr val="EBEBEB"/>
                </a:solidFill>
                <a:effectLst/>
                <a:uLnTx/>
                <a:uFillTx/>
                <a:latin typeface="Century Gothic" panose="020B0502020202020204"/>
                <a:ea typeface="+mj-ea"/>
                <a:cs typeface="+mj-cs"/>
              </a:rPr>
              <a:t>TRANSPOSITION OF THE EECC - PART III: SERVICES</a:t>
            </a:r>
            <a:endParaRPr lang="en-US" dirty="0"/>
          </a:p>
        </p:txBody>
      </p:sp>
      <p:sp>
        <p:nvSpPr>
          <p:cNvPr id="3" name="Content Placeholder 2">
            <a:extLst>
              <a:ext uri="{FF2B5EF4-FFF2-40B4-BE49-F238E27FC236}">
                <a16:creationId xmlns:a16="http://schemas.microsoft.com/office/drawing/2014/main" id="{11445143-60D0-1FFB-1260-5BFD0EDF2BD2}"/>
              </a:ext>
            </a:extLst>
          </p:cNvPr>
          <p:cNvSpPr>
            <a:spLocks noGrp="1"/>
          </p:cNvSpPr>
          <p:nvPr>
            <p:ph idx="1"/>
          </p:nvPr>
        </p:nvSpPr>
        <p:spPr>
          <a:xfrm>
            <a:off x="561110" y="2418735"/>
            <a:ext cx="11129445" cy="4143536"/>
          </a:xfrm>
        </p:spPr>
        <p:txBody>
          <a:bodyPr>
            <a:normAutofit fontScale="92500" lnSpcReduction="10000"/>
          </a:bodyPr>
          <a:lstStyle/>
          <a:p>
            <a:pPr marL="0" indent="0">
              <a:buNone/>
            </a:pPr>
            <a:r>
              <a:rPr lang="en-US" b="1" dirty="0">
                <a:solidFill>
                  <a:srgbClr val="410C3B"/>
                </a:solidFill>
              </a:rPr>
              <a:t>II. Numbering</a:t>
            </a:r>
          </a:p>
          <a:p>
            <a:pPr marL="0" indent="0">
              <a:buNone/>
            </a:pPr>
            <a:r>
              <a:rPr lang="en-US" dirty="0">
                <a:solidFill>
                  <a:srgbClr val="410C3B"/>
                </a:solidFill>
              </a:rPr>
              <a:t>•	Article 94 (Rights of use for numbering resources) – Transposed into Article 177. It introduces a transparent public procedure for numbering resources </a:t>
            </a:r>
          </a:p>
          <a:p>
            <a:pPr marL="0" indent="0">
              <a:buNone/>
            </a:pPr>
            <a:r>
              <a:rPr lang="en-US" b="1" dirty="0">
                <a:solidFill>
                  <a:srgbClr val="410C3B"/>
                </a:solidFill>
              </a:rPr>
              <a:t>III. Contracts and Transparency for End-Users</a:t>
            </a:r>
          </a:p>
          <a:p>
            <a:pPr marL="0" indent="0">
              <a:buNone/>
            </a:pPr>
            <a:r>
              <a:rPr lang="en-US" dirty="0">
                <a:solidFill>
                  <a:srgbClr val="410C3B"/>
                </a:solidFill>
              </a:rPr>
              <a:t>•	Article 102 (Information requirements for contracts): Transposed into Articles 122 and 123. Before a contract is signed, operators must give customers all key details such as prices, service quality, and deadlines in a clear and easy to understand way, either in print or electronically.</a:t>
            </a:r>
          </a:p>
          <a:p>
            <a:pPr marL="0" indent="0">
              <a:buNone/>
            </a:pPr>
            <a:r>
              <a:rPr lang="en-US" dirty="0">
                <a:solidFill>
                  <a:srgbClr val="410C3B"/>
                </a:solidFill>
              </a:rPr>
              <a:t>•	Article 105 (Contract duration and termination): Transposed into Article 124. This protects customers by limiting mandatory contracts to a maximum of two years. Operators must also offer one-year contracts. Additionally, operators must give a 30 day notification before a contract ends or before it is automatically extended.</a:t>
            </a:r>
          </a:p>
          <a:p>
            <a:pPr marL="0" indent="0">
              <a:buNone/>
            </a:pPr>
            <a:r>
              <a:rPr lang="en-US" dirty="0">
                <a:solidFill>
                  <a:srgbClr val="410C3B"/>
                </a:solidFill>
              </a:rPr>
              <a:t>•	 Article 107 (Bundled offers): Transposed into Article 133. This rule states that if a package (bundle) includes internet or phone services, all consumer protection laws apply to the entire bundle, not just the individual services</a:t>
            </a:r>
          </a:p>
          <a:p>
            <a:pPr marL="0" indent="0">
              <a:buNone/>
            </a:pPr>
            <a:endParaRPr lang="en-US" dirty="0">
              <a:solidFill>
                <a:srgbClr val="410C3B"/>
              </a:solidFill>
            </a:endParaRPr>
          </a:p>
        </p:txBody>
      </p:sp>
      <p:sp>
        <p:nvSpPr>
          <p:cNvPr id="4" name="Footer Placeholder 3">
            <a:extLst>
              <a:ext uri="{FF2B5EF4-FFF2-40B4-BE49-F238E27FC236}">
                <a16:creationId xmlns:a16="http://schemas.microsoft.com/office/drawing/2014/main" id="{970EA8AA-A01C-46EA-C100-593199CE02EE}"/>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AEDC0EC6-57A3-98C3-AD07-13EA10BC4515}"/>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12</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1651001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FFDD3-FB45-4B54-B987-6F46B43585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E5A96B-3466-6454-D478-6E019AB2DCA8}"/>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AD3DE1A-6DFF-C59D-AB8C-FB97F22C5461}"/>
              </a:ext>
            </a:extLst>
          </p:cNvPr>
          <p:cNvSpPr>
            <a:spLocks noGrp="1"/>
          </p:cNvSpPr>
          <p:nvPr>
            <p:ph idx="1"/>
          </p:nvPr>
        </p:nvSpPr>
        <p:spPr>
          <a:xfrm>
            <a:off x="561110" y="2418735"/>
            <a:ext cx="11129445" cy="3973103"/>
          </a:xfrm>
        </p:spPr>
        <p:txBody>
          <a:bodyPr/>
          <a:lstStyle/>
          <a:p>
            <a:pPr marL="0" indent="0" algn="ctr">
              <a:buNone/>
            </a:pPr>
            <a:endParaRPr lang="en-US" b="1" dirty="0">
              <a:solidFill>
                <a:srgbClr val="410C3B"/>
              </a:solidFill>
            </a:endParaRPr>
          </a:p>
          <a:p>
            <a:pPr marL="0" indent="0" algn="ctr">
              <a:buNone/>
            </a:pPr>
            <a:endParaRPr lang="en-US" b="1" dirty="0">
              <a:solidFill>
                <a:srgbClr val="410C3B"/>
              </a:solidFill>
            </a:endParaRPr>
          </a:p>
          <a:p>
            <a:pPr marL="0" indent="0" algn="ctr">
              <a:buNone/>
            </a:pPr>
            <a:endParaRPr lang="en-US" b="1" dirty="0">
              <a:solidFill>
                <a:srgbClr val="410C3B"/>
              </a:solidFill>
            </a:endParaRPr>
          </a:p>
          <a:p>
            <a:pPr marL="0" indent="0" algn="ctr">
              <a:buNone/>
            </a:pPr>
            <a:endParaRPr lang="en-US" b="1" dirty="0">
              <a:solidFill>
                <a:srgbClr val="410C3B"/>
              </a:solidFill>
            </a:endParaRPr>
          </a:p>
          <a:p>
            <a:pPr marL="0" indent="0" algn="ctr">
              <a:buNone/>
            </a:pPr>
            <a:r>
              <a:rPr lang="en-US" sz="3600" b="1" dirty="0">
                <a:solidFill>
                  <a:srgbClr val="410C3B"/>
                </a:solidFill>
              </a:rPr>
              <a:t>Thank you for your attention</a:t>
            </a:r>
          </a:p>
        </p:txBody>
      </p:sp>
      <p:sp>
        <p:nvSpPr>
          <p:cNvPr id="4" name="Footer Placeholder 3">
            <a:extLst>
              <a:ext uri="{FF2B5EF4-FFF2-40B4-BE49-F238E27FC236}">
                <a16:creationId xmlns:a16="http://schemas.microsoft.com/office/drawing/2014/main" id="{11EBA7D2-CB66-2CBA-0CE0-249F5F631C7B}"/>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1850BD7F-A713-7331-921B-0F1D1604C2FF}"/>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13</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1090178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4D017-EA16-0A7B-6865-BD4F06E478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9795CE-72B2-A39D-1BE3-6B11C9100ADA}"/>
              </a:ext>
            </a:extLst>
          </p:cNvPr>
          <p:cNvSpPr>
            <a:spLocks noGrp="1"/>
          </p:cNvSpPr>
          <p:nvPr>
            <p:ph type="title"/>
          </p:nvPr>
        </p:nvSpPr>
        <p:spPr/>
        <p:txBody>
          <a:bodyPr/>
          <a:lstStyle/>
          <a:p>
            <a:r>
              <a:rPr lang="en-US" sz="2400" b="1" dirty="0"/>
              <a:t>CONTENT</a:t>
            </a:r>
          </a:p>
        </p:txBody>
      </p:sp>
      <p:sp>
        <p:nvSpPr>
          <p:cNvPr id="3" name="Content Placeholder 2">
            <a:extLst>
              <a:ext uri="{FF2B5EF4-FFF2-40B4-BE49-F238E27FC236}">
                <a16:creationId xmlns:a16="http://schemas.microsoft.com/office/drawing/2014/main" id="{001D26C1-C00C-AC97-E56A-948CB8F61108}"/>
              </a:ext>
            </a:extLst>
          </p:cNvPr>
          <p:cNvSpPr>
            <a:spLocks noGrp="1"/>
          </p:cNvSpPr>
          <p:nvPr>
            <p:ph idx="1"/>
          </p:nvPr>
        </p:nvSpPr>
        <p:spPr>
          <a:xfrm>
            <a:off x="561110" y="2418735"/>
            <a:ext cx="11129445" cy="3973103"/>
          </a:xfrm>
        </p:spPr>
        <p:txBody>
          <a:bodyPr/>
          <a:lstStyle/>
          <a:p>
            <a:pPr marL="0" indent="0">
              <a:buNone/>
            </a:pPr>
            <a:r>
              <a:rPr lang="en-US" b="1" dirty="0">
                <a:solidFill>
                  <a:srgbClr val="410C3B"/>
                </a:solidFill>
              </a:rPr>
              <a:t>Content of the Presentation:</a:t>
            </a:r>
          </a:p>
          <a:p>
            <a:pPr marL="0" indent="0">
              <a:buNone/>
            </a:pPr>
            <a:r>
              <a:rPr lang="en-US" dirty="0">
                <a:solidFill>
                  <a:srgbClr val="410C3B"/>
                </a:solidFill>
              </a:rPr>
              <a:t>1.	Current State of the Country's Legal Framework</a:t>
            </a:r>
          </a:p>
          <a:p>
            <a:pPr marL="0" indent="0">
              <a:buNone/>
            </a:pPr>
            <a:r>
              <a:rPr lang="en-US" dirty="0">
                <a:solidFill>
                  <a:srgbClr val="410C3B"/>
                </a:solidFill>
              </a:rPr>
              <a:t>2.	Transposition Process of the EECC Directive and GIA into the New LEC</a:t>
            </a:r>
          </a:p>
          <a:p>
            <a:pPr marL="0" indent="0">
              <a:buNone/>
            </a:pPr>
            <a:r>
              <a:rPr lang="en-US" dirty="0">
                <a:solidFill>
                  <a:srgbClr val="410C3B"/>
                </a:solidFill>
              </a:rPr>
              <a:t>3.	TRANSPOSITION OF THE EECC </a:t>
            </a:r>
          </a:p>
          <a:p>
            <a:pPr marL="0" indent="0">
              <a:buNone/>
            </a:pPr>
            <a:r>
              <a:rPr lang="en-US" dirty="0">
                <a:solidFill>
                  <a:srgbClr val="410C3B"/>
                </a:solidFill>
              </a:rPr>
              <a:t>•	PART I: FRAMEWORK (General rules for the organization of the sector)</a:t>
            </a:r>
          </a:p>
          <a:p>
            <a:pPr marL="0" indent="0">
              <a:buNone/>
            </a:pPr>
            <a:r>
              <a:rPr lang="en-US" dirty="0">
                <a:solidFill>
                  <a:srgbClr val="410C3B"/>
                </a:solidFill>
              </a:rPr>
              <a:t>•	PART II: NETWORKS</a:t>
            </a:r>
          </a:p>
          <a:p>
            <a:pPr marL="0" indent="0">
              <a:buNone/>
            </a:pPr>
            <a:r>
              <a:rPr lang="en-US" dirty="0">
                <a:solidFill>
                  <a:srgbClr val="410C3B"/>
                </a:solidFill>
              </a:rPr>
              <a:t>•	PART III: SERVICES</a:t>
            </a:r>
          </a:p>
          <a:p>
            <a:pPr marL="0" indent="0">
              <a:buNone/>
            </a:pPr>
            <a:endParaRPr lang="en-US" dirty="0"/>
          </a:p>
        </p:txBody>
      </p:sp>
      <p:sp>
        <p:nvSpPr>
          <p:cNvPr id="4" name="Footer Placeholder 3">
            <a:extLst>
              <a:ext uri="{FF2B5EF4-FFF2-40B4-BE49-F238E27FC236}">
                <a16:creationId xmlns:a16="http://schemas.microsoft.com/office/drawing/2014/main" id="{19CF5846-1358-E54E-80B8-88835FBB69CB}"/>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BC5DEA8F-18EE-B0B8-5F77-1A09944280B5}"/>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2</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650602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8A76A-AE6E-31D8-B458-B4A2539145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BA5EFA-8D9A-D4CE-FEB2-B2C5E1444161}"/>
              </a:ext>
            </a:extLst>
          </p:cNvPr>
          <p:cNvSpPr>
            <a:spLocks noGrp="1"/>
          </p:cNvSpPr>
          <p:nvPr>
            <p:ph type="title"/>
          </p:nvPr>
        </p:nvSpPr>
        <p:spPr/>
        <p:txBody>
          <a:bodyPr/>
          <a:lstStyle/>
          <a:p>
            <a:r>
              <a:rPr lang="en-US" sz="2400" b="1" dirty="0"/>
              <a:t>Current State of the Country's Legal Framework</a:t>
            </a:r>
          </a:p>
        </p:txBody>
      </p:sp>
      <p:sp>
        <p:nvSpPr>
          <p:cNvPr id="3" name="Content Placeholder 2">
            <a:extLst>
              <a:ext uri="{FF2B5EF4-FFF2-40B4-BE49-F238E27FC236}">
                <a16:creationId xmlns:a16="http://schemas.microsoft.com/office/drawing/2014/main" id="{C2ADB2A8-6797-590B-9F8B-85E28C1DB8F9}"/>
              </a:ext>
            </a:extLst>
          </p:cNvPr>
          <p:cNvSpPr>
            <a:spLocks noGrp="1"/>
          </p:cNvSpPr>
          <p:nvPr>
            <p:ph idx="1"/>
          </p:nvPr>
        </p:nvSpPr>
        <p:spPr>
          <a:xfrm>
            <a:off x="561110" y="2418735"/>
            <a:ext cx="11129445" cy="3973103"/>
          </a:xfrm>
        </p:spPr>
        <p:txBody>
          <a:bodyPr/>
          <a:lstStyle/>
          <a:p>
            <a:pPr marL="0" indent="0">
              <a:buNone/>
            </a:pPr>
            <a:r>
              <a:rPr lang="en-US" b="1" dirty="0">
                <a:solidFill>
                  <a:srgbClr val="410C3B"/>
                </a:solidFill>
              </a:rPr>
              <a:t>Existing Law (2014): Full transposition of the 2009 EU Electronic Communications Package:</a:t>
            </a:r>
          </a:p>
          <a:p>
            <a:pPr marL="0" indent="0">
              <a:buNone/>
            </a:pPr>
            <a:r>
              <a:rPr lang="en-US" dirty="0">
                <a:solidFill>
                  <a:srgbClr val="410C3B"/>
                </a:solidFill>
              </a:rPr>
              <a:t>•	</a:t>
            </a:r>
            <a:r>
              <a:rPr lang="en-US" b="1" dirty="0">
                <a:solidFill>
                  <a:srgbClr val="410C3B"/>
                </a:solidFill>
              </a:rPr>
              <a:t>Better Regulation Directive: </a:t>
            </a:r>
            <a:r>
              <a:rPr lang="en-US" dirty="0">
                <a:solidFill>
                  <a:srgbClr val="410C3B"/>
                </a:solidFill>
              </a:rPr>
              <a:t>Alignment with Framework, Access, and Authorisation directives.</a:t>
            </a:r>
          </a:p>
          <a:p>
            <a:pPr marL="0" indent="0">
              <a:buNone/>
            </a:pPr>
            <a:r>
              <a:rPr lang="en-US" dirty="0">
                <a:solidFill>
                  <a:srgbClr val="410C3B"/>
                </a:solidFill>
              </a:rPr>
              <a:t>•	</a:t>
            </a:r>
            <a:r>
              <a:rPr lang="en-US" b="1" dirty="0">
                <a:solidFill>
                  <a:srgbClr val="410C3B"/>
                </a:solidFill>
              </a:rPr>
              <a:t>Citizens Rights Directive: </a:t>
            </a:r>
            <a:r>
              <a:rPr lang="en-US" dirty="0">
                <a:solidFill>
                  <a:srgbClr val="410C3B"/>
                </a:solidFill>
              </a:rPr>
              <a:t>Alignment with Universal Service and ePrivacy directives.</a:t>
            </a:r>
          </a:p>
          <a:p>
            <a:pPr marL="0" indent="0">
              <a:buNone/>
            </a:pPr>
            <a:endParaRPr lang="en-US" dirty="0">
              <a:solidFill>
                <a:srgbClr val="410C3B"/>
              </a:solidFill>
            </a:endParaRPr>
          </a:p>
          <a:p>
            <a:pPr marL="0" indent="0">
              <a:buNone/>
            </a:pPr>
            <a:r>
              <a:rPr lang="en-US" b="1" dirty="0">
                <a:solidFill>
                  <a:srgbClr val="410C3B"/>
                </a:solidFill>
              </a:rPr>
              <a:t>Key Amendments:</a:t>
            </a:r>
          </a:p>
          <a:p>
            <a:pPr marL="0" indent="0">
              <a:buNone/>
            </a:pPr>
            <a:r>
              <a:rPr lang="en-US" dirty="0">
                <a:solidFill>
                  <a:srgbClr val="410C3B"/>
                </a:solidFill>
              </a:rPr>
              <a:t>•	Establishment of MKD-CIRT (National Computer Incident Response Center).</a:t>
            </a:r>
          </a:p>
          <a:p>
            <a:pPr marL="0" indent="0">
              <a:buNone/>
            </a:pPr>
            <a:r>
              <a:rPr lang="en-US" dirty="0">
                <a:solidFill>
                  <a:srgbClr val="410C3B"/>
                </a:solidFill>
              </a:rPr>
              <a:t>•	Establishment of the Broadband Competence Office (BCO).</a:t>
            </a:r>
          </a:p>
          <a:p>
            <a:pPr marL="0" indent="0">
              <a:buNone/>
            </a:pPr>
            <a:r>
              <a:rPr lang="en-US" dirty="0">
                <a:solidFill>
                  <a:srgbClr val="410C3B"/>
                </a:solidFill>
              </a:rPr>
              <a:t>•	Implementation of the 5G Cybersecurity Toolbox (risk-based requirements for network equipment).</a:t>
            </a:r>
          </a:p>
          <a:p>
            <a:pPr marL="0" indent="0">
              <a:buNone/>
            </a:pPr>
            <a:endParaRPr lang="en-US" dirty="0"/>
          </a:p>
        </p:txBody>
      </p:sp>
      <p:sp>
        <p:nvSpPr>
          <p:cNvPr id="4" name="Footer Placeholder 3">
            <a:extLst>
              <a:ext uri="{FF2B5EF4-FFF2-40B4-BE49-F238E27FC236}">
                <a16:creationId xmlns:a16="http://schemas.microsoft.com/office/drawing/2014/main" id="{81516183-090B-4BCE-A62E-D349E52239C2}"/>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C0E0C7C9-9407-FFA3-039C-D72E57750239}"/>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3</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3157227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AAAFC-6295-D4F1-2780-9AB2F1A599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D7E622-D69A-D223-0956-88A232AD8F43}"/>
              </a:ext>
            </a:extLst>
          </p:cNvPr>
          <p:cNvSpPr>
            <a:spLocks noGrp="1"/>
          </p:cNvSpPr>
          <p:nvPr>
            <p:ph type="title"/>
          </p:nvPr>
        </p:nvSpPr>
        <p:spPr/>
        <p:txBody>
          <a:bodyPr/>
          <a:lstStyle/>
          <a:p>
            <a:r>
              <a:rPr lang="en-US" sz="2400" b="1" dirty="0"/>
              <a:t>Transposition Process of the EECC Directive and GIA into the New LEC</a:t>
            </a:r>
          </a:p>
        </p:txBody>
      </p:sp>
      <p:sp>
        <p:nvSpPr>
          <p:cNvPr id="3" name="Content Placeholder 2">
            <a:extLst>
              <a:ext uri="{FF2B5EF4-FFF2-40B4-BE49-F238E27FC236}">
                <a16:creationId xmlns:a16="http://schemas.microsoft.com/office/drawing/2014/main" id="{EF98B6C9-3216-6E91-88AB-0747FA417799}"/>
              </a:ext>
            </a:extLst>
          </p:cNvPr>
          <p:cNvSpPr>
            <a:spLocks noGrp="1"/>
          </p:cNvSpPr>
          <p:nvPr>
            <p:ph idx="1"/>
          </p:nvPr>
        </p:nvSpPr>
        <p:spPr>
          <a:xfrm>
            <a:off x="561110" y="2418735"/>
            <a:ext cx="11129445" cy="3973103"/>
          </a:xfrm>
        </p:spPr>
        <p:txBody>
          <a:bodyPr/>
          <a:lstStyle/>
          <a:p>
            <a:pPr marL="0" indent="0">
              <a:buNone/>
            </a:pPr>
            <a:r>
              <a:rPr lang="en-US" b="1" dirty="0">
                <a:solidFill>
                  <a:srgbClr val="410C3B"/>
                </a:solidFill>
              </a:rPr>
              <a:t>Inclusivity and Transparency of the Process </a:t>
            </a:r>
          </a:p>
          <a:p>
            <a:pPr marL="0" indent="0">
              <a:buNone/>
            </a:pPr>
            <a:r>
              <a:rPr lang="en-US" b="1" dirty="0">
                <a:solidFill>
                  <a:srgbClr val="410C3B"/>
                </a:solidFill>
              </a:rPr>
              <a:t>Coordination &amp; Timeline: </a:t>
            </a:r>
            <a:r>
              <a:rPr lang="en-US" dirty="0">
                <a:solidFill>
                  <a:srgbClr val="410C3B"/>
                </a:solidFill>
              </a:rPr>
              <a:t>The drafting process  started in January 2025, coordinated by the Ministry of Digital Transformation.</a:t>
            </a:r>
          </a:p>
          <a:p>
            <a:pPr marL="0" indent="0">
              <a:buNone/>
            </a:pPr>
            <a:r>
              <a:rPr lang="en-US" b="1" dirty="0">
                <a:solidFill>
                  <a:srgbClr val="410C3B"/>
                </a:solidFill>
              </a:rPr>
              <a:t>Inter-institutional Engagement: </a:t>
            </a:r>
            <a:r>
              <a:rPr lang="en-US" dirty="0">
                <a:solidFill>
                  <a:srgbClr val="410C3B"/>
                </a:solidFill>
              </a:rPr>
              <a:t>Collaborative involvement of Agency for Electronic Communications, the Agency for Audio and Audiovisual Media Services, the Consumer Organization, relevant Ministries and institutions.</a:t>
            </a:r>
          </a:p>
          <a:p>
            <a:pPr marL="0" indent="0">
              <a:buNone/>
            </a:pPr>
            <a:r>
              <a:rPr lang="en-US" b="1" dirty="0">
                <a:solidFill>
                  <a:srgbClr val="410C3B"/>
                </a:solidFill>
              </a:rPr>
              <a:t>Broad Stakeholder Consultation: </a:t>
            </a:r>
            <a:r>
              <a:rPr lang="en-US" dirty="0">
                <a:solidFill>
                  <a:srgbClr val="410C3B"/>
                </a:solidFill>
              </a:rPr>
              <a:t>Transparent process involving opinions and feedback from all key state bodies and stakeholders:</a:t>
            </a:r>
          </a:p>
          <a:p>
            <a:pPr marL="0" indent="0">
              <a:buNone/>
            </a:pPr>
            <a:r>
              <a:rPr lang="en-US" dirty="0">
                <a:solidFill>
                  <a:srgbClr val="410C3B"/>
                </a:solidFill>
              </a:rPr>
              <a:t>•	Draft Law published on ENER (Single National Electronic Register of Regulations).</a:t>
            </a:r>
          </a:p>
          <a:p>
            <a:pPr marL="0" indent="0">
              <a:buNone/>
            </a:pPr>
            <a:r>
              <a:rPr lang="en-US" dirty="0">
                <a:solidFill>
                  <a:srgbClr val="410C3B"/>
                </a:solidFill>
              </a:rPr>
              <a:t>•	Public hearing conducted with operators, academia, and legal professionals.</a:t>
            </a:r>
          </a:p>
          <a:p>
            <a:pPr marL="0" indent="0">
              <a:buNone/>
            </a:pPr>
            <a:endParaRPr lang="en-US" dirty="0"/>
          </a:p>
        </p:txBody>
      </p:sp>
      <p:sp>
        <p:nvSpPr>
          <p:cNvPr id="4" name="Footer Placeholder 3">
            <a:extLst>
              <a:ext uri="{FF2B5EF4-FFF2-40B4-BE49-F238E27FC236}">
                <a16:creationId xmlns:a16="http://schemas.microsoft.com/office/drawing/2014/main" id="{4F03AEF5-3027-4B43-F24A-3C9E6CE5FA03}"/>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7406AC2C-98B4-D88F-D7CD-DC79158526D2}"/>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4</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1386313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6A809-56D7-AD31-C9BE-803BC26BBB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C18247-A080-1A14-CA97-220F67A81AAA}"/>
              </a:ext>
            </a:extLst>
          </p:cNvPr>
          <p:cNvSpPr>
            <a:spLocks noGrp="1"/>
          </p:cNvSpPr>
          <p:nvPr>
            <p:ph type="title"/>
          </p:nvPr>
        </p:nvSpPr>
        <p:spPr/>
        <p:txBody>
          <a:bodyPr/>
          <a:lstStyle/>
          <a:p>
            <a:r>
              <a:rPr lang="en-US" sz="2400" b="1" dirty="0"/>
              <a:t>Transposition Process of the EECC Directive and GIA into the New LEC</a:t>
            </a:r>
          </a:p>
        </p:txBody>
      </p:sp>
      <p:sp>
        <p:nvSpPr>
          <p:cNvPr id="3" name="Content Placeholder 2">
            <a:extLst>
              <a:ext uri="{FF2B5EF4-FFF2-40B4-BE49-F238E27FC236}">
                <a16:creationId xmlns:a16="http://schemas.microsoft.com/office/drawing/2014/main" id="{4382DA46-1B4D-D97C-E227-C42EB6B9C1F7}"/>
              </a:ext>
            </a:extLst>
          </p:cNvPr>
          <p:cNvSpPr>
            <a:spLocks noGrp="1"/>
          </p:cNvSpPr>
          <p:nvPr>
            <p:ph idx="1"/>
          </p:nvPr>
        </p:nvSpPr>
        <p:spPr>
          <a:xfrm>
            <a:off x="561110" y="2418735"/>
            <a:ext cx="11129445" cy="3973103"/>
          </a:xfrm>
        </p:spPr>
        <p:txBody>
          <a:bodyPr/>
          <a:lstStyle/>
          <a:p>
            <a:pPr marL="0" indent="0">
              <a:buNone/>
            </a:pPr>
            <a:r>
              <a:rPr lang="en-US" b="1" dirty="0">
                <a:solidFill>
                  <a:srgbClr val="410C3B"/>
                </a:solidFill>
              </a:rPr>
              <a:t>Support and Technical Assistance</a:t>
            </a:r>
          </a:p>
          <a:p>
            <a:pPr marL="0" indent="0">
              <a:buNone/>
            </a:pPr>
            <a:r>
              <a:rPr lang="en-US" b="1" dirty="0">
                <a:solidFill>
                  <a:srgbClr val="410C3B"/>
                </a:solidFill>
              </a:rPr>
              <a:t>International Support: </a:t>
            </a:r>
            <a:r>
              <a:rPr lang="en-US" dirty="0">
                <a:solidFill>
                  <a:srgbClr val="410C3B"/>
                </a:solidFill>
              </a:rPr>
              <a:t>Collaboration with GIZ for the hiring of a legal expert to conduct a GAP analysis.</a:t>
            </a:r>
          </a:p>
          <a:p>
            <a:pPr marL="0" indent="0">
              <a:buNone/>
            </a:pPr>
            <a:r>
              <a:rPr lang="en-US" b="1" dirty="0">
                <a:solidFill>
                  <a:srgbClr val="410C3B"/>
                </a:solidFill>
              </a:rPr>
              <a:t>Objective: </a:t>
            </a:r>
            <a:r>
              <a:rPr lang="en-US" dirty="0">
                <a:solidFill>
                  <a:srgbClr val="410C3B"/>
                </a:solidFill>
              </a:rPr>
              <a:t>Identification of legislative gaps to achieve full harmonization with the EU acquis by June 2025 (Reform Agenda deadline).</a:t>
            </a:r>
          </a:p>
          <a:p>
            <a:pPr marL="0" indent="0">
              <a:buNone/>
            </a:pPr>
            <a:r>
              <a:rPr lang="en-US" b="1" dirty="0">
                <a:solidFill>
                  <a:srgbClr val="410C3B"/>
                </a:solidFill>
              </a:rPr>
              <a:t>Key outputs:</a:t>
            </a:r>
          </a:p>
          <a:p>
            <a:pPr marL="0" indent="0">
              <a:buNone/>
            </a:pPr>
            <a:r>
              <a:rPr lang="en-US" dirty="0">
                <a:solidFill>
                  <a:srgbClr val="410C3B"/>
                </a:solidFill>
              </a:rPr>
              <a:t>•	Compliance analysis of the national framework regarding the EECC Directive and GIA.</a:t>
            </a:r>
          </a:p>
          <a:p>
            <a:pPr marL="0" indent="0">
              <a:buNone/>
            </a:pPr>
            <a:r>
              <a:rPr lang="en-US" dirty="0">
                <a:solidFill>
                  <a:srgbClr val="410C3B"/>
                </a:solidFill>
              </a:rPr>
              <a:t>•	GAP analysis on the compliance of the Law with Directive (EU) 2018/1972 (EECC).</a:t>
            </a:r>
          </a:p>
          <a:p>
            <a:pPr marL="0" indent="0">
              <a:buNone/>
            </a:pPr>
            <a:r>
              <a:rPr lang="en-US" dirty="0">
                <a:solidFill>
                  <a:srgbClr val="410C3B"/>
                </a:solidFill>
              </a:rPr>
              <a:t>•	GAP analysis on the compliance of the Law with Regulation (EU) 2024/1309 (GIA).</a:t>
            </a:r>
          </a:p>
          <a:p>
            <a:pPr marL="0" indent="0">
              <a:buNone/>
            </a:pPr>
            <a:endParaRPr lang="en-US" dirty="0">
              <a:solidFill>
                <a:srgbClr val="410C3B"/>
              </a:solidFill>
            </a:endParaRPr>
          </a:p>
        </p:txBody>
      </p:sp>
      <p:sp>
        <p:nvSpPr>
          <p:cNvPr id="4" name="Footer Placeholder 3">
            <a:extLst>
              <a:ext uri="{FF2B5EF4-FFF2-40B4-BE49-F238E27FC236}">
                <a16:creationId xmlns:a16="http://schemas.microsoft.com/office/drawing/2014/main" id="{1EE8EC48-3740-F70F-41D5-84F73D8F530C}"/>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22D5FC9B-CE99-79FA-DA04-8FE0A3FCC50B}"/>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5</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3536564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1B653-C691-E5B4-9B0D-7A9CBB0F25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2B2903-48F9-5C2F-99A7-A202416A3CD0}"/>
              </a:ext>
            </a:extLst>
          </p:cNvPr>
          <p:cNvSpPr>
            <a:spLocks noGrp="1"/>
          </p:cNvSpPr>
          <p:nvPr>
            <p:ph type="title"/>
          </p:nvPr>
        </p:nvSpPr>
        <p:spPr/>
        <p:txBody>
          <a:bodyPr/>
          <a:lstStyle/>
          <a:p>
            <a:r>
              <a:rPr lang="en-US" sz="2400" b="1" dirty="0"/>
              <a:t>Transposition Process of the EECC Directive and GIA into the New LEC</a:t>
            </a:r>
          </a:p>
        </p:txBody>
      </p:sp>
      <p:sp>
        <p:nvSpPr>
          <p:cNvPr id="3" name="Content Placeholder 2">
            <a:extLst>
              <a:ext uri="{FF2B5EF4-FFF2-40B4-BE49-F238E27FC236}">
                <a16:creationId xmlns:a16="http://schemas.microsoft.com/office/drawing/2014/main" id="{1203895F-11F7-77E8-F0B9-5BE6AA8AA4DD}"/>
              </a:ext>
            </a:extLst>
          </p:cNvPr>
          <p:cNvSpPr>
            <a:spLocks noGrp="1"/>
          </p:cNvSpPr>
          <p:nvPr>
            <p:ph idx="1"/>
          </p:nvPr>
        </p:nvSpPr>
        <p:spPr>
          <a:xfrm>
            <a:off x="561110" y="2418735"/>
            <a:ext cx="11129445" cy="3973103"/>
          </a:xfrm>
        </p:spPr>
        <p:txBody>
          <a:bodyPr/>
          <a:lstStyle/>
          <a:p>
            <a:pPr marL="0" indent="0">
              <a:buNone/>
            </a:pPr>
            <a:r>
              <a:rPr lang="en-US" b="1" dirty="0">
                <a:solidFill>
                  <a:srgbClr val="410C3B"/>
                </a:solidFill>
              </a:rPr>
              <a:t>Adoption of the Law and Coordination with EC</a:t>
            </a:r>
          </a:p>
          <a:p>
            <a:pPr marL="0" indent="0">
              <a:buNone/>
            </a:pPr>
            <a:r>
              <a:rPr lang="en-US" b="1" dirty="0">
                <a:solidFill>
                  <a:srgbClr val="410C3B"/>
                </a:solidFill>
              </a:rPr>
              <a:t>Adoption of the Law: </a:t>
            </a:r>
            <a:r>
              <a:rPr lang="en-US" dirty="0">
                <a:solidFill>
                  <a:srgbClr val="410C3B"/>
                </a:solidFill>
              </a:rPr>
              <a:t>The Law was adopted by the Parliament in June 2025, with an effective from 1 June 2026.</a:t>
            </a:r>
          </a:p>
          <a:p>
            <a:pPr marL="0" indent="0">
              <a:buNone/>
            </a:pPr>
            <a:r>
              <a:rPr lang="en-US" b="1" dirty="0">
                <a:solidFill>
                  <a:srgbClr val="410C3B"/>
                </a:solidFill>
              </a:rPr>
              <a:t>Second Phase Alignment</a:t>
            </a:r>
            <a:r>
              <a:rPr lang="en-US" dirty="0">
                <a:solidFill>
                  <a:srgbClr val="410C3B"/>
                </a:solidFill>
              </a:rPr>
              <a:t>: Following EC comments on the draft Law, a comprehensive analysis was conducted to ensure further alignment.</a:t>
            </a:r>
          </a:p>
          <a:p>
            <a:pPr marL="0" indent="0">
              <a:buNone/>
            </a:pPr>
            <a:r>
              <a:rPr lang="en-US" b="1" dirty="0">
                <a:solidFill>
                  <a:srgbClr val="410C3B"/>
                </a:solidFill>
              </a:rPr>
              <a:t>Legislative Amendments: </a:t>
            </a:r>
            <a:r>
              <a:rPr lang="en-US" dirty="0">
                <a:solidFill>
                  <a:srgbClr val="410C3B"/>
                </a:solidFill>
              </a:rPr>
              <a:t>Amendments to the Law on Electronic Communications and the Law on Construction were adopted in December 2025.</a:t>
            </a:r>
          </a:p>
          <a:p>
            <a:pPr marL="0" indent="0">
              <a:buNone/>
            </a:pPr>
            <a:r>
              <a:rPr lang="en-US" b="1" dirty="0">
                <a:solidFill>
                  <a:srgbClr val="410C3B"/>
                </a:solidFill>
              </a:rPr>
              <a:t>Final Reporting: </a:t>
            </a:r>
            <a:r>
              <a:rPr lang="en-US" dirty="0">
                <a:solidFill>
                  <a:srgbClr val="410C3B"/>
                </a:solidFill>
              </a:rPr>
              <a:t>Full documentation of the alignment process was officially submitted to the EC through the Ministry of European Affairs.</a:t>
            </a:r>
          </a:p>
          <a:p>
            <a:pPr marL="0" indent="0">
              <a:buNone/>
            </a:pPr>
            <a:endParaRPr lang="en-US" dirty="0">
              <a:solidFill>
                <a:srgbClr val="410C3B"/>
              </a:solidFill>
            </a:endParaRPr>
          </a:p>
        </p:txBody>
      </p:sp>
      <p:sp>
        <p:nvSpPr>
          <p:cNvPr id="4" name="Footer Placeholder 3">
            <a:extLst>
              <a:ext uri="{FF2B5EF4-FFF2-40B4-BE49-F238E27FC236}">
                <a16:creationId xmlns:a16="http://schemas.microsoft.com/office/drawing/2014/main" id="{7B9FCCE0-74FB-BC91-B6D9-A674BC9FE347}"/>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56E63821-7AF2-98B1-F6FD-DC009541E680}"/>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6</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2043378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43E9F-4C22-82EC-4000-ED53B53327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477CCB-507C-FFA0-5CC7-8A4343B89BF5}"/>
              </a:ext>
            </a:extLst>
          </p:cNvPr>
          <p:cNvSpPr>
            <a:spLocks noGrp="1"/>
          </p:cNvSpPr>
          <p:nvPr>
            <p:ph type="title"/>
          </p:nvPr>
        </p:nvSpPr>
        <p:spPr/>
        <p:txBody>
          <a:bodyPr/>
          <a:lstStyle/>
          <a:p>
            <a:r>
              <a:rPr lang="en-US" sz="2400" b="1" dirty="0"/>
              <a:t>TRANSPOSITION OF THE EECC - PART I: FRAMEWORK (General rules for the organization of the sector)</a:t>
            </a:r>
          </a:p>
        </p:txBody>
      </p:sp>
      <p:sp>
        <p:nvSpPr>
          <p:cNvPr id="3" name="Content Placeholder 2">
            <a:extLst>
              <a:ext uri="{FF2B5EF4-FFF2-40B4-BE49-F238E27FC236}">
                <a16:creationId xmlns:a16="http://schemas.microsoft.com/office/drawing/2014/main" id="{06A29198-6FA3-3255-E005-6212F74A6895}"/>
              </a:ext>
            </a:extLst>
          </p:cNvPr>
          <p:cNvSpPr>
            <a:spLocks noGrp="1"/>
          </p:cNvSpPr>
          <p:nvPr>
            <p:ph idx="1"/>
          </p:nvPr>
        </p:nvSpPr>
        <p:spPr>
          <a:xfrm>
            <a:off x="561110" y="2418735"/>
            <a:ext cx="11129445" cy="4143536"/>
          </a:xfrm>
        </p:spPr>
        <p:txBody>
          <a:bodyPr>
            <a:normAutofit/>
          </a:bodyPr>
          <a:lstStyle/>
          <a:p>
            <a:pPr marL="0" indent="0">
              <a:buNone/>
            </a:pPr>
            <a:r>
              <a:rPr lang="en-US" b="1" dirty="0">
                <a:solidFill>
                  <a:srgbClr val="410C3B"/>
                </a:solidFill>
              </a:rPr>
              <a:t>Sets the legal and institutional rules for the sector. It focuses on the independence of the regulator and market growth. It also introduces modern definitions and updated notification rules to create a fair and transparent market for all operators.</a:t>
            </a:r>
          </a:p>
          <a:p>
            <a:pPr marL="0" indent="0">
              <a:buNone/>
            </a:pPr>
            <a:endParaRPr lang="en-US" sz="800" b="1" dirty="0">
              <a:solidFill>
                <a:srgbClr val="410C3B"/>
              </a:solidFill>
            </a:endParaRPr>
          </a:p>
          <a:p>
            <a:pPr marL="0" indent="0">
              <a:buNone/>
            </a:pPr>
            <a:r>
              <a:rPr lang="en-US" b="1" dirty="0">
                <a:solidFill>
                  <a:srgbClr val="410C3B"/>
                </a:solidFill>
              </a:rPr>
              <a:t>I. Definitions </a:t>
            </a:r>
          </a:p>
          <a:p>
            <a:pPr marL="0" indent="0">
              <a:buNone/>
            </a:pPr>
            <a:r>
              <a:rPr lang="en-US" dirty="0">
                <a:solidFill>
                  <a:srgbClr val="410C3B"/>
                </a:solidFill>
              </a:rPr>
              <a:t>•	Article 2 (Definitions) Transposed into Article 3 (Definitions) of the new LEC. To achieve full compliance, new definitions have been introduced.</a:t>
            </a:r>
          </a:p>
          <a:p>
            <a:pPr marL="0" indent="0">
              <a:buNone/>
            </a:pPr>
            <a:r>
              <a:rPr lang="en-US" b="1" dirty="0">
                <a:solidFill>
                  <a:srgbClr val="410C3B"/>
                </a:solidFill>
              </a:rPr>
              <a:t>II. Institutional Framework and Competent Authorities</a:t>
            </a:r>
          </a:p>
          <a:p>
            <a:pPr marL="0" indent="0">
              <a:buNone/>
            </a:pPr>
            <a:r>
              <a:rPr lang="en-US" dirty="0">
                <a:solidFill>
                  <a:srgbClr val="410C3B"/>
                </a:solidFill>
              </a:rPr>
              <a:t>•	Regarding the institutional framework (Articles 5-10), there are no changes in the new law compared to the existing LEC. The Agency keeps its current model of independence and functionality.</a:t>
            </a:r>
          </a:p>
          <a:p>
            <a:pPr marL="0" indent="0">
              <a:buNone/>
            </a:pPr>
            <a:endParaRPr lang="en-US" dirty="0">
              <a:solidFill>
                <a:srgbClr val="410C3B"/>
              </a:solidFill>
            </a:endParaRPr>
          </a:p>
          <a:p>
            <a:pPr marL="0" indent="0">
              <a:buNone/>
            </a:pPr>
            <a:endParaRPr lang="en-US" dirty="0">
              <a:solidFill>
                <a:srgbClr val="410C3B"/>
              </a:solidFill>
            </a:endParaRPr>
          </a:p>
          <a:p>
            <a:pPr marL="0" indent="0">
              <a:buNone/>
            </a:pPr>
            <a:endParaRPr lang="en-US" dirty="0">
              <a:solidFill>
                <a:srgbClr val="410C3B"/>
              </a:solidFill>
            </a:endParaRPr>
          </a:p>
        </p:txBody>
      </p:sp>
      <p:sp>
        <p:nvSpPr>
          <p:cNvPr id="4" name="Footer Placeholder 3">
            <a:extLst>
              <a:ext uri="{FF2B5EF4-FFF2-40B4-BE49-F238E27FC236}">
                <a16:creationId xmlns:a16="http://schemas.microsoft.com/office/drawing/2014/main" id="{042136ED-3529-AA00-6120-5BDB8A58E2DA}"/>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3E3C9E5D-E7BA-950A-556B-CEB0F1C2BF00}"/>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7</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2636370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D3014-6534-8B81-072A-3A22B4F9BF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EFAA9-9381-52AF-C2B4-E1482F677381}"/>
              </a:ext>
            </a:extLst>
          </p:cNvPr>
          <p:cNvSpPr>
            <a:spLocks noGrp="1"/>
          </p:cNvSpPr>
          <p:nvPr>
            <p:ph type="title"/>
          </p:nvPr>
        </p:nvSpPr>
        <p:spPr/>
        <p:txBody>
          <a:bodyPr/>
          <a:lstStyle/>
          <a:p>
            <a:r>
              <a:rPr lang="en-US" sz="2400" b="1" dirty="0"/>
              <a:t>TRANSPOSITION OF THE EECC - PART I: FRAMEWORK (General rules for the organization of the sector)</a:t>
            </a:r>
          </a:p>
        </p:txBody>
      </p:sp>
      <p:sp>
        <p:nvSpPr>
          <p:cNvPr id="3" name="Content Placeholder 2">
            <a:extLst>
              <a:ext uri="{FF2B5EF4-FFF2-40B4-BE49-F238E27FC236}">
                <a16:creationId xmlns:a16="http://schemas.microsoft.com/office/drawing/2014/main" id="{ED245DE3-335A-35D7-22E2-650A90450A88}"/>
              </a:ext>
            </a:extLst>
          </p:cNvPr>
          <p:cNvSpPr>
            <a:spLocks noGrp="1"/>
          </p:cNvSpPr>
          <p:nvPr>
            <p:ph idx="1"/>
          </p:nvPr>
        </p:nvSpPr>
        <p:spPr>
          <a:xfrm>
            <a:off x="561110" y="2418735"/>
            <a:ext cx="11129445" cy="4143536"/>
          </a:xfrm>
        </p:spPr>
        <p:txBody>
          <a:bodyPr/>
          <a:lstStyle/>
          <a:p>
            <a:pPr marL="0" indent="0">
              <a:buNone/>
            </a:pPr>
            <a:r>
              <a:rPr lang="en-US" b="1" dirty="0">
                <a:solidFill>
                  <a:srgbClr val="410C3B"/>
                </a:solidFill>
              </a:rPr>
              <a:t>III. General Authorisation</a:t>
            </a:r>
          </a:p>
          <a:p>
            <a:pPr marL="0" indent="0">
              <a:buNone/>
            </a:pPr>
            <a:r>
              <a:rPr lang="en-US" dirty="0">
                <a:solidFill>
                  <a:srgbClr val="410C3B"/>
                </a:solidFill>
              </a:rPr>
              <a:t>•	Article 12 (General authorisation of electronic communications networks and services): Transposed into Article 59. Operators now need to provide more data to the Agency in the process of notification.</a:t>
            </a:r>
          </a:p>
          <a:p>
            <a:pPr marL="0" indent="0">
              <a:buNone/>
            </a:pPr>
            <a:r>
              <a:rPr lang="en-US" dirty="0">
                <a:solidFill>
                  <a:srgbClr val="410C3B"/>
                </a:solidFill>
              </a:rPr>
              <a:t>•	Articles 13, 14 &amp; 15 (Conditions, Declarations and Rights): A new by-law will be created to clearly define the exact form and content required for the notification process.</a:t>
            </a:r>
          </a:p>
          <a:p>
            <a:pPr marL="0" indent="0">
              <a:buNone/>
            </a:pPr>
            <a:r>
              <a:rPr lang="en-US" b="1" dirty="0">
                <a:solidFill>
                  <a:srgbClr val="410C3B"/>
                </a:solidFill>
              </a:rPr>
              <a:t>IV. Geographical surveys of network deployments</a:t>
            </a:r>
          </a:p>
          <a:p>
            <a:pPr marL="0" indent="0">
              <a:buNone/>
            </a:pPr>
            <a:r>
              <a:rPr lang="en-US" dirty="0">
                <a:solidFill>
                  <a:srgbClr val="410C3B"/>
                </a:solidFill>
              </a:rPr>
              <a:t>•	Article 22 (Geographical surveys of network deployments): Transposed into Article 67. The Agency has a new duty to map all existing and planned networks to track broadband coverage.</a:t>
            </a:r>
          </a:p>
          <a:p>
            <a:endParaRPr lang="en-US" dirty="0">
              <a:solidFill>
                <a:srgbClr val="410C3B"/>
              </a:solidFill>
            </a:endParaRPr>
          </a:p>
        </p:txBody>
      </p:sp>
      <p:sp>
        <p:nvSpPr>
          <p:cNvPr id="4" name="Footer Placeholder 3">
            <a:extLst>
              <a:ext uri="{FF2B5EF4-FFF2-40B4-BE49-F238E27FC236}">
                <a16:creationId xmlns:a16="http://schemas.microsoft.com/office/drawing/2014/main" id="{9CA4D825-6480-B71B-93F6-345FFF3B2010}"/>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BEDBCE88-3223-2832-D7B6-E1EF3888BCD6}"/>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8</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1585555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D575A-D9C8-F195-0AAE-619FE4BC89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00CE83-8130-0A98-CEB9-FB8E98CEF2EC}"/>
              </a:ext>
            </a:extLst>
          </p:cNvPr>
          <p:cNvSpPr>
            <a:spLocks noGrp="1"/>
          </p:cNvSpPr>
          <p:nvPr>
            <p:ph type="title"/>
          </p:nvPr>
        </p:nvSpPr>
        <p:spPr/>
        <p:txBody>
          <a:bodyPr/>
          <a:lstStyle/>
          <a:p>
            <a:r>
              <a:rPr lang="en-US" sz="2400" b="1" dirty="0"/>
              <a:t>TRANSPOSITION OF THE EECC - PART II: NETWORKS </a:t>
            </a:r>
          </a:p>
        </p:txBody>
      </p:sp>
      <p:sp>
        <p:nvSpPr>
          <p:cNvPr id="3" name="Content Placeholder 2">
            <a:extLst>
              <a:ext uri="{FF2B5EF4-FFF2-40B4-BE49-F238E27FC236}">
                <a16:creationId xmlns:a16="http://schemas.microsoft.com/office/drawing/2014/main" id="{CB1474BC-CA22-B55C-4249-62C8DBB415F8}"/>
              </a:ext>
            </a:extLst>
          </p:cNvPr>
          <p:cNvSpPr>
            <a:spLocks noGrp="1"/>
          </p:cNvSpPr>
          <p:nvPr>
            <p:ph idx="1"/>
          </p:nvPr>
        </p:nvSpPr>
        <p:spPr>
          <a:xfrm>
            <a:off x="561110" y="2418735"/>
            <a:ext cx="11129445" cy="4143536"/>
          </a:xfrm>
        </p:spPr>
        <p:txBody>
          <a:bodyPr>
            <a:normAutofit lnSpcReduction="10000"/>
          </a:bodyPr>
          <a:lstStyle/>
          <a:p>
            <a:pPr marL="0" indent="0">
              <a:buNone/>
            </a:pPr>
            <a:r>
              <a:rPr lang="en-US" b="1" dirty="0">
                <a:solidFill>
                  <a:srgbClr val="410C3B"/>
                </a:solidFill>
              </a:rPr>
              <a:t>Sets the rules for managing radio frequencies and network access to encourage competition and investment. Its main goal is to speed up the building of Very High Capacity Networks (VHCN) to ensure fast, reliable internet and digital growth. </a:t>
            </a:r>
          </a:p>
          <a:p>
            <a:pPr marL="0" indent="0">
              <a:buNone/>
            </a:pPr>
            <a:endParaRPr lang="en-US" sz="900" dirty="0">
              <a:solidFill>
                <a:srgbClr val="410C3B"/>
              </a:solidFill>
            </a:endParaRPr>
          </a:p>
          <a:p>
            <a:pPr marL="0" indent="0">
              <a:buNone/>
            </a:pPr>
            <a:r>
              <a:rPr lang="en-US" b="1" dirty="0">
                <a:solidFill>
                  <a:srgbClr val="410C3B"/>
                </a:solidFill>
              </a:rPr>
              <a:t>I. Radio Frequency Spectrum - Management and Use  </a:t>
            </a:r>
          </a:p>
          <a:p>
            <a:pPr marL="0" indent="0">
              <a:buNone/>
            </a:pPr>
            <a:r>
              <a:rPr lang="en-US" dirty="0">
                <a:solidFill>
                  <a:srgbClr val="410C3B"/>
                </a:solidFill>
              </a:rPr>
              <a:t>•	Article 49 (Duration of rights) &amp; Article 50 (Renewal of individual rights of use for </a:t>
            </a:r>
            <a:r>
              <a:rPr lang="en-US" dirty="0" err="1">
                <a:solidFill>
                  <a:srgbClr val="410C3B"/>
                </a:solidFill>
              </a:rPr>
              <a:t>harmonised</a:t>
            </a:r>
            <a:r>
              <a:rPr lang="en-US" dirty="0">
                <a:solidFill>
                  <a:srgbClr val="410C3B"/>
                </a:solidFill>
              </a:rPr>
              <a:t> radio spectrum): Transposed into Articles 166 and 167. These rules define how long an operator can use a frequency and how to renew those rights. They ensure that operators have the long-term security and continuity they need to invest.</a:t>
            </a:r>
          </a:p>
          <a:p>
            <a:pPr marL="0" indent="0">
              <a:buNone/>
            </a:pPr>
            <a:r>
              <a:rPr lang="en-US" b="1" dirty="0">
                <a:solidFill>
                  <a:srgbClr val="410C3B"/>
                </a:solidFill>
              </a:rPr>
              <a:t>II. Local Networks and Advanced Wireless Access Points</a:t>
            </a:r>
          </a:p>
          <a:p>
            <a:pPr marL="0" indent="0">
              <a:buNone/>
            </a:pPr>
            <a:r>
              <a:rPr lang="en-US" dirty="0">
                <a:solidFill>
                  <a:srgbClr val="410C3B"/>
                </a:solidFill>
              </a:rPr>
              <a:t>•	Article 56 (Access to radio local area networks) and Article 57 (Deployment and operation of small-area wireless access points): Transposed into Articles 71 and 72. These rules simplify the process for setting up local wireless networks (RLANs) and help speed up the installation of small 5G antennas (small cells)</a:t>
            </a:r>
          </a:p>
          <a:p>
            <a:pPr marL="0" indent="0">
              <a:buNone/>
            </a:pPr>
            <a:endParaRPr lang="en-US" dirty="0">
              <a:solidFill>
                <a:srgbClr val="410C3B"/>
              </a:solidFill>
            </a:endParaRPr>
          </a:p>
        </p:txBody>
      </p:sp>
      <p:sp>
        <p:nvSpPr>
          <p:cNvPr id="4" name="Footer Placeholder 3">
            <a:extLst>
              <a:ext uri="{FF2B5EF4-FFF2-40B4-BE49-F238E27FC236}">
                <a16:creationId xmlns:a16="http://schemas.microsoft.com/office/drawing/2014/main" id="{B95B4205-C4B5-91A1-8E5B-ED501C9A3AE3}"/>
              </a:ext>
            </a:extLst>
          </p:cNvPr>
          <p:cNvSpPr>
            <a:spLocks noGrp="1"/>
          </p:cNvSpPr>
          <p:nvPr>
            <p:ph type="ftr" sz="quarter" idx="11"/>
          </p:nvPr>
        </p:nvSpPr>
        <p:spPr/>
        <p:txBody>
          <a:bodyPr/>
          <a:lstStyle/>
          <a:p>
            <a:r>
              <a:rPr lang="en-US"/>
              <a:t>
              </a:t>
            </a:r>
            <a:endParaRPr lang="en-US" dirty="0"/>
          </a:p>
        </p:txBody>
      </p:sp>
      <p:sp>
        <p:nvSpPr>
          <p:cNvPr id="5" name="Slide Number Placeholder 4">
            <a:extLst>
              <a:ext uri="{FF2B5EF4-FFF2-40B4-BE49-F238E27FC236}">
                <a16:creationId xmlns:a16="http://schemas.microsoft.com/office/drawing/2014/main" id="{4D41571D-C1C5-788F-C2FC-6E530EA889A8}"/>
              </a:ext>
            </a:extLst>
          </p:cNvPr>
          <p:cNvSpPr>
            <a:spLocks noGrp="1"/>
          </p:cNvSpPr>
          <p:nvPr>
            <p:ph type="sldNum" sz="quarter" idx="12"/>
          </p:nvPr>
        </p:nvSpPr>
        <p:spPr/>
        <p:txBody>
          <a:bodyPr/>
          <a:lstStyle/>
          <a:p>
            <a:pPr fontAlgn="base">
              <a:spcBef>
                <a:spcPct val="0"/>
              </a:spcBef>
              <a:spcAft>
                <a:spcPct val="0"/>
              </a:spcAft>
            </a:pPr>
            <a:fld id="{44D85110-87C4-4E7E-857C-0698F606DDF6}" type="slidenum">
              <a:rPr lang="en-US" smtClean="0">
                <a:solidFill>
                  <a:prstClr val="black">
                    <a:tint val="75000"/>
                  </a:prstClr>
                </a:solidFill>
                <a:cs typeface="Arial" pitchFamily="34" charset="0"/>
              </a:rPr>
              <a:pPr fontAlgn="base">
                <a:spcBef>
                  <a:spcPct val="0"/>
                </a:spcBef>
                <a:spcAft>
                  <a:spcPct val="0"/>
                </a:spcAft>
              </a:pPr>
              <a:t>9</a:t>
            </a:fld>
            <a:endParaRPr lang="en-US">
              <a:solidFill>
                <a:prstClr val="black">
                  <a:tint val="75000"/>
                </a:prstClr>
              </a:solidFill>
              <a:cs typeface="Arial" pitchFamily="34" charset="0"/>
            </a:endParaRPr>
          </a:p>
        </p:txBody>
      </p:sp>
    </p:spTree>
    <p:extLst>
      <p:ext uri="{BB962C8B-B14F-4D97-AF65-F5344CB8AC3E}">
        <p14:creationId xmlns:p14="http://schemas.microsoft.com/office/powerpoint/2010/main" val="322286556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Office Theme">
  <a:themeElements>
    <a:clrScheme name="Custom 1">
      <a:dk1>
        <a:srgbClr val="3A3A3A"/>
      </a:dk1>
      <a:lt1>
        <a:srgbClr val="D8D8D8"/>
      </a:lt1>
      <a:dk2>
        <a:srgbClr val="0E2841"/>
      </a:dk2>
      <a:lt2>
        <a:srgbClr val="E8E8E8"/>
      </a:lt2>
      <a:accent1>
        <a:srgbClr val="A02B93"/>
      </a:accent1>
      <a:accent2>
        <a:srgbClr val="A02B93"/>
      </a:accent2>
      <a:accent3>
        <a:srgbClr val="A02B93"/>
      </a:accent3>
      <a:accent4>
        <a:srgbClr val="FFFFFF"/>
      </a:accent4>
      <a:accent5>
        <a:srgbClr val="FFFFFF"/>
      </a:accent5>
      <a:accent6>
        <a:srgbClr val="FFFFFF"/>
      </a:accent6>
      <a:hlink>
        <a:srgbClr val="0070C0"/>
      </a:hlink>
      <a:folHlink>
        <a:srgbClr val="00B0F0"/>
      </a:folHlink>
    </a:clrScheme>
    <a:fontScheme name="Custom 3">
      <a:majorFont>
        <a:latin typeface="Calibri"/>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TotalTime>
  <Words>1605</Words>
  <Application>Microsoft Office PowerPoint</Application>
  <PresentationFormat>Widescreen</PresentationFormat>
  <Paragraphs>115</Paragraphs>
  <Slides>13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Aptos</vt:lpstr>
      <vt:lpstr>Arial</vt:lpstr>
      <vt:lpstr>Calibri</vt:lpstr>
      <vt:lpstr>Century Gothic</vt:lpstr>
      <vt:lpstr>Wingdings 3</vt:lpstr>
      <vt:lpstr>Office Theme</vt:lpstr>
      <vt:lpstr>Ion Boardroom</vt:lpstr>
      <vt:lpstr>Transposition Process of the EECC Directive and GIA into the New LEC</vt:lpstr>
      <vt:lpstr>CONTENT</vt:lpstr>
      <vt:lpstr>Current State of the Country's Legal Framework</vt:lpstr>
      <vt:lpstr>Transposition Process of the EECC Directive and GIA into the New LEC</vt:lpstr>
      <vt:lpstr>Transposition Process of the EECC Directive and GIA into the New LEC</vt:lpstr>
      <vt:lpstr>Transposition Process of the EECC Directive and GIA into the New LEC</vt:lpstr>
      <vt:lpstr>TRANSPOSITION OF THE EECC - PART I: FRAMEWORK (General rules for the organization of the sector)</vt:lpstr>
      <vt:lpstr>TRANSPOSITION OF THE EECC - PART I: FRAMEWORK (General rules for the organization of the sector)</vt:lpstr>
      <vt:lpstr>TRANSPOSITION OF THE EECC - PART II: NETWORKS </vt:lpstr>
      <vt:lpstr>TRANSPOSITION OF THE EECC - PART II: NETWORKS </vt:lpstr>
      <vt:lpstr>TRANSPOSITION OF THE EECC - PART III: SERVICES</vt:lpstr>
      <vt:lpstr>TRANSPOSITION OF THE EECC - PART III: SERVICES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Владимир Соколов</cp:lastModifiedBy>
  <cp:revision>3</cp:revision>
  <dcterms:created xsi:type="dcterms:W3CDTF">2026-05-13T22:55:07Z</dcterms:created>
  <dcterms:modified xsi:type="dcterms:W3CDTF">2026-05-13T23:13:46Z</dcterms:modified>
</cp:coreProperties>
</file>