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7"/>
  </p:notesMasterIdLst>
  <p:sldIdLst>
    <p:sldId id="1132" r:id="rId3"/>
    <p:sldId id="986" r:id="rId4"/>
    <p:sldId id="1098" r:id="rId5"/>
    <p:sldId id="1133" r:id="rId6"/>
    <p:sldId id="1126" r:id="rId7"/>
    <p:sldId id="1372" r:id="rId8"/>
    <p:sldId id="1127" r:id="rId9"/>
    <p:sldId id="1092" r:id="rId10"/>
    <p:sldId id="1373" r:id="rId11"/>
    <p:sldId id="1129" r:id="rId12"/>
    <p:sldId id="1375" r:id="rId13"/>
    <p:sldId id="1117" r:id="rId14"/>
    <p:sldId id="1125" r:id="rId15"/>
    <p:sldId id="268" r:id="rId1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847815-6208-4B95-909E-1E2D4593E5BD}" v="328" dt="2026-05-15T09:22:50.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3" autoAdjust="0"/>
    <p:restoredTop sz="76340" autoAdjust="0"/>
  </p:normalViewPr>
  <p:slideViewPr>
    <p:cSldViewPr snapToGrid="0" showGuides="1">
      <p:cViewPr>
        <p:scale>
          <a:sx n="69" d="100"/>
          <a:sy n="69" d="100"/>
        </p:scale>
        <p:origin x="874" y="-250"/>
      </p:cViewPr>
      <p:guideLst>
        <p:guide orient="horz" pos="2137"/>
        <p:guide pos="384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2BD03-9B46-F442-A4A5-F6739885504C}"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GB"/>
        </a:p>
      </dgm:t>
    </dgm:pt>
    <dgm:pt modelId="{1E18EC5F-15DA-4442-96A0-8A7ABA3D52FC}">
      <dgm:prSet phldrT="[Text]" custT="1"/>
      <dgm:spPr/>
      <dgm:t>
        <a:bodyPr/>
        <a:lstStyle/>
        <a:p>
          <a:r>
            <a:rPr lang="en-GB" sz="3200" noProof="0" dirty="0"/>
            <a:t>EECC Directive</a:t>
          </a:r>
        </a:p>
      </dgm:t>
    </dgm:pt>
    <dgm:pt modelId="{387E1D1B-6795-FC49-B4D5-375F087C4CF9}" type="parTrans" cxnId="{C2A8D3A5-9ED1-8E43-B152-55A360CD752E}">
      <dgm:prSet/>
      <dgm:spPr/>
      <dgm:t>
        <a:bodyPr/>
        <a:lstStyle/>
        <a:p>
          <a:endParaRPr lang="en-GB"/>
        </a:p>
      </dgm:t>
    </dgm:pt>
    <dgm:pt modelId="{DCB8EABE-7E97-0047-81C4-5E83ABB49D1A}" type="sibTrans" cxnId="{C2A8D3A5-9ED1-8E43-B152-55A360CD752E}">
      <dgm:prSet/>
      <dgm:spPr/>
      <dgm:t>
        <a:bodyPr/>
        <a:lstStyle/>
        <a:p>
          <a:endParaRPr lang="en-GB"/>
        </a:p>
      </dgm:t>
    </dgm:pt>
    <dgm:pt modelId="{4F621B66-17D1-CB4C-8E4D-168EE74B81D9}">
      <dgm:prSet phldrT="[Text]" custT="1"/>
      <dgm:spPr/>
      <dgm:t>
        <a:bodyPr/>
        <a:lstStyle/>
        <a:p>
          <a:r>
            <a:rPr lang="en-GB" sz="3200" noProof="0"/>
            <a:t>Open Internet Regulation</a:t>
          </a:r>
        </a:p>
      </dgm:t>
    </dgm:pt>
    <dgm:pt modelId="{55AE0B21-741D-2042-9762-186200770F4C}" type="parTrans" cxnId="{E9DFE7C2-0977-C148-9B39-AD95E19634D1}">
      <dgm:prSet/>
      <dgm:spPr/>
      <dgm:t>
        <a:bodyPr/>
        <a:lstStyle/>
        <a:p>
          <a:endParaRPr lang="en-GB"/>
        </a:p>
      </dgm:t>
    </dgm:pt>
    <dgm:pt modelId="{40ECBF47-8C72-C045-A9F8-5818500A7872}" type="sibTrans" cxnId="{E9DFE7C2-0977-C148-9B39-AD95E19634D1}">
      <dgm:prSet/>
      <dgm:spPr/>
      <dgm:t>
        <a:bodyPr/>
        <a:lstStyle/>
        <a:p>
          <a:endParaRPr lang="en-GB"/>
        </a:p>
      </dgm:t>
    </dgm:pt>
    <dgm:pt modelId="{F75216C1-B2C0-6142-AE8A-1B4BE2FC3091}">
      <dgm:prSet phldrT="[Text]" custT="1"/>
      <dgm:spPr/>
      <dgm:t>
        <a:bodyPr/>
        <a:lstStyle/>
        <a:p>
          <a:r>
            <a:rPr lang="en-GB" sz="3200" noProof="0"/>
            <a:t>BEREC Regulation</a:t>
          </a:r>
        </a:p>
      </dgm:t>
    </dgm:pt>
    <dgm:pt modelId="{4A8286C0-2A6F-4B40-BC3B-B6DEC2CC40A7}" type="parTrans" cxnId="{83667CF3-0196-0A4F-B785-28344E7BB633}">
      <dgm:prSet/>
      <dgm:spPr/>
      <dgm:t>
        <a:bodyPr/>
        <a:lstStyle/>
        <a:p>
          <a:endParaRPr lang="en-GB"/>
        </a:p>
      </dgm:t>
    </dgm:pt>
    <dgm:pt modelId="{34781EBA-420B-074D-9C48-E6A4BEED5B1E}" type="sibTrans" cxnId="{83667CF3-0196-0A4F-B785-28344E7BB633}">
      <dgm:prSet/>
      <dgm:spPr/>
      <dgm:t>
        <a:bodyPr/>
        <a:lstStyle/>
        <a:p>
          <a:endParaRPr lang="en-GB"/>
        </a:p>
      </dgm:t>
    </dgm:pt>
    <dgm:pt modelId="{73BD183A-733C-E04E-9B0E-C549E0D85102}">
      <dgm:prSet custT="1"/>
      <dgm:spPr/>
      <dgm:t>
        <a:bodyPr/>
        <a:lstStyle/>
        <a:p>
          <a:r>
            <a:rPr lang="en-GB" sz="3200" noProof="0" dirty="0"/>
            <a:t>Radio Spectrum Policy Programme</a:t>
          </a:r>
          <a:endParaRPr lang="en-GB" sz="2700" noProof="0" dirty="0"/>
        </a:p>
      </dgm:t>
    </dgm:pt>
    <dgm:pt modelId="{5083DBA9-22B9-2144-9284-4295AE5B6D6D}" type="parTrans" cxnId="{14CF984E-B940-F643-8706-3A583A9776E0}">
      <dgm:prSet/>
      <dgm:spPr/>
      <dgm:t>
        <a:bodyPr/>
        <a:lstStyle/>
        <a:p>
          <a:endParaRPr lang="en-GB"/>
        </a:p>
      </dgm:t>
    </dgm:pt>
    <dgm:pt modelId="{DD880CFC-B628-2346-AC0C-23D86ABF5542}" type="sibTrans" cxnId="{14CF984E-B940-F643-8706-3A583A9776E0}">
      <dgm:prSet/>
      <dgm:spPr/>
      <dgm:t>
        <a:bodyPr/>
        <a:lstStyle/>
        <a:p>
          <a:endParaRPr lang="en-GB"/>
        </a:p>
      </dgm:t>
    </dgm:pt>
    <dgm:pt modelId="{1AE383D4-D349-CC45-AFA7-187EFD6FBE6C}">
      <dgm:prSet custT="1"/>
      <dgm:spPr/>
      <dgm:t>
        <a:bodyPr/>
        <a:lstStyle/>
        <a:p>
          <a:r>
            <a:rPr lang="en-GB" sz="3200" noProof="0"/>
            <a:t>Parts of e-Privacy Directive</a:t>
          </a:r>
        </a:p>
      </dgm:t>
    </dgm:pt>
    <dgm:pt modelId="{26F4042C-6DAF-2644-B01B-9C01DF07F45F}" type="parTrans" cxnId="{DE610E39-CE27-C144-93A6-7794265C57BC}">
      <dgm:prSet/>
      <dgm:spPr/>
      <dgm:t>
        <a:bodyPr/>
        <a:lstStyle/>
        <a:p>
          <a:endParaRPr lang="en-GB"/>
        </a:p>
      </dgm:t>
    </dgm:pt>
    <dgm:pt modelId="{CCEB4415-1C5D-A847-B1C6-AE1A3904C989}" type="sibTrans" cxnId="{DE610E39-CE27-C144-93A6-7794265C57BC}">
      <dgm:prSet/>
      <dgm:spPr/>
      <dgm:t>
        <a:bodyPr/>
        <a:lstStyle/>
        <a:p>
          <a:endParaRPr lang="en-GB"/>
        </a:p>
      </dgm:t>
    </dgm:pt>
    <dgm:pt modelId="{930E634F-3BE9-2947-9172-073B3B3E692F}" type="pres">
      <dgm:prSet presAssocID="{4B02BD03-9B46-F442-A4A5-F6739885504C}" presName="Name0" presStyleCnt="0">
        <dgm:presLayoutVars>
          <dgm:dir/>
          <dgm:animLvl val="lvl"/>
          <dgm:resizeHandles val="exact"/>
        </dgm:presLayoutVars>
      </dgm:prSet>
      <dgm:spPr/>
    </dgm:pt>
    <dgm:pt modelId="{C44C229E-EB66-874E-AD71-8ABD073061C0}" type="pres">
      <dgm:prSet presAssocID="{1E18EC5F-15DA-4442-96A0-8A7ABA3D52FC}" presName="linNode" presStyleCnt="0"/>
      <dgm:spPr/>
    </dgm:pt>
    <dgm:pt modelId="{609412EC-4A09-F04F-812F-1E3934F3DAF0}" type="pres">
      <dgm:prSet presAssocID="{1E18EC5F-15DA-4442-96A0-8A7ABA3D52FC}" presName="parentText" presStyleLbl="node1" presStyleIdx="0" presStyleCnt="5">
        <dgm:presLayoutVars>
          <dgm:chMax val="1"/>
          <dgm:bulletEnabled val="1"/>
        </dgm:presLayoutVars>
      </dgm:prSet>
      <dgm:spPr/>
    </dgm:pt>
    <dgm:pt modelId="{9022114B-C2BE-F34B-946E-80B8501E5236}" type="pres">
      <dgm:prSet presAssocID="{DCB8EABE-7E97-0047-81C4-5E83ABB49D1A}" presName="sp" presStyleCnt="0"/>
      <dgm:spPr/>
    </dgm:pt>
    <dgm:pt modelId="{B74E8C4C-10EC-354D-AD27-B3D7B902E8D3}" type="pres">
      <dgm:prSet presAssocID="{4F621B66-17D1-CB4C-8E4D-168EE74B81D9}" presName="linNode" presStyleCnt="0"/>
      <dgm:spPr/>
    </dgm:pt>
    <dgm:pt modelId="{8F16F48F-582A-274C-A7E0-FD3451B2FA09}" type="pres">
      <dgm:prSet presAssocID="{4F621B66-17D1-CB4C-8E4D-168EE74B81D9}" presName="parentText" presStyleLbl="node1" presStyleIdx="1" presStyleCnt="5">
        <dgm:presLayoutVars>
          <dgm:chMax val="1"/>
          <dgm:bulletEnabled val="1"/>
        </dgm:presLayoutVars>
      </dgm:prSet>
      <dgm:spPr/>
    </dgm:pt>
    <dgm:pt modelId="{264A3C67-0339-334D-9A58-9D07C30A858D}" type="pres">
      <dgm:prSet presAssocID="{40ECBF47-8C72-C045-A9F8-5818500A7872}" presName="sp" presStyleCnt="0"/>
      <dgm:spPr/>
    </dgm:pt>
    <dgm:pt modelId="{8F96B5C8-D89D-1744-98A0-B8E3395D4BF8}" type="pres">
      <dgm:prSet presAssocID="{F75216C1-B2C0-6142-AE8A-1B4BE2FC3091}" presName="linNode" presStyleCnt="0"/>
      <dgm:spPr/>
    </dgm:pt>
    <dgm:pt modelId="{0EA16004-80D9-FF41-9D8E-1927B9FCFDF4}" type="pres">
      <dgm:prSet presAssocID="{F75216C1-B2C0-6142-AE8A-1B4BE2FC3091}" presName="parentText" presStyleLbl="node1" presStyleIdx="2" presStyleCnt="5">
        <dgm:presLayoutVars>
          <dgm:chMax val="1"/>
          <dgm:bulletEnabled val="1"/>
        </dgm:presLayoutVars>
      </dgm:prSet>
      <dgm:spPr/>
    </dgm:pt>
    <dgm:pt modelId="{EBDA7BF4-FC4A-0D4F-8501-9AE7400BD2BC}" type="pres">
      <dgm:prSet presAssocID="{34781EBA-420B-074D-9C48-E6A4BEED5B1E}" presName="sp" presStyleCnt="0"/>
      <dgm:spPr/>
    </dgm:pt>
    <dgm:pt modelId="{3086A2F7-68AA-0049-B0ED-31FF74D2B060}" type="pres">
      <dgm:prSet presAssocID="{73BD183A-733C-E04E-9B0E-C549E0D85102}" presName="linNode" presStyleCnt="0"/>
      <dgm:spPr/>
    </dgm:pt>
    <dgm:pt modelId="{6683F00B-23FE-6349-873B-12FD4695CBA3}" type="pres">
      <dgm:prSet presAssocID="{73BD183A-733C-E04E-9B0E-C549E0D85102}" presName="parentText" presStyleLbl="node1" presStyleIdx="3" presStyleCnt="5">
        <dgm:presLayoutVars>
          <dgm:chMax val="1"/>
          <dgm:bulletEnabled val="1"/>
        </dgm:presLayoutVars>
      </dgm:prSet>
      <dgm:spPr/>
    </dgm:pt>
    <dgm:pt modelId="{AF37F4B8-CA0B-EB48-BA06-B48212E9D61B}" type="pres">
      <dgm:prSet presAssocID="{DD880CFC-B628-2346-AC0C-23D86ABF5542}" presName="sp" presStyleCnt="0"/>
      <dgm:spPr/>
    </dgm:pt>
    <dgm:pt modelId="{5A913D71-8A88-414C-849E-E3B9185F342B}" type="pres">
      <dgm:prSet presAssocID="{1AE383D4-D349-CC45-AFA7-187EFD6FBE6C}" presName="linNode" presStyleCnt="0"/>
      <dgm:spPr/>
    </dgm:pt>
    <dgm:pt modelId="{52E4BEB6-E79A-7745-8471-83AF1C16A972}" type="pres">
      <dgm:prSet presAssocID="{1AE383D4-D349-CC45-AFA7-187EFD6FBE6C}" presName="parentText" presStyleLbl="node1" presStyleIdx="4" presStyleCnt="5">
        <dgm:presLayoutVars>
          <dgm:chMax val="1"/>
          <dgm:bulletEnabled val="1"/>
        </dgm:presLayoutVars>
      </dgm:prSet>
      <dgm:spPr/>
    </dgm:pt>
  </dgm:ptLst>
  <dgm:cxnLst>
    <dgm:cxn modelId="{DE610E39-CE27-C144-93A6-7794265C57BC}" srcId="{4B02BD03-9B46-F442-A4A5-F6739885504C}" destId="{1AE383D4-D349-CC45-AFA7-187EFD6FBE6C}" srcOrd="4" destOrd="0" parTransId="{26F4042C-6DAF-2644-B01B-9C01DF07F45F}" sibTransId="{CCEB4415-1C5D-A847-B1C6-AE1A3904C989}"/>
    <dgm:cxn modelId="{58113A3F-11FC-834B-9AC2-06B34FA08573}" type="presOf" srcId="{4F621B66-17D1-CB4C-8E4D-168EE74B81D9}" destId="{8F16F48F-582A-274C-A7E0-FD3451B2FA09}" srcOrd="0" destOrd="0" presId="urn:microsoft.com/office/officeart/2005/8/layout/vList5"/>
    <dgm:cxn modelId="{14CF984E-B940-F643-8706-3A583A9776E0}" srcId="{4B02BD03-9B46-F442-A4A5-F6739885504C}" destId="{73BD183A-733C-E04E-9B0E-C549E0D85102}" srcOrd="3" destOrd="0" parTransId="{5083DBA9-22B9-2144-9284-4295AE5B6D6D}" sibTransId="{DD880CFC-B628-2346-AC0C-23D86ABF5542}"/>
    <dgm:cxn modelId="{F18D1D5A-7BA3-BA4D-8126-A101AB4AFB80}" type="presOf" srcId="{1E18EC5F-15DA-4442-96A0-8A7ABA3D52FC}" destId="{609412EC-4A09-F04F-812F-1E3934F3DAF0}" srcOrd="0" destOrd="0" presId="urn:microsoft.com/office/officeart/2005/8/layout/vList5"/>
    <dgm:cxn modelId="{CF98EE9E-BD4F-A34A-996E-742B1D04182E}" type="presOf" srcId="{F75216C1-B2C0-6142-AE8A-1B4BE2FC3091}" destId="{0EA16004-80D9-FF41-9D8E-1927B9FCFDF4}" srcOrd="0" destOrd="0" presId="urn:microsoft.com/office/officeart/2005/8/layout/vList5"/>
    <dgm:cxn modelId="{C2A8D3A5-9ED1-8E43-B152-55A360CD752E}" srcId="{4B02BD03-9B46-F442-A4A5-F6739885504C}" destId="{1E18EC5F-15DA-4442-96A0-8A7ABA3D52FC}" srcOrd="0" destOrd="0" parTransId="{387E1D1B-6795-FC49-B4D5-375F087C4CF9}" sibTransId="{DCB8EABE-7E97-0047-81C4-5E83ABB49D1A}"/>
    <dgm:cxn modelId="{E9DFE7C2-0977-C148-9B39-AD95E19634D1}" srcId="{4B02BD03-9B46-F442-A4A5-F6739885504C}" destId="{4F621B66-17D1-CB4C-8E4D-168EE74B81D9}" srcOrd="1" destOrd="0" parTransId="{55AE0B21-741D-2042-9762-186200770F4C}" sibTransId="{40ECBF47-8C72-C045-A9F8-5818500A7872}"/>
    <dgm:cxn modelId="{836810CD-B1B5-6743-920C-8F848A5B8ECD}" type="presOf" srcId="{4B02BD03-9B46-F442-A4A5-F6739885504C}" destId="{930E634F-3BE9-2947-9172-073B3B3E692F}" srcOrd="0" destOrd="0" presId="urn:microsoft.com/office/officeart/2005/8/layout/vList5"/>
    <dgm:cxn modelId="{4EF7AFE3-B53A-5244-A486-688E31786EE6}" type="presOf" srcId="{73BD183A-733C-E04E-9B0E-C549E0D85102}" destId="{6683F00B-23FE-6349-873B-12FD4695CBA3}" srcOrd="0" destOrd="0" presId="urn:microsoft.com/office/officeart/2005/8/layout/vList5"/>
    <dgm:cxn modelId="{528BDCF1-F99C-3F4F-AC42-74D0441A37E2}" type="presOf" srcId="{1AE383D4-D349-CC45-AFA7-187EFD6FBE6C}" destId="{52E4BEB6-E79A-7745-8471-83AF1C16A972}" srcOrd="0" destOrd="0" presId="urn:microsoft.com/office/officeart/2005/8/layout/vList5"/>
    <dgm:cxn modelId="{83667CF3-0196-0A4F-B785-28344E7BB633}" srcId="{4B02BD03-9B46-F442-A4A5-F6739885504C}" destId="{F75216C1-B2C0-6142-AE8A-1B4BE2FC3091}" srcOrd="2" destOrd="0" parTransId="{4A8286C0-2A6F-4B40-BC3B-B6DEC2CC40A7}" sibTransId="{34781EBA-420B-074D-9C48-E6A4BEED5B1E}"/>
    <dgm:cxn modelId="{F09FF5A4-A77D-704A-9222-59E430E21471}" type="presParOf" srcId="{930E634F-3BE9-2947-9172-073B3B3E692F}" destId="{C44C229E-EB66-874E-AD71-8ABD073061C0}" srcOrd="0" destOrd="0" presId="urn:microsoft.com/office/officeart/2005/8/layout/vList5"/>
    <dgm:cxn modelId="{A4CDF77E-7E5C-D84F-BA8D-AE2CF5A9ECD1}" type="presParOf" srcId="{C44C229E-EB66-874E-AD71-8ABD073061C0}" destId="{609412EC-4A09-F04F-812F-1E3934F3DAF0}" srcOrd="0" destOrd="0" presId="urn:microsoft.com/office/officeart/2005/8/layout/vList5"/>
    <dgm:cxn modelId="{575F9265-1D52-B94D-B3F9-38ADE5584FD6}" type="presParOf" srcId="{930E634F-3BE9-2947-9172-073B3B3E692F}" destId="{9022114B-C2BE-F34B-946E-80B8501E5236}" srcOrd="1" destOrd="0" presId="urn:microsoft.com/office/officeart/2005/8/layout/vList5"/>
    <dgm:cxn modelId="{39B1CB33-3B62-FE4C-849E-FF39EB468588}" type="presParOf" srcId="{930E634F-3BE9-2947-9172-073B3B3E692F}" destId="{B74E8C4C-10EC-354D-AD27-B3D7B902E8D3}" srcOrd="2" destOrd="0" presId="urn:microsoft.com/office/officeart/2005/8/layout/vList5"/>
    <dgm:cxn modelId="{57DA3537-1202-DD4E-A422-41B91563A14D}" type="presParOf" srcId="{B74E8C4C-10EC-354D-AD27-B3D7B902E8D3}" destId="{8F16F48F-582A-274C-A7E0-FD3451B2FA09}" srcOrd="0" destOrd="0" presId="urn:microsoft.com/office/officeart/2005/8/layout/vList5"/>
    <dgm:cxn modelId="{6B98A29D-9A46-084E-8168-F7B7B0550201}" type="presParOf" srcId="{930E634F-3BE9-2947-9172-073B3B3E692F}" destId="{264A3C67-0339-334D-9A58-9D07C30A858D}" srcOrd="3" destOrd="0" presId="urn:microsoft.com/office/officeart/2005/8/layout/vList5"/>
    <dgm:cxn modelId="{F88D25E6-C373-974C-B5B6-4945FFE04B21}" type="presParOf" srcId="{930E634F-3BE9-2947-9172-073B3B3E692F}" destId="{8F96B5C8-D89D-1744-98A0-B8E3395D4BF8}" srcOrd="4" destOrd="0" presId="urn:microsoft.com/office/officeart/2005/8/layout/vList5"/>
    <dgm:cxn modelId="{20765918-C6AE-6144-A57E-3A4EA66D56A1}" type="presParOf" srcId="{8F96B5C8-D89D-1744-98A0-B8E3395D4BF8}" destId="{0EA16004-80D9-FF41-9D8E-1927B9FCFDF4}" srcOrd="0" destOrd="0" presId="urn:microsoft.com/office/officeart/2005/8/layout/vList5"/>
    <dgm:cxn modelId="{7B82CAFF-CB43-9045-96C4-C7A3B0C4E1B4}" type="presParOf" srcId="{930E634F-3BE9-2947-9172-073B3B3E692F}" destId="{EBDA7BF4-FC4A-0D4F-8501-9AE7400BD2BC}" srcOrd="5" destOrd="0" presId="urn:microsoft.com/office/officeart/2005/8/layout/vList5"/>
    <dgm:cxn modelId="{9E013C5A-8FC3-9747-8C28-337D1DFBFC99}" type="presParOf" srcId="{930E634F-3BE9-2947-9172-073B3B3E692F}" destId="{3086A2F7-68AA-0049-B0ED-31FF74D2B060}" srcOrd="6" destOrd="0" presId="urn:microsoft.com/office/officeart/2005/8/layout/vList5"/>
    <dgm:cxn modelId="{FAA19A45-F211-BC4A-83D9-EB02BA6A90A0}" type="presParOf" srcId="{3086A2F7-68AA-0049-B0ED-31FF74D2B060}" destId="{6683F00B-23FE-6349-873B-12FD4695CBA3}" srcOrd="0" destOrd="0" presId="urn:microsoft.com/office/officeart/2005/8/layout/vList5"/>
    <dgm:cxn modelId="{80B8F30F-5D18-1947-837A-3CB682CE343E}" type="presParOf" srcId="{930E634F-3BE9-2947-9172-073B3B3E692F}" destId="{AF37F4B8-CA0B-EB48-BA06-B48212E9D61B}" srcOrd="7" destOrd="0" presId="urn:microsoft.com/office/officeart/2005/8/layout/vList5"/>
    <dgm:cxn modelId="{B8C10D9D-DA7B-E94A-8CE2-FA343844F781}" type="presParOf" srcId="{930E634F-3BE9-2947-9172-073B3B3E692F}" destId="{5A913D71-8A88-414C-849E-E3B9185F342B}" srcOrd="8" destOrd="0" presId="urn:microsoft.com/office/officeart/2005/8/layout/vList5"/>
    <dgm:cxn modelId="{EF444FC4-3095-3A4A-B4BC-EF6C82E28371}" type="presParOf" srcId="{5A913D71-8A88-414C-849E-E3B9185F342B}" destId="{52E4BEB6-E79A-7745-8471-83AF1C16A97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8EB6B-B44F-4C6C-9AB7-0C4A9EA5DEF2}" type="doc">
      <dgm:prSet loTypeId="urn:microsoft.com/office/officeart/2005/8/layout/gear1" loCatId="process" qsTypeId="urn:microsoft.com/office/officeart/2005/8/quickstyle/simple1" qsCatId="simple" csTypeId="urn:microsoft.com/office/officeart/2005/8/colors/accent1_2" csCatId="accent1" phldr="0"/>
      <dgm:spPr/>
    </dgm:pt>
    <dgm:pt modelId="{EE309C43-6379-4644-93DE-DAED0345B0D1}">
      <dgm:prSet phldrT="[Text]" phldr="1"/>
      <dgm:spPr/>
      <dgm:t>
        <a:bodyPr/>
        <a:lstStyle/>
        <a:p>
          <a:endParaRPr lang="en-US" dirty="0"/>
        </a:p>
      </dgm:t>
    </dgm:pt>
    <dgm:pt modelId="{F37D4C69-BD53-4244-B4F9-5977BCE5ABA3}" type="parTrans" cxnId="{46026419-AED2-42D2-AF0C-B8917448E0B5}">
      <dgm:prSet/>
      <dgm:spPr/>
      <dgm:t>
        <a:bodyPr/>
        <a:lstStyle/>
        <a:p>
          <a:endParaRPr lang="en-US"/>
        </a:p>
      </dgm:t>
    </dgm:pt>
    <dgm:pt modelId="{2F49F0CC-9AF7-4F16-B8A6-FC1DD702C2E8}" type="sibTrans" cxnId="{46026419-AED2-42D2-AF0C-B8917448E0B5}">
      <dgm:prSet/>
      <dgm:spPr/>
      <dgm:t>
        <a:bodyPr/>
        <a:lstStyle/>
        <a:p>
          <a:endParaRPr lang="en-US"/>
        </a:p>
      </dgm:t>
    </dgm:pt>
    <dgm:pt modelId="{5BAF218B-B548-4052-A7ED-D73B95CCCC8F}">
      <dgm:prSet phldrT="[Text]" phldr="1"/>
      <dgm:spPr/>
      <dgm:t>
        <a:bodyPr/>
        <a:lstStyle/>
        <a:p>
          <a:endParaRPr lang="en-US"/>
        </a:p>
      </dgm:t>
    </dgm:pt>
    <dgm:pt modelId="{C354B2AA-B5F7-40B4-9344-568910D8122A}" type="parTrans" cxnId="{832B0E8B-C78A-4EF2-8EFC-13F04A606AFA}">
      <dgm:prSet/>
      <dgm:spPr/>
      <dgm:t>
        <a:bodyPr/>
        <a:lstStyle/>
        <a:p>
          <a:endParaRPr lang="en-US"/>
        </a:p>
      </dgm:t>
    </dgm:pt>
    <dgm:pt modelId="{384A8520-1606-4E71-9C35-2DA5FEA9CACC}" type="sibTrans" cxnId="{832B0E8B-C78A-4EF2-8EFC-13F04A606AFA}">
      <dgm:prSet/>
      <dgm:spPr/>
      <dgm:t>
        <a:bodyPr/>
        <a:lstStyle/>
        <a:p>
          <a:endParaRPr lang="en-US"/>
        </a:p>
      </dgm:t>
    </dgm:pt>
    <dgm:pt modelId="{95E3C883-67F0-40E6-8FDC-967EAA25792D}">
      <dgm:prSet phldrT="[Text]" phldr="1"/>
      <dgm:spPr/>
      <dgm:t>
        <a:bodyPr/>
        <a:lstStyle/>
        <a:p>
          <a:endParaRPr lang="en-US" dirty="0"/>
        </a:p>
      </dgm:t>
    </dgm:pt>
    <dgm:pt modelId="{C9EC0080-607F-488B-8433-A8F3036462D3}" type="parTrans" cxnId="{56CBF627-BE07-41D9-ACF4-CDCA45C30CB5}">
      <dgm:prSet/>
      <dgm:spPr/>
      <dgm:t>
        <a:bodyPr/>
        <a:lstStyle/>
        <a:p>
          <a:endParaRPr lang="en-US"/>
        </a:p>
      </dgm:t>
    </dgm:pt>
    <dgm:pt modelId="{E3C763D7-50BE-4AFC-B3E7-F31C10C7EEBA}" type="sibTrans" cxnId="{56CBF627-BE07-41D9-ACF4-CDCA45C30CB5}">
      <dgm:prSet/>
      <dgm:spPr/>
      <dgm:t>
        <a:bodyPr/>
        <a:lstStyle/>
        <a:p>
          <a:endParaRPr lang="en-US"/>
        </a:p>
      </dgm:t>
    </dgm:pt>
    <dgm:pt modelId="{9FC83BB3-A9A7-47CC-B086-8FEAFFE09E82}" type="pres">
      <dgm:prSet presAssocID="{37A8EB6B-B44F-4C6C-9AB7-0C4A9EA5DEF2}" presName="composite" presStyleCnt="0">
        <dgm:presLayoutVars>
          <dgm:chMax val="3"/>
          <dgm:animLvl val="lvl"/>
          <dgm:resizeHandles val="exact"/>
        </dgm:presLayoutVars>
      </dgm:prSet>
      <dgm:spPr/>
    </dgm:pt>
    <dgm:pt modelId="{9667C122-376D-45D4-A368-309F7D4C84C2}" type="pres">
      <dgm:prSet presAssocID="{EE309C43-6379-4644-93DE-DAED0345B0D1}" presName="gear1" presStyleLbl="node1" presStyleIdx="0" presStyleCnt="3" custLinFactNeighborX="4000">
        <dgm:presLayoutVars>
          <dgm:chMax val="1"/>
          <dgm:bulletEnabled val="1"/>
        </dgm:presLayoutVars>
      </dgm:prSet>
      <dgm:spPr/>
    </dgm:pt>
    <dgm:pt modelId="{C557A987-E49B-4A4F-AE7D-D43ED012769D}" type="pres">
      <dgm:prSet presAssocID="{EE309C43-6379-4644-93DE-DAED0345B0D1}" presName="gear1srcNode" presStyleLbl="node1" presStyleIdx="0" presStyleCnt="3"/>
      <dgm:spPr/>
    </dgm:pt>
    <dgm:pt modelId="{22818DA3-3E23-44D4-B3D2-2D0417ACBBF4}" type="pres">
      <dgm:prSet presAssocID="{EE309C43-6379-4644-93DE-DAED0345B0D1}" presName="gear1dstNode" presStyleLbl="node1" presStyleIdx="0" presStyleCnt="3"/>
      <dgm:spPr/>
    </dgm:pt>
    <dgm:pt modelId="{6482B9A4-253A-4131-BA6B-5BC72D18395B}" type="pres">
      <dgm:prSet presAssocID="{5BAF218B-B548-4052-A7ED-D73B95CCCC8F}" presName="gear2" presStyleLbl="node1" presStyleIdx="1" presStyleCnt="3" custLinFactNeighborX="-1715" custLinFactNeighborY="36699">
        <dgm:presLayoutVars>
          <dgm:chMax val="1"/>
          <dgm:bulletEnabled val="1"/>
        </dgm:presLayoutVars>
      </dgm:prSet>
      <dgm:spPr/>
    </dgm:pt>
    <dgm:pt modelId="{8419BB99-6FEA-4E29-958F-5D6B73881486}" type="pres">
      <dgm:prSet presAssocID="{5BAF218B-B548-4052-A7ED-D73B95CCCC8F}" presName="gear2srcNode" presStyleLbl="node1" presStyleIdx="1" presStyleCnt="3"/>
      <dgm:spPr/>
    </dgm:pt>
    <dgm:pt modelId="{3A39D984-4DE7-4D6B-B862-F0CAA8E4277B}" type="pres">
      <dgm:prSet presAssocID="{5BAF218B-B548-4052-A7ED-D73B95CCCC8F}" presName="gear2dstNode" presStyleLbl="node1" presStyleIdx="1" presStyleCnt="3"/>
      <dgm:spPr/>
    </dgm:pt>
    <dgm:pt modelId="{6A704F0F-F913-42AD-AEF4-24FA5325A8BC}" type="pres">
      <dgm:prSet presAssocID="{95E3C883-67F0-40E6-8FDC-967EAA25792D}" presName="gear3" presStyleLbl="node1" presStyleIdx="2" presStyleCnt="3" custLinFactNeighborY="3272"/>
      <dgm:spPr/>
    </dgm:pt>
    <dgm:pt modelId="{04AB6202-2A57-45F2-8A68-AA5DAE1EDFDA}" type="pres">
      <dgm:prSet presAssocID="{95E3C883-67F0-40E6-8FDC-967EAA25792D}" presName="gear3tx" presStyleLbl="node1" presStyleIdx="2" presStyleCnt="3">
        <dgm:presLayoutVars>
          <dgm:chMax val="1"/>
          <dgm:bulletEnabled val="1"/>
        </dgm:presLayoutVars>
      </dgm:prSet>
      <dgm:spPr/>
    </dgm:pt>
    <dgm:pt modelId="{42FB325A-32EB-45EB-806F-F4D93D636B1A}" type="pres">
      <dgm:prSet presAssocID="{95E3C883-67F0-40E6-8FDC-967EAA25792D}" presName="gear3srcNode" presStyleLbl="node1" presStyleIdx="2" presStyleCnt="3"/>
      <dgm:spPr/>
    </dgm:pt>
    <dgm:pt modelId="{D09A78F3-354C-4B39-A44E-8B1B884B6901}" type="pres">
      <dgm:prSet presAssocID="{95E3C883-67F0-40E6-8FDC-967EAA25792D}" presName="gear3dstNode" presStyleLbl="node1" presStyleIdx="2" presStyleCnt="3"/>
      <dgm:spPr/>
    </dgm:pt>
    <dgm:pt modelId="{28F124E6-FC96-43D0-97F7-62B38721C18E}" type="pres">
      <dgm:prSet presAssocID="{2F49F0CC-9AF7-4F16-B8A6-FC1DD702C2E8}" presName="connector1" presStyleLbl="sibTrans2D1" presStyleIdx="0" presStyleCnt="3"/>
      <dgm:spPr/>
    </dgm:pt>
    <dgm:pt modelId="{E36AFC6C-10C0-4EE6-8A14-09329D357E98}" type="pres">
      <dgm:prSet presAssocID="{384A8520-1606-4E71-9C35-2DA5FEA9CACC}" presName="connector2" presStyleLbl="sibTrans2D1" presStyleIdx="1" presStyleCnt="3" custLinFactNeighborY="18432"/>
      <dgm:spPr/>
    </dgm:pt>
    <dgm:pt modelId="{DC7253E9-35B9-4CF6-BE5C-924001D69565}" type="pres">
      <dgm:prSet presAssocID="{E3C763D7-50BE-4AFC-B3E7-F31C10C7EEBA}" presName="connector3" presStyleLbl="sibTrans2D1" presStyleIdx="2" presStyleCnt="3"/>
      <dgm:spPr/>
    </dgm:pt>
  </dgm:ptLst>
  <dgm:cxnLst>
    <dgm:cxn modelId="{F8392107-54CD-4F40-A651-029321FBD8EE}" type="presOf" srcId="{95E3C883-67F0-40E6-8FDC-967EAA25792D}" destId="{04AB6202-2A57-45F2-8A68-AA5DAE1EDFDA}" srcOrd="1" destOrd="0" presId="urn:microsoft.com/office/officeart/2005/8/layout/gear1"/>
    <dgm:cxn modelId="{46026419-AED2-42D2-AF0C-B8917448E0B5}" srcId="{37A8EB6B-B44F-4C6C-9AB7-0C4A9EA5DEF2}" destId="{EE309C43-6379-4644-93DE-DAED0345B0D1}" srcOrd="0" destOrd="0" parTransId="{F37D4C69-BD53-4244-B4F9-5977BCE5ABA3}" sibTransId="{2F49F0CC-9AF7-4F16-B8A6-FC1DD702C2E8}"/>
    <dgm:cxn modelId="{6FF5B025-F743-4085-BC95-097EA19C0B10}" type="presOf" srcId="{EE309C43-6379-4644-93DE-DAED0345B0D1}" destId="{22818DA3-3E23-44D4-B3D2-2D0417ACBBF4}" srcOrd="2" destOrd="0" presId="urn:microsoft.com/office/officeart/2005/8/layout/gear1"/>
    <dgm:cxn modelId="{56CBF627-BE07-41D9-ACF4-CDCA45C30CB5}" srcId="{37A8EB6B-B44F-4C6C-9AB7-0C4A9EA5DEF2}" destId="{95E3C883-67F0-40E6-8FDC-967EAA25792D}" srcOrd="2" destOrd="0" parTransId="{C9EC0080-607F-488B-8433-A8F3036462D3}" sibTransId="{E3C763D7-50BE-4AFC-B3E7-F31C10C7EEBA}"/>
    <dgm:cxn modelId="{D6528C2C-07D0-4540-99D3-3DB011002C48}" type="presOf" srcId="{2F49F0CC-9AF7-4F16-B8A6-FC1DD702C2E8}" destId="{28F124E6-FC96-43D0-97F7-62B38721C18E}" srcOrd="0" destOrd="0" presId="urn:microsoft.com/office/officeart/2005/8/layout/gear1"/>
    <dgm:cxn modelId="{9B80EC5D-0607-4F06-A231-05C80620D1C8}" type="presOf" srcId="{EE309C43-6379-4644-93DE-DAED0345B0D1}" destId="{C557A987-E49B-4A4F-AE7D-D43ED012769D}" srcOrd="1" destOrd="0" presId="urn:microsoft.com/office/officeart/2005/8/layout/gear1"/>
    <dgm:cxn modelId="{C541CF64-E110-473A-84BF-30748B09C13E}" type="presOf" srcId="{E3C763D7-50BE-4AFC-B3E7-F31C10C7EEBA}" destId="{DC7253E9-35B9-4CF6-BE5C-924001D69565}" srcOrd="0" destOrd="0" presId="urn:microsoft.com/office/officeart/2005/8/layout/gear1"/>
    <dgm:cxn modelId="{C9286366-96D9-45CA-9951-FF83EEB8D8B8}" type="presOf" srcId="{5BAF218B-B548-4052-A7ED-D73B95CCCC8F}" destId="{3A39D984-4DE7-4D6B-B862-F0CAA8E4277B}" srcOrd="2" destOrd="0" presId="urn:microsoft.com/office/officeart/2005/8/layout/gear1"/>
    <dgm:cxn modelId="{832B0E8B-C78A-4EF2-8EFC-13F04A606AFA}" srcId="{37A8EB6B-B44F-4C6C-9AB7-0C4A9EA5DEF2}" destId="{5BAF218B-B548-4052-A7ED-D73B95CCCC8F}" srcOrd="1" destOrd="0" parTransId="{C354B2AA-B5F7-40B4-9344-568910D8122A}" sibTransId="{384A8520-1606-4E71-9C35-2DA5FEA9CACC}"/>
    <dgm:cxn modelId="{B1F2D88C-9AA7-49DE-8FC6-A04781F014CC}" type="presOf" srcId="{95E3C883-67F0-40E6-8FDC-967EAA25792D}" destId="{42FB325A-32EB-45EB-806F-F4D93D636B1A}" srcOrd="2" destOrd="0" presId="urn:microsoft.com/office/officeart/2005/8/layout/gear1"/>
    <dgm:cxn modelId="{3B45DD93-523A-44EC-81EA-ACF684CF4CBD}" type="presOf" srcId="{5BAF218B-B548-4052-A7ED-D73B95CCCC8F}" destId="{6482B9A4-253A-4131-BA6B-5BC72D18395B}" srcOrd="0" destOrd="0" presId="urn:microsoft.com/office/officeart/2005/8/layout/gear1"/>
    <dgm:cxn modelId="{BC3B7F9F-ABF7-461A-8CFD-561BE1104C13}" type="presOf" srcId="{5BAF218B-B548-4052-A7ED-D73B95CCCC8F}" destId="{8419BB99-6FEA-4E29-958F-5D6B73881486}" srcOrd="1" destOrd="0" presId="urn:microsoft.com/office/officeart/2005/8/layout/gear1"/>
    <dgm:cxn modelId="{781200A8-634A-4C81-9639-FDB87EB5F064}" type="presOf" srcId="{95E3C883-67F0-40E6-8FDC-967EAA25792D}" destId="{D09A78F3-354C-4B39-A44E-8B1B884B6901}" srcOrd="3" destOrd="0" presId="urn:microsoft.com/office/officeart/2005/8/layout/gear1"/>
    <dgm:cxn modelId="{E768B3C4-3916-4DEB-8DA2-1062DC8D9E18}" type="presOf" srcId="{95E3C883-67F0-40E6-8FDC-967EAA25792D}" destId="{6A704F0F-F913-42AD-AEF4-24FA5325A8BC}" srcOrd="0" destOrd="0" presId="urn:microsoft.com/office/officeart/2005/8/layout/gear1"/>
    <dgm:cxn modelId="{3EF6D8E7-FE2D-40D9-AFD2-FAA6CE9A09B3}" type="presOf" srcId="{37A8EB6B-B44F-4C6C-9AB7-0C4A9EA5DEF2}" destId="{9FC83BB3-A9A7-47CC-B086-8FEAFFE09E82}" srcOrd="0" destOrd="0" presId="urn:microsoft.com/office/officeart/2005/8/layout/gear1"/>
    <dgm:cxn modelId="{D86C14F4-1D00-48D8-91BF-8C330744B272}" type="presOf" srcId="{EE309C43-6379-4644-93DE-DAED0345B0D1}" destId="{9667C122-376D-45D4-A368-309F7D4C84C2}" srcOrd="0" destOrd="0" presId="urn:microsoft.com/office/officeart/2005/8/layout/gear1"/>
    <dgm:cxn modelId="{374ACDFA-DE6C-44E4-9041-6A79ED1548E3}" type="presOf" srcId="{384A8520-1606-4E71-9C35-2DA5FEA9CACC}" destId="{E36AFC6C-10C0-4EE6-8A14-09329D357E98}" srcOrd="0" destOrd="0" presId="urn:microsoft.com/office/officeart/2005/8/layout/gear1"/>
    <dgm:cxn modelId="{6340EA8C-519E-4668-A2B4-DB26D9B1FCA5}" type="presParOf" srcId="{9FC83BB3-A9A7-47CC-B086-8FEAFFE09E82}" destId="{9667C122-376D-45D4-A368-309F7D4C84C2}" srcOrd="0" destOrd="0" presId="urn:microsoft.com/office/officeart/2005/8/layout/gear1"/>
    <dgm:cxn modelId="{F2AB4800-6987-4766-8150-EDF2FE912D2F}" type="presParOf" srcId="{9FC83BB3-A9A7-47CC-B086-8FEAFFE09E82}" destId="{C557A987-E49B-4A4F-AE7D-D43ED012769D}" srcOrd="1" destOrd="0" presId="urn:microsoft.com/office/officeart/2005/8/layout/gear1"/>
    <dgm:cxn modelId="{764F4965-01EA-4F14-8F19-A9B4795D491F}" type="presParOf" srcId="{9FC83BB3-A9A7-47CC-B086-8FEAFFE09E82}" destId="{22818DA3-3E23-44D4-B3D2-2D0417ACBBF4}" srcOrd="2" destOrd="0" presId="urn:microsoft.com/office/officeart/2005/8/layout/gear1"/>
    <dgm:cxn modelId="{7910940F-BE4A-4AE4-90AF-4D4F95518358}" type="presParOf" srcId="{9FC83BB3-A9A7-47CC-B086-8FEAFFE09E82}" destId="{6482B9A4-253A-4131-BA6B-5BC72D18395B}" srcOrd="3" destOrd="0" presId="urn:microsoft.com/office/officeart/2005/8/layout/gear1"/>
    <dgm:cxn modelId="{EA46F5C5-146A-4FE4-BE9E-E1F5945E6F58}" type="presParOf" srcId="{9FC83BB3-A9A7-47CC-B086-8FEAFFE09E82}" destId="{8419BB99-6FEA-4E29-958F-5D6B73881486}" srcOrd="4" destOrd="0" presId="urn:microsoft.com/office/officeart/2005/8/layout/gear1"/>
    <dgm:cxn modelId="{B7DD8907-C1BD-4E9F-ABDA-94B2BA390C48}" type="presParOf" srcId="{9FC83BB3-A9A7-47CC-B086-8FEAFFE09E82}" destId="{3A39D984-4DE7-4D6B-B862-F0CAA8E4277B}" srcOrd="5" destOrd="0" presId="urn:microsoft.com/office/officeart/2005/8/layout/gear1"/>
    <dgm:cxn modelId="{0D6A58EA-4BEA-4C12-A0B4-A617951A1919}" type="presParOf" srcId="{9FC83BB3-A9A7-47CC-B086-8FEAFFE09E82}" destId="{6A704F0F-F913-42AD-AEF4-24FA5325A8BC}" srcOrd="6" destOrd="0" presId="urn:microsoft.com/office/officeart/2005/8/layout/gear1"/>
    <dgm:cxn modelId="{E226B80A-96CA-4671-9897-FCA9E6869E7A}" type="presParOf" srcId="{9FC83BB3-A9A7-47CC-B086-8FEAFFE09E82}" destId="{04AB6202-2A57-45F2-8A68-AA5DAE1EDFDA}" srcOrd="7" destOrd="0" presId="urn:microsoft.com/office/officeart/2005/8/layout/gear1"/>
    <dgm:cxn modelId="{C7BF5105-8E70-432C-9266-8C7406AE9E8F}" type="presParOf" srcId="{9FC83BB3-A9A7-47CC-B086-8FEAFFE09E82}" destId="{42FB325A-32EB-45EB-806F-F4D93D636B1A}" srcOrd="8" destOrd="0" presId="urn:microsoft.com/office/officeart/2005/8/layout/gear1"/>
    <dgm:cxn modelId="{ED5F24DE-8E7C-43A0-8777-CD92C2634F50}" type="presParOf" srcId="{9FC83BB3-A9A7-47CC-B086-8FEAFFE09E82}" destId="{D09A78F3-354C-4B39-A44E-8B1B884B6901}" srcOrd="9" destOrd="0" presId="urn:microsoft.com/office/officeart/2005/8/layout/gear1"/>
    <dgm:cxn modelId="{9BE11D17-0DD3-4423-9545-99FF013FC9BF}" type="presParOf" srcId="{9FC83BB3-A9A7-47CC-B086-8FEAFFE09E82}" destId="{28F124E6-FC96-43D0-97F7-62B38721C18E}" srcOrd="10" destOrd="0" presId="urn:microsoft.com/office/officeart/2005/8/layout/gear1"/>
    <dgm:cxn modelId="{3AB29185-CC81-4016-A17A-FA6D741624AA}" type="presParOf" srcId="{9FC83BB3-A9A7-47CC-B086-8FEAFFE09E82}" destId="{E36AFC6C-10C0-4EE6-8A14-09329D357E98}" srcOrd="11" destOrd="0" presId="urn:microsoft.com/office/officeart/2005/8/layout/gear1"/>
    <dgm:cxn modelId="{A44E34E2-E882-43A1-91CD-49FC9823A8F1}" type="presParOf" srcId="{9FC83BB3-A9A7-47CC-B086-8FEAFFE09E82}" destId="{DC7253E9-35B9-4CF6-BE5C-924001D69565}"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BC592D-1E15-524D-A874-DCBEA716795D}"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GB"/>
        </a:p>
      </dgm:t>
    </dgm:pt>
    <dgm:pt modelId="{C41A0D45-3AC7-E347-8FC4-FCD81BD0F2C2}">
      <dgm:prSet phldrT="[Text]" custT="1"/>
      <dgm:spPr/>
      <dgm:t>
        <a:bodyPr/>
        <a:lstStyle/>
        <a:p>
          <a:pPr>
            <a:spcAft>
              <a:spcPts val="144"/>
            </a:spcAft>
          </a:pPr>
          <a:r>
            <a:rPr lang="en-GB" sz="3200" noProof="0" dirty="0"/>
            <a:t>Clarified scope </a:t>
          </a:r>
        </a:p>
      </dgm:t>
    </dgm:pt>
    <dgm:pt modelId="{8F8BB45F-A418-334F-86C6-948B6B0E4D43}" type="parTrans" cxnId="{5DE0B785-BBAF-954C-92EC-0FB1C997DF65}">
      <dgm:prSet/>
      <dgm:spPr/>
      <dgm:t>
        <a:bodyPr/>
        <a:lstStyle/>
        <a:p>
          <a:endParaRPr lang="en-GB"/>
        </a:p>
      </dgm:t>
    </dgm:pt>
    <dgm:pt modelId="{778BAD71-546F-654B-974A-799CC1DE4B52}" type="sibTrans" cxnId="{5DE0B785-BBAF-954C-92EC-0FB1C997DF65}">
      <dgm:prSet/>
      <dgm:spPr/>
      <dgm:t>
        <a:bodyPr/>
        <a:lstStyle/>
        <a:p>
          <a:endParaRPr lang="en-GB"/>
        </a:p>
      </dgm:t>
    </dgm:pt>
    <dgm:pt modelId="{9B4C78B2-C19E-B94D-AA6C-B08E03B8DAB2}">
      <dgm:prSet phldrT="[Text]" custT="1"/>
      <dgm:spPr/>
      <dgm:t>
        <a:bodyPr lIns="72000"/>
        <a:lstStyle/>
        <a:p>
          <a:pPr>
            <a:buFont typeface="Arial" panose="020B0604020202020204" pitchFamily="34" charset="0"/>
            <a:buChar char="•"/>
          </a:pPr>
          <a:r>
            <a:rPr lang="en-GB" sz="1800" b="0" i="0" noProof="0" dirty="0"/>
            <a:t>Publicly available ECS, except NI-ICS</a:t>
          </a:r>
          <a:endParaRPr lang="en-GB" sz="1800" noProof="0" dirty="0"/>
        </a:p>
      </dgm:t>
    </dgm:pt>
    <dgm:pt modelId="{E976C306-C919-764C-A803-D8084A696AFF}" type="parTrans" cxnId="{51722926-ED4D-184A-B83A-1E28529E5EB7}">
      <dgm:prSet/>
      <dgm:spPr/>
      <dgm:t>
        <a:bodyPr/>
        <a:lstStyle/>
        <a:p>
          <a:endParaRPr lang="en-GB"/>
        </a:p>
      </dgm:t>
    </dgm:pt>
    <dgm:pt modelId="{010BEED2-D49B-C848-9745-7B3D70AA6B55}" type="sibTrans" cxnId="{51722926-ED4D-184A-B83A-1E28529E5EB7}">
      <dgm:prSet/>
      <dgm:spPr/>
      <dgm:t>
        <a:bodyPr/>
        <a:lstStyle/>
        <a:p>
          <a:endParaRPr lang="en-GB"/>
        </a:p>
      </dgm:t>
    </dgm:pt>
    <dgm:pt modelId="{3D9D28C1-108E-C746-BF9E-6C993D585D66}">
      <dgm:prSet phldrT="[Text]" custT="1"/>
      <dgm:spPr/>
      <dgm:t>
        <a:bodyPr lIns="72000"/>
        <a:lstStyle/>
        <a:p>
          <a:r>
            <a:rPr lang="en-GB" sz="1800" noProof="0" dirty="0"/>
            <a:t>Public and non-public ECN for public digital services</a:t>
          </a:r>
        </a:p>
      </dgm:t>
    </dgm:pt>
    <dgm:pt modelId="{2A2AD8FA-DC08-4644-B559-667ABD0014FE}" type="parTrans" cxnId="{0BEB386C-4603-2246-925B-B4C883673394}">
      <dgm:prSet/>
      <dgm:spPr/>
      <dgm:t>
        <a:bodyPr/>
        <a:lstStyle/>
        <a:p>
          <a:endParaRPr lang="en-GB"/>
        </a:p>
      </dgm:t>
    </dgm:pt>
    <dgm:pt modelId="{E9FC5AC2-FF13-7B40-911E-016516E9D758}" type="sibTrans" cxnId="{0BEB386C-4603-2246-925B-B4C883673394}">
      <dgm:prSet/>
      <dgm:spPr/>
      <dgm:t>
        <a:bodyPr/>
        <a:lstStyle/>
        <a:p>
          <a:endParaRPr lang="en-GB"/>
        </a:p>
      </dgm:t>
    </dgm:pt>
    <dgm:pt modelId="{FEE591D9-AF57-A14C-98A5-DEDD45FEA4C2}">
      <dgm:prSet phldrT="[Text]" custT="1"/>
      <dgm:spPr/>
      <dgm:t>
        <a:bodyPr/>
        <a:lstStyle/>
        <a:p>
          <a:r>
            <a:rPr lang="en-GB" sz="3200" noProof="0" dirty="0"/>
            <a:t>Harmonised conditions</a:t>
          </a:r>
        </a:p>
      </dgm:t>
    </dgm:pt>
    <dgm:pt modelId="{8BA5EBBB-BA97-044D-A8AB-009FB4A9288A}" type="parTrans" cxnId="{8E2443E4-B3D2-7443-9691-B55000AC4F9B}">
      <dgm:prSet/>
      <dgm:spPr/>
      <dgm:t>
        <a:bodyPr/>
        <a:lstStyle/>
        <a:p>
          <a:endParaRPr lang="en-GB"/>
        </a:p>
      </dgm:t>
    </dgm:pt>
    <dgm:pt modelId="{833DBA11-93D3-9A43-9E48-CA5D9400EC30}" type="sibTrans" cxnId="{8E2443E4-B3D2-7443-9691-B55000AC4F9B}">
      <dgm:prSet/>
      <dgm:spPr/>
      <dgm:t>
        <a:bodyPr/>
        <a:lstStyle/>
        <a:p>
          <a:endParaRPr lang="en-GB"/>
        </a:p>
      </dgm:t>
    </dgm:pt>
    <dgm:pt modelId="{70AF2D4F-9879-6A4F-BA30-FD002A15D9FD}">
      <dgm:prSet phldrT="[Text]" custT="1"/>
      <dgm:spPr/>
      <dgm:t>
        <a:bodyPr lIns="72000"/>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solidFill>
                <a:srgbClr val="000000">
                  <a:hueOff val="0"/>
                  <a:satOff val="0"/>
                  <a:lumOff val="0"/>
                  <a:alphaOff val="0"/>
                </a:srgbClr>
              </a:solidFill>
              <a:latin typeface="Quicksand"/>
              <a:ea typeface="+mn-ea"/>
              <a:cs typeface="+mn-cs"/>
            </a:rPr>
            <a:t>Shorter list of fully harmonised conditions</a:t>
          </a:r>
        </a:p>
      </dgm:t>
    </dgm:pt>
    <dgm:pt modelId="{6145AB77-39CA-0A43-86B7-96029DE4313C}" type="parTrans" cxnId="{E24BACB1-5543-CE43-AAF9-40B63E48805A}">
      <dgm:prSet/>
      <dgm:spPr/>
      <dgm:t>
        <a:bodyPr/>
        <a:lstStyle/>
        <a:p>
          <a:endParaRPr lang="en-GB"/>
        </a:p>
      </dgm:t>
    </dgm:pt>
    <dgm:pt modelId="{0CD5A164-E12C-834E-8A83-75B267359F17}" type="sibTrans" cxnId="{E24BACB1-5543-CE43-AAF9-40B63E48805A}">
      <dgm:prSet/>
      <dgm:spPr/>
      <dgm:t>
        <a:bodyPr/>
        <a:lstStyle/>
        <a:p>
          <a:endParaRPr lang="en-GB"/>
        </a:p>
      </dgm:t>
    </dgm:pt>
    <dgm:pt modelId="{35325083-839C-CE42-8AD9-59BD6659762C}">
      <dgm:prSet phldrT="[Text]" custT="1"/>
      <dgm:spPr/>
      <dgm:t>
        <a:bodyPr/>
        <a:lstStyle/>
        <a:p>
          <a:pPr>
            <a:spcAft>
              <a:spcPts val="144"/>
            </a:spcAft>
            <a:buNone/>
          </a:pPr>
          <a:r>
            <a:rPr lang="en-GB" sz="3200" b="0" noProof="0" dirty="0"/>
            <a:t>Single passport </a:t>
          </a:r>
        </a:p>
      </dgm:t>
    </dgm:pt>
    <dgm:pt modelId="{3DB1A697-DC88-714E-A7CF-3B56FABDF84E}" type="parTrans" cxnId="{FA1D1120-EAB5-A747-87A6-69077281DF5C}">
      <dgm:prSet/>
      <dgm:spPr/>
      <dgm:t>
        <a:bodyPr/>
        <a:lstStyle/>
        <a:p>
          <a:endParaRPr lang="en-GB"/>
        </a:p>
      </dgm:t>
    </dgm:pt>
    <dgm:pt modelId="{5DA147A5-80FB-B14B-8CB5-0F7EEBA7376E}" type="sibTrans" cxnId="{FA1D1120-EAB5-A747-87A6-69077281DF5C}">
      <dgm:prSet/>
      <dgm:spPr/>
      <dgm:t>
        <a:bodyPr/>
        <a:lstStyle/>
        <a:p>
          <a:endParaRPr lang="en-GB"/>
        </a:p>
      </dgm:t>
    </dgm:pt>
    <dgm:pt modelId="{3A3C98D5-9B41-7947-A7D7-9C0531C5A842}">
      <dgm:prSet phldrT="[Text]"/>
      <dgm:spPr/>
      <dgm:t>
        <a:bodyPr lIns="72000"/>
        <a:lstStyle/>
        <a:p>
          <a:pPr>
            <a:buFont typeface="Arial" panose="020B0604020202020204" pitchFamily="34" charset="0"/>
            <a:buChar char="•"/>
          </a:pPr>
          <a:r>
            <a:rPr lang="en-GB" b="0" i="0" noProof="0" dirty="0"/>
            <a:t>One notification to only one NRA for EU-wide operators</a:t>
          </a:r>
          <a:endParaRPr lang="en-GB" noProof="0" dirty="0"/>
        </a:p>
      </dgm:t>
    </dgm:pt>
    <dgm:pt modelId="{73A258E0-E6E1-C94B-9114-0F542C1934C3}" type="parTrans" cxnId="{6AC1B540-04DC-2146-BECD-B6FCD2A7BBB3}">
      <dgm:prSet/>
      <dgm:spPr/>
      <dgm:t>
        <a:bodyPr/>
        <a:lstStyle/>
        <a:p>
          <a:endParaRPr lang="en-GB"/>
        </a:p>
      </dgm:t>
    </dgm:pt>
    <dgm:pt modelId="{7C2F0489-D29D-6B40-B0C7-53D78C08F4FA}" type="sibTrans" cxnId="{6AC1B540-04DC-2146-BECD-B6FCD2A7BBB3}">
      <dgm:prSet/>
      <dgm:spPr/>
      <dgm:t>
        <a:bodyPr/>
        <a:lstStyle/>
        <a:p>
          <a:endParaRPr lang="en-GB"/>
        </a:p>
      </dgm:t>
    </dgm:pt>
    <dgm:pt modelId="{7A93E345-ECE9-714D-8F1E-963A08193B09}">
      <dgm:prSet phldrT="[Text]"/>
      <dgm:spPr/>
      <dgm:t>
        <a:bodyPr lIns="72000"/>
        <a:lstStyle/>
        <a:p>
          <a:r>
            <a:rPr lang="en-GB" noProof="0" dirty="0"/>
            <a:t>NRA → ODN → NRAs in other member states</a:t>
          </a:r>
        </a:p>
      </dgm:t>
    </dgm:pt>
    <dgm:pt modelId="{8A8ED1CA-5A6B-AE48-BA2F-6EFDDE7D016B}" type="parTrans" cxnId="{0402FFF4-1CC0-A94E-82C9-20197DEC6C11}">
      <dgm:prSet/>
      <dgm:spPr/>
      <dgm:t>
        <a:bodyPr/>
        <a:lstStyle/>
        <a:p>
          <a:endParaRPr lang="en-GB"/>
        </a:p>
      </dgm:t>
    </dgm:pt>
    <dgm:pt modelId="{56AA5404-B3F0-4746-B059-96864038FC1E}" type="sibTrans" cxnId="{0402FFF4-1CC0-A94E-82C9-20197DEC6C11}">
      <dgm:prSet/>
      <dgm:spPr/>
      <dgm:t>
        <a:bodyPr/>
        <a:lstStyle/>
        <a:p>
          <a:endParaRPr lang="en-GB"/>
        </a:p>
      </dgm:t>
    </dgm:pt>
    <dgm:pt modelId="{809B109C-2683-DB40-8738-1FB290078CF6}">
      <dgm:prSet phldrT="[Text]"/>
      <dgm:spPr/>
      <dgm:t>
        <a:bodyPr lIns="72000"/>
        <a:lstStyle/>
        <a:p>
          <a:r>
            <a:rPr lang="en-GB" noProof="0" dirty="0"/>
            <a:t>Harmonised notification template and regular reporting</a:t>
          </a:r>
        </a:p>
      </dgm:t>
    </dgm:pt>
    <dgm:pt modelId="{95B4A29F-B9FA-E141-8385-B418348C1F7E}" type="parTrans" cxnId="{E319A2F9-DC41-5C40-9C26-7AD89A3F0D87}">
      <dgm:prSet/>
      <dgm:spPr/>
      <dgm:t>
        <a:bodyPr/>
        <a:lstStyle/>
        <a:p>
          <a:endParaRPr lang="en-GB"/>
        </a:p>
      </dgm:t>
    </dgm:pt>
    <dgm:pt modelId="{38D0B8D6-3307-EC47-B5E2-0F57724B4E06}" type="sibTrans" cxnId="{E319A2F9-DC41-5C40-9C26-7AD89A3F0D87}">
      <dgm:prSet/>
      <dgm:spPr/>
      <dgm:t>
        <a:bodyPr/>
        <a:lstStyle/>
        <a:p>
          <a:endParaRPr lang="en-GB"/>
        </a:p>
      </dgm:t>
    </dgm:pt>
    <dgm:pt modelId="{46AB2AA4-B549-464E-BA2B-E651C576EB2F}">
      <dgm:prSet custT="1"/>
      <dgm:spPr/>
      <dgm:t>
        <a:bodyPr/>
        <a:lstStyle/>
        <a:p>
          <a:r>
            <a:rPr lang="en-GB" sz="3200" noProof="0" dirty="0"/>
            <a:t>Mandatory notification</a:t>
          </a:r>
        </a:p>
      </dgm:t>
    </dgm:pt>
    <dgm:pt modelId="{8233F586-20BB-0846-92B1-EAB54F12BB14}" type="parTrans" cxnId="{1EC9FD4B-015F-014F-BFD9-8AA136F36B73}">
      <dgm:prSet/>
      <dgm:spPr/>
      <dgm:t>
        <a:bodyPr/>
        <a:lstStyle/>
        <a:p>
          <a:endParaRPr lang="en-GB"/>
        </a:p>
      </dgm:t>
    </dgm:pt>
    <dgm:pt modelId="{16D07959-AAB2-1842-B5D9-DEABD067FD98}" type="sibTrans" cxnId="{1EC9FD4B-015F-014F-BFD9-8AA136F36B73}">
      <dgm:prSet/>
      <dgm:spPr/>
      <dgm:t>
        <a:bodyPr/>
        <a:lstStyle/>
        <a:p>
          <a:endParaRPr lang="en-GB"/>
        </a:p>
      </dgm:t>
    </dgm:pt>
    <dgm:pt modelId="{FEFC0F0E-32FD-5E43-A85F-8720FA824ED1}">
      <dgm:prSet custT="1"/>
      <dgm:spPr/>
      <dgm:t>
        <a:bodyPr lIns="72000"/>
        <a:lstStyle/>
        <a:p>
          <a:r>
            <a:rPr lang="en-GB" sz="1800" b="0" i="0" kern="1200" noProof="0" dirty="0"/>
            <a:t>Mandatory notification to the NRA</a:t>
          </a:r>
          <a:endParaRPr lang="en-GB" sz="1800" kern="1200" noProof="0" dirty="0"/>
        </a:p>
      </dgm:t>
    </dgm:pt>
    <dgm:pt modelId="{57692F46-9906-A94B-8757-4F24F0C04996}" type="parTrans" cxnId="{FC589703-55C5-D840-9AC8-99CA796D5DBF}">
      <dgm:prSet/>
      <dgm:spPr/>
      <dgm:t>
        <a:bodyPr/>
        <a:lstStyle/>
        <a:p>
          <a:endParaRPr lang="en-GB"/>
        </a:p>
      </dgm:t>
    </dgm:pt>
    <dgm:pt modelId="{D1CCFDFF-5AF2-E843-A4AC-F862997A6A76}" type="sibTrans" cxnId="{FC589703-55C5-D840-9AC8-99CA796D5DBF}">
      <dgm:prSet/>
      <dgm:spPr/>
      <dgm:t>
        <a:bodyPr/>
        <a:lstStyle/>
        <a:p>
          <a:endParaRPr lang="en-GB"/>
        </a:p>
      </dgm:t>
    </dgm:pt>
    <dgm:pt modelId="{C758FC34-4263-4230-ABAE-DC3E2E9ABF3E}">
      <dgm:prSet custT="1"/>
      <dgm:spPr/>
      <dgm:t>
        <a:bodyPr/>
        <a:lstStyle/>
        <a:p>
          <a:r>
            <a:rPr lang="en-GB" sz="1800" b="0" i="0" kern="1200" noProof="0" dirty="0">
              <a:solidFill>
                <a:srgbClr val="000000">
                  <a:hueOff val="0"/>
                  <a:satOff val="0"/>
                  <a:lumOff val="0"/>
                  <a:alphaOff val="0"/>
                </a:srgbClr>
              </a:solidFill>
              <a:latin typeface="Quicksand"/>
              <a:ea typeface="+mn-ea"/>
              <a:cs typeface="+mn-cs"/>
            </a:rPr>
            <a:t>Confirmation within one week, before providing services </a:t>
          </a:r>
        </a:p>
      </dgm:t>
    </dgm:pt>
    <dgm:pt modelId="{D226D706-0585-4DD1-9849-3554113102EC}" type="parTrans" cxnId="{5A5CF5EB-A659-40CF-8DDD-1FD0F1F67038}">
      <dgm:prSet/>
      <dgm:spPr/>
      <dgm:t>
        <a:bodyPr/>
        <a:lstStyle/>
        <a:p>
          <a:endParaRPr lang="en-BE"/>
        </a:p>
      </dgm:t>
    </dgm:pt>
    <dgm:pt modelId="{1CF4811D-A223-4B5E-B263-7D36112B38D7}" type="sibTrans" cxnId="{5A5CF5EB-A659-40CF-8DDD-1FD0F1F67038}">
      <dgm:prSet/>
      <dgm:spPr/>
      <dgm:t>
        <a:bodyPr/>
        <a:lstStyle/>
        <a:p>
          <a:endParaRPr lang="en-BE"/>
        </a:p>
      </dgm:t>
    </dgm:pt>
    <dgm:pt modelId="{FBF2011F-0455-4B47-9C77-8470679B3C6C}">
      <dgm:prSet custT="1"/>
      <dgm:spPr/>
      <dgm: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solidFill>
                <a:srgbClr val="000000">
                  <a:hueOff val="0"/>
                  <a:satOff val="0"/>
                  <a:lumOff val="0"/>
                  <a:alphaOff val="0"/>
                </a:srgbClr>
              </a:solidFill>
              <a:latin typeface="Quicksand"/>
              <a:ea typeface="+mn-ea"/>
              <a:cs typeface="+mn-cs"/>
            </a:rPr>
            <a:t>Resilience, cybersecurity and ICT supply chain security</a:t>
          </a:r>
        </a:p>
      </dgm:t>
    </dgm:pt>
    <dgm:pt modelId="{84D20054-DFD1-4C1C-B663-DC9041BFE15D}" type="parTrans" cxnId="{C0F1AB65-19C3-4457-A577-3BB7A578AE1B}">
      <dgm:prSet/>
      <dgm:spPr/>
      <dgm:t>
        <a:bodyPr/>
        <a:lstStyle/>
        <a:p>
          <a:endParaRPr lang="en-BE"/>
        </a:p>
      </dgm:t>
    </dgm:pt>
    <dgm:pt modelId="{B97FDF4B-437A-4EDF-BDA8-EE78CC6A1E29}" type="sibTrans" cxnId="{C0F1AB65-19C3-4457-A577-3BB7A578AE1B}">
      <dgm:prSet/>
      <dgm:spPr/>
      <dgm:t>
        <a:bodyPr/>
        <a:lstStyle/>
        <a:p>
          <a:endParaRPr lang="en-BE"/>
        </a:p>
      </dgm:t>
    </dgm:pt>
    <dgm:pt modelId="{14701418-179D-4F97-84E5-F639DA20C5FD}">
      <dgm:prSet custT="1"/>
      <dgm:spPr/>
      <dgm: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solidFill>
                <a:srgbClr val="000000">
                  <a:hueOff val="0"/>
                  <a:satOff val="0"/>
                  <a:lumOff val="0"/>
                  <a:alphaOff val="0"/>
                </a:srgbClr>
              </a:solidFill>
              <a:latin typeface="Quicksand"/>
              <a:ea typeface="+mn-ea"/>
              <a:cs typeface="+mn-cs"/>
            </a:rPr>
            <a:t>Lawful interception and data retention </a:t>
          </a:r>
        </a:p>
      </dgm:t>
    </dgm:pt>
    <dgm:pt modelId="{59EAF70E-1346-4A5B-ADDD-65C56F471627}" type="parTrans" cxnId="{26B1E058-CEE6-4C10-92D5-89D07A01DD25}">
      <dgm:prSet/>
      <dgm:spPr/>
      <dgm:t>
        <a:bodyPr/>
        <a:lstStyle/>
        <a:p>
          <a:endParaRPr lang="en-BE"/>
        </a:p>
      </dgm:t>
    </dgm:pt>
    <dgm:pt modelId="{93EE4056-BE3A-4F20-B7F1-7773E4FFAFD6}" type="sibTrans" cxnId="{26B1E058-CEE6-4C10-92D5-89D07A01DD25}">
      <dgm:prSet/>
      <dgm:spPr/>
      <dgm:t>
        <a:bodyPr/>
        <a:lstStyle/>
        <a:p>
          <a:endParaRPr lang="en-BE"/>
        </a:p>
      </dgm:t>
    </dgm:pt>
    <dgm:pt modelId="{216B41A1-2C3E-5745-957B-53BF25DA69AE}" type="pres">
      <dgm:prSet presAssocID="{3ABC592D-1E15-524D-A874-DCBEA716795D}" presName="Name0" presStyleCnt="0">
        <dgm:presLayoutVars>
          <dgm:dir/>
          <dgm:animLvl val="lvl"/>
          <dgm:resizeHandles val="exact"/>
        </dgm:presLayoutVars>
      </dgm:prSet>
      <dgm:spPr/>
    </dgm:pt>
    <dgm:pt modelId="{BF41A41A-9948-9E40-A8E4-AE0CC29C899C}" type="pres">
      <dgm:prSet presAssocID="{C41A0D45-3AC7-E347-8FC4-FCD81BD0F2C2}" presName="linNode" presStyleCnt="0"/>
      <dgm:spPr/>
    </dgm:pt>
    <dgm:pt modelId="{83CC471A-D9D5-8043-8C79-5E3E84F0FB19}" type="pres">
      <dgm:prSet presAssocID="{C41A0D45-3AC7-E347-8FC4-FCD81BD0F2C2}" presName="parentText" presStyleLbl="node1" presStyleIdx="0" presStyleCnt="4">
        <dgm:presLayoutVars>
          <dgm:chMax val="1"/>
          <dgm:bulletEnabled val="1"/>
        </dgm:presLayoutVars>
      </dgm:prSet>
      <dgm:spPr/>
    </dgm:pt>
    <dgm:pt modelId="{6836C11E-682F-5643-A5E9-3B245C164180}" type="pres">
      <dgm:prSet presAssocID="{C41A0D45-3AC7-E347-8FC4-FCD81BD0F2C2}" presName="descendantText" presStyleLbl="alignAccFollowNode1" presStyleIdx="0" presStyleCnt="4">
        <dgm:presLayoutVars>
          <dgm:bulletEnabled val="1"/>
        </dgm:presLayoutVars>
      </dgm:prSet>
      <dgm:spPr/>
    </dgm:pt>
    <dgm:pt modelId="{D08D512F-50A5-AF44-B76C-8910DFCF23D3}" type="pres">
      <dgm:prSet presAssocID="{778BAD71-546F-654B-974A-799CC1DE4B52}" presName="sp" presStyleCnt="0"/>
      <dgm:spPr/>
    </dgm:pt>
    <dgm:pt modelId="{55B2A1CC-863B-3646-91DE-B89943DDCF6F}" type="pres">
      <dgm:prSet presAssocID="{46AB2AA4-B549-464E-BA2B-E651C576EB2F}" presName="linNode" presStyleCnt="0"/>
      <dgm:spPr/>
    </dgm:pt>
    <dgm:pt modelId="{240CF1BF-810A-6247-9EDB-D63EBE973194}" type="pres">
      <dgm:prSet presAssocID="{46AB2AA4-B549-464E-BA2B-E651C576EB2F}" presName="parentText" presStyleLbl="node1" presStyleIdx="1" presStyleCnt="4">
        <dgm:presLayoutVars>
          <dgm:chMax val="1"/>
          <dgm:bulletEnabled val="1"/>
        </dgm:presLayoutVars>
      </dgm:prSet>
      <dgm:spPr/>
    </dgm:pt>
    <dgm:pt modelId="{95543BC6-9A33-F94D-ABB9-7A4C26BC7713}" type="pres">
      <dgm:prSet presAssocID="{46AB2AA4-B549-464E-BA2B-E651C576EB2F}" presName="descendantText" presStyleLbl="alignAccFollowNode1" presStyleIdx="1" presStyleCnt="4">
        <dgm:presLayoutVars>
          <dgm:bulletEnabled val="1"/>
        </dgm:presLayoutVars>
      </dgm:prSet>
      <dgm:spPr/>
    </dgm:pt>
    <dgm:pt modelId="{C3DAB822-53F3-2B42-91BB-88CEB7BC7B16}" type="pres">
      <dgm:prSet presAssocID="{16D07959-AAB2-1842-B5D9-DEABD067FD98}" presName="sp" presStyleCnt="0"/>
      <dgm:spPr/>
    </dgm:pt>
    <dgm:pt modelId="{0736D5DD-16E3-E54E-AA05-67913F80FEE2}" type="pres">
      <dgm:prSet presAssocID="{FEE591D9-AF57-A14C-98A5-DEDD45FEA4C2}" presName="linNode" presStyleCnt="0"/>
      <dgm:spPr/>
    </dgm:pt>
    <dgm:pt modelId="{14BA6A6C-9D99-8F40-AA31-FD4BD49C4F08}" type="pres">
      <dgm:prSet presAssocID="{FEE591D9-AF57-A14C-98A5-DEDD45FEA4C2}" presName="parentText" presStyleLbl="node1" presStyleIdx="2" presStyleCnt="4">
        <dgm:presLayoutVars>
          <dgm:chMax val="1"/>
          <dgm:bulletEnabled val="1"/>
        </dgm:presLayoutVars>
      </dgm:prSet>
      <dgm:spPr/>
    </dgm:pt>
    <dgm:pt modelId="{A18831ED-EA6B-F04A-A34E-7B31AF1A3805}" type="pres">
      <dgm:prSet presAssocID="{FEE591D9-AF57-A14C-98A5-DEDD45FEA4C2}" presName="descendantText" presStyleLbl="alignAccFollowNode1" presStyleIdx="2" presStyleCnt="4">
        <dgm:presLayoutVars>
          <dgm:bulletEnabled val="1"/>
        </dgm:presLayoutVars>
      </dgm:prSet>
      <dgm:spPr/>
    </dgm:pt>
    <dgm:pt modelId="{7C1A21BF-B108-3D4D-8DF6-A99E3E6CE5C6}" type="pres">
      <dgm:prSet presAssocID="{833DBA11-93D3-9A43-9E48-CA5D9400EC30}" presName="sp" presStyleCnt="0"/>
      <dgm:spPr/>
    </dgm:pt>
    <dgm:pt modelId="{2864F447-3A45-C241-82F3-E1123D210112}" type="pres">
      <dgm:prSet presAssocID="{35325083-839C-CE42-8AD9-59BD6659762C}" presName="linNode" presStyleCnt="0"/>
      <dgm:spPr/>
    </dgm:pt>
    <dgm:pt modelId="{DBE59B3A-D267-6A4A-A3E0-BFC6E7428E3A}" type="pres">
      <dgm:prSet presAssocID="{35325083-839C-CE42-8AD9-59BD6659762C}" presName="parentText" presStyleLbl="node1" presStyleIdx="3" presStyleCnt="4">
        <dgm:presLayoutVars>
          <dgm:chMax val="1"/>
          <dgm:bulletEnabled val="1"/>
        </dgm:presLayoutVars>
      </dgm:prSet>
      <dgm:spPr/>
    </dgm:pt>
    <dgm:pt modelId="{F6E31204-D015-CF42-A689-AA53A69C068C}" type="pres">
      <dgm:prSet presAssocID="{35325083-839C-CE42-8AD9-59BD6659762C}" presName="descendantText" presStyleLbl="alignAccFollowNode1" presStyleIdx="3" presStyleCnt="4">
        <dgm:presLayoutVars>
          <dgm:bulletEnabled val="1"/>
        </dgm:presLayoutVars>
      </dgm:prSet>
      <dgm:spPr/>
    </dgm:pt>
  </dgm:ptLst>
  <dgm:cxnLst>
    <dgm:cxn modelId="{FC589703-55C5-D840-9AC8-99CA796D5DBF}" srcId="{46AB2AA4-B549-464E-BA2B-E651C576EB2F}" destId="{FEFC0F0E-32FD-5E43-A85F-8720FA824ED1}" srcOrd="0" destOrd="0" parTransId="{57692F46-9906-A94B-8757-4F24F0C04996}" sibTransId="{D1CCFDFF-5AF2-E843-A4AC-F862997A6A76}"/>
    <dgm:cxn modelId="{0006740E-C7C3-1E4B-829F-57C873629B2B}" type="presOf" srcId="{7A93E345-ECE9-714D-8F1E-963A08193B09}" destId="{F6E31204-D015-CF42-A689-AA53A69C068C}" srcOrd="0" destOrd="1" presId="urn:microsoft.com/office/officeart/2005/8/layout/vList5"/>
    <dgm:cxn modelId="{479F5018-577F-C04E-8C0D-FF03C571546F}" type="presOf" srcId="{9B4C78B2-C19E-B94D-AA6C-B08E03B8DAB2}" destId="{6836C11E-682F-5643-A5E9-3B245C164180}" srcOrd="0" destOrd="0" presId="urn:microsoft.com/office/officeart/2005/8/layout/vList5"/>
    <dgm:cxn modelId="{DB0F581D-25DA-46B7-8C87-5CC5F24D916D}" type="presOf" srcId="{14701418-179D-4F97-84E5-F639DA20C5FD}" destId="{A18831ED-EA6B-F04A-A34E-7B31AF1A3805}" srcOrd="0" destOrd="2" presId="urn:microsoft.com/office/officeart/2005/8/layout/vList5"/>
    <dgm:cxn modelId="{FA1D1120-EAB5-A747-87A6-69077281DF5C}" srcId="{3ABC592D-1E15-524D-A874-DCBEA716795D}" destId="{35325083-839C-CE42-8AD9-59BD6659762C}" srcOrd="3" destOrd="0" parTransId="{3DB1A697-DC88-714E-A7CF-3B56FABDF84E}" sibTransId="{5DA147A5-80FB-B14B-8CB5-0F7EEBA7376E}"/>
    <dgm:cxn modelId="{51722926-ED4D-184A-B83A-1E28529E5EB7}" srcId="{C41A0D45-3AC7-E347-8FC4-FCD81BD0F2C2}" destId="{9B4C78B2-C19E-B94D-AA6C-B08E03B8DAB2}" srcOrd="0" destOrd="0" parTransId="{E976C306-C919-764C-A803-D8084A696AFF}" sibTransId="{010BEED2-D49B-C848-9745-7B3D70AA6B55}"/>
    <dgm:cxn modelId="{74C0B92D-601E-42AD-8812-22346644F228}" type="presOf" srcId="{C758FC34-4263-4230-ABAE-DC3E2E9ABF3E}" destId="{95543BC6-9A33-F94D-ABB9-7A4C26BC7713}" srcOrd="0" destOrd="1" presId="urn:microsoft.com/office/officeart/2005/8/layout/vList5"/>
    <dgm:cxn modelId="{6AC1B540-04DC-2146-BECD-B6FCD2A7BBB3}" srcId="{35325083-839C-CE42-8AD9-59BD6659762C}" destId="{3A3C98D5-9B41-7947-A7D7-9C0531C5A842}" srcOrd="0" destOrd="0" parTransId="{73A258E0-E6E1-C94B-9114-0F542C1934C3}" sibTransId="{7C2F0489-D29D-6B40-B0C7-53D78C08F4FA}"/>
    <dgm:cxn modelId="{3193915E-DABA-DF4E-90ED-5452E0891879}" type="presOf" srcId="{35325083-839C-CE42-8AD9-59BD6659762C}" destId="{DBE59B3A-D267-6A4A-A3E0-BFC6E7428E3A}" srcOrd="0" destOrd="0" presId="urn:microsoft.com/office/officeart/2005/8/layout/vList5"/>
    <dgm:cxn modelId="{F277F362-8691-284C-AE90-EA0CFEB907E1}" type="presOf" srcId="{46AB2AA4-B549-464E-BA2B-E651C576EB2F}" destId="{240CF1BF-810A-6247-9EDB-D63EBE973194}" srcOrd="0" destOrd="0" presId="urn:microsoft.com/office/officeart/2005/8/layout/vList5"/>
    <dgm:cxn modelId="{C0F1AB65-19C3-4457-A577-3BB7A578AE1B}" srcId="{FEE591D9-AF57-A14C-98A5-DEDD45FEA4C2}" destId="{FBF2011F-0455-4B47-9C77-8470679B3C6C}" srcOrd="1" destOrd="0" parTransId="{84D20054-DFD1-4C1C-B663-DC9041BFE15D}" sibTransId="{B97FDF4B-437A-4EDF-BDA8-EE78CC6A1E29}"/>
    <dgm:cxn modelId="{0750796A-A2E5-9340-A3F0-1FC5E207A99D}" type="presOf" srcId="{C41A0D45-3AC7-E347-8FC4-FCD81BD0F2C2}" destId="{83CC471A-D9D5-8043-8C79-5E3E84F0FB19}" srcOrd="0" destOrd="0" presId="urn:microsoft.com/office/officeart/2005/8/layout/vList5"/>
    <dgm:cxn modelId="{1EC9FD4B-015F-014F-BFD9-8AA136F36B73}" srcId="{3ABC592D-1E15-524D-A874-DCBEA716795D}" destId="{46AB2AA4-B549-464E-BA2B-E651C576EB2F}" srcOrd="1" destOrd="0" parTransId="{8233F586-20BB-0846-92B1-EAB54F12BB14}" sibTransId="{16D07959-AAB2-1842-B5D9-DEABD067FD98}"/>
    <dgm:cxn modelId="{0BEB386C-4603-2246-925B-B4C883673394}" srcId="{C41A0D45-3AC7-E347-8FC4-FCD81BD0F2C2}" destId="{3D9D28C1-108E-C746-BF9E-6C993D585D66}" srcOrd="1" destOrd="0" parTransId="{2A2AD8FA-DC08-4644-B559-667ABD0014FE}" sibTransId="{E9FC5AC2-FF13-7B40-911E-016516E9D758}"/>
    <dgm:cxn modelId="{4686204D-DDC3-C448-B11E-34C9A9551D80}" type="presOf" srcId="{3ABC592D-1E15-524D-A874-DCBEA716795D}" destId="{216B41A1-2C3E-5745-957B-53BF25DA69AE}" srcOrd="0" destOrd="0" presId="urn:microsoft.com/office/officeart/2005/8/layout/vList5"/>
    <dgm:cxn modelId="{26B1E058-CEE6-4C10-92D5-89D07A01DD25}" srcId="{FEE591D9-AF57-A14C-98A5-DEDD45FEA4C2}" destId="{14701418-179D-4F97-84E5-F639DA20C5FD}" srcOrd="2" destOrd="0" parTransId="{59EAF70E-1346-4A5B-ADDD-65C56F471627}" sibTransId="{93EE4056-BE3A-4F20-B7F1-7773E4FFAFD6}"/>
    <dgm:cxn modelId="{028E7E7E-2CA0-F44E-A7ED-D56EB03E37FE}" type="presOf" srcId="{FEE591D9-AF57-A14C-98A5-DEDD45FEA4C2}" destId="{14BA6A6C-9D99-8F40-AA31-FD4BD49C4F08}" srcOrd="0" destOrd="0" presId="urn:microsoft.com/office/officeart/2005/8/layout/vList5"/>
    <dgm:cxn modelId="{5DE0B785-BBAF-954C-92EC-0FB1C997DF65}" srcId="{3ABC592D-1E15-524D-A874-DCBEA716795D}" destId="{C41A0D45-3AC7-E347-8FC4-FCD81BD0F2C2}" srcOrd="0" destOrd="0" parTransId="{8F8BB45F-A418-334F-86C6-948B6B0E4D43}" sibTransId="{778BAD71-546F-654B-974A-799CC1DE4B52}"/>
    <dgm:cxn modelId="{C0685F95-3942-9048-A75D-AF73E383CF88}" type="presOf" srcId="{70AF2D4F-9879-6A4F-BA30-FD002A15D9FD}" destId="{A18831ED-EA6B-F04A-A34E-7B31AF1A3805}" srcOrd="0" destOrd="0" presId="urn:microsoft.com/office/officeart/2005/8/layout/vList5"/>
    <dgm:cxn modelId="{6FF14DA3-6A60-E446-BE12-2B29D3BF51EF}" type="presOf" srcId="{FEFC0F0E-32FD-5E43-A85F-8720FA824ED1}" destId="{95543BC6-9A33-F94D-ABB9-7A4C26BC7713}" srcOrd="0" destOrd="0" presId="urn:microsoft.com/office/officeart/2005/8/layout/vList5"/>
    <dgm:cxn modelId="{047CFEAE-FB6E-5A44-AA62-E215386A0297}" type="presOf" srcId="{809B109C-2683-DB40-8738-1FB290078CF6}" destId="{F6E31204-D015-CF42-A689-AA53A69C068C}" srcOrd="0" destOrd="2" presId="urn:microsoft.com/office/officeart/2005/8/layout/vList5"/>
    <dgm:cxn modelId="{E24BACB1-5543-CE43-AAF9-40B63E48805A}" srcId="{FEE591D9-AF57-A14C-98A5-DEDD45FEA4C2}" destId="{70AF2D4F-9879-6A4F-BA30-FD002A15D9FD}" srcOrd="0" destOrd="0" parTransId="{6145AB77-39CA-0A43-86B7-96029DE4313C}" sibTransId="{0CD5A164-E12C-834E-8A83-75B267359F17}"/>
    <dgm:cxn modelId="{8E2443E4-B3D2-7443-9691-B55000AC4F9B}" srcId="{3ABC592D-1E15-524D-A874-DCBEA716795D}" destId="{FEE591D9-AF57-A14C-98A5-DEDD45FEA4C2}" srcOrd="2" destOrd="0" parTransId="{8BA5EBBB-BA97-044D-A8AB-009FB4A9288A}" sibTransId="{833DBA11-93D3-9A43-9E48-CA5D9400EC30}"/>
    <dgm:cxn modelId="{5A5CF5EB-A659-40CF-8DDD-1FD0F1F67038}" srcId="{46AB2AA4-B549-464E-BA2B-E651C576EB2F}" destId="{C758FC34-4263-4230-ABAE-DC3E2E9ABF3E}" srcOrd="1" destOrd="0" parTransId="{D226D706-0585-4DD1-9849-3554113102EC}" sibTransId="{1CF4811D-A223-4B5E-B263-7D36112B38D7}"/>
    <dgm:cxn modelId="{6F4BC6F0-1E5E-47AB-8276-3770601D5778}" type="presOf" srcId="{FBF2011F-0455-4B47-9C77-8470679B3C6C}" destId="{A18831ED-EA6B-F04A-A34E-7B31AF1A3805}" srcOrd="0" destOrd="1" presId="urn:microsoft.com/office/officeart/2005/8/layout/vList5"/>
    <dgm:cxn modelId="{2D9CDCF3-B15E-A542-A539-8AD0E41B2715}" type="presOf" srcId="{3A3C98D5-9B41-7947-A7D7-9C0531C5A842}" destId="{F6E31204-D015-CF42-A689-AA53A69C068C}" srcOrd="0" destOrd="0" presId="urn:microsoft.com/office/officeart/2005/8/layout/vList5"/>
    <dgm:cxn modelId="{0402FFF4-1CC0-A94E-82C9-20197DEC6C11}" srcId="{35325083-839C-CE42-8AD9-59BD6659762C}" destId="{7A93E345-ECE9-714D-8F1E-963A08193B09}" srcOrd="1" destOrd="0" parTransId="{8A8ED1CA-5A6B-AE48-BA2F-6EFDDE7D016B}" sibTransId="{56AA5404-B3F0-4746-B059-96864038FC1E}"/>
    <dgm:cxn modelId="{A0AE7FF5-5505-774C-8EF9-2C666B1C54D2}" type="presOf" srcId="{3D9D28C1-108E-C746-BF9E-6C993D585D66}" destId="{6836C11E-682F-5643-A5E9-3B245C164180}" srcOrd="0" destOrd="1" presId="urn:microsoft.com/office/officeart/2005/8/layout/vList5"/>
    <dgm:cxn modelId="{E319A2F9-DC41-5C40-9C26-7AD89A3F0D87}" srcId="{35325083-839C-CE42-8AD9-59BD6659762C}" destId="{809B109C-2683-DB40-8738-1FB290078CF6}" srcOrd="2" destOrd="0" parTransId="{95B4A29F-B9FA-E141-8385-B418348C1F7E}" sibTransId="{38D0B8D6-3307-EC47-B5E2-0F57724B4E06}"/>
    <dgm:cxn modelId="{D7B25CF6-ADAE-5742-8456-00708C1C1DCF}" type="presParOf" srcId="{216B41A1-2C3E-5745-957B-53BF25DA69AE}" destId="{BF41A41A-9948-9E40-A8E4-AE0CC29C899C}" srcOrd="0" destOrd="0" presId="urn:microsoft.com/office/officeart/2005/8/layout/vList5"/>
    <dgm:cxn modelId="{1ECC1AE4-090B-1448-BA98-AA86B95A4C6E}" type="presParOf" srcId="{BF41A41A-9948-9E40-A8E4-AE0CC29C899C}" destId="{83CC471A-D9D5-8043-8C79-5E3E84F0FB19}" srcOrd="0" destOrd="0" presId="urn:microsoft.com/office/officeart/2005/8/layout/vList5"/>
    <dgm:cxn modelId="{C602B2FA-559A-1B46-93F4-72AA3442D2FF}" type="presParOf" srcId="{BF41A41A-9948-9E40-A8E4-AE0CC29C899C}" destId="{6836C11E-682F-5643-A5E9-3B245C164180}" srcOrd="1" destOrd="0" presId="urn:microsoft.com/office/officeart/2005/8/layout/vList5"/>
    <dgm:cxn modelId="{019E9EF5-BB80-0247-9D71-C60E43CBAFB4}" type="presParOf" srcId="{216B41A1-2C3E-5745-957B-53BF25DA69AE}" destId="{D08D512F-50A5-AF44-B76C-8910DFCF23D3}" srcOrd="1" destOrd="0" presId="urn:microsoft.com/office/officeart/2005/8/layout/vList5"/>
    <dgm:cxn modelId="{35B0EC7B-E09D-1743-8F0C-C58A5009118C}" type="presParOf" srcId="{216B41A1-2C3E-5745-957B-53BF25DA69AE}" destId="{55B2A1CC-863B-3646-91DE-B89943DDCF6F}" srcOrd="2" destOrd="0" presId="urn:microsoft.com/office/officeart/2005/8/layout/vList5"/>
    <dgm:cxn modelId="{03F7DD9E-083F-634C-9416-ADDC65B227B2}" type="presParOf" srcId="{55B2A1CC-863B-3646-91DE-B89943DDCF6F}" destId="{240CF1BF-810A-6247-9EDB-D63EBE973194}" srcOrd="0" destOrd="0" presId="urn:microsoft.com/office/officeart/2005/8/layout/vList5"/>
    <dgm:cxn modelId="{DFBD5CAC-8AED-774B-B5CC-62E600DD8A00}" type="presParOf" srcId="{55B2A1CC-863B-3646-91DE-B89943DDCF6F}" destId="{95543BC6-9A33-F94D-ABB9-7A4C26BC7713}" srcOrd="1" destOrd="0" presId="urn:microsoft.com/office/officeart/2005/8/layout/vList5"/>
    <dgm:cxn modelId="{6FCA9FE4-A592-C246-8DB8-11C3DE607D9D}" type="presParOf" srcId="{216B41A1-2C3E-5745-957B-53BF25DA69AE}" destId="{C3DAB822-53F3-2B42-91BB-88CEB7BC7B16}" srcOrd="3" destOrd="0" presId="urn:microsoft.com/office/officeart/2005/8/layout/vList5"/>
    <dgm:cxn modelId="{FFADD4D6-C6D4-7E4E-8C32-79512E870EFC}" type="presParOf" srcId="{216B41A1-2C3E-5745-957B-53BF25DA69AE}" destId="{0736D5DD-16E3-E54E-AA05-67913F80FEE2}" srcOrd="4" destOrd="0" presId="urn:microsoft.com/office/officeart/2005/8/layout/vList5"/>
    <dgm:cxn modelId="{EA11EBED-54BC-864E-B773-F3F7AC47870E}" type="presParOf" srcId="{0736D5DD-16E3-E54E-AA05-67913F80FEE2}" destId="{14BA6A6C-9D99-8F40-AA31-FD4BD49C4F08}" srcOrd="0" destOrd="0" presId="urn:microsoft.com/office/officeart/2005/8/layout/vList5"/>
    <dgm:cxn modelId="{C4DBDBF8-6F12-6B46-864A-F46BBBD8B4B8}" type="presParOf" srcId="{0736D5DD-16E3-E54E-AA05-67913F80FEE2}" destId="{A18831ED-EA6B-F04A-A34E-7B31AF1A3805}" srcOrd="1" destOrd="0" presId="urn:microsoft.com/office/officeart/2005/8/layout/vList5"/>
    <dgm:cxn modelId="{C033BBC7-4884-644A-8670-5951056FE6F0}" type="presParOf" srcId="{216B41A1-2C3E-5745-957B-53BF25DA69AE}" destId="{7C1A21BF-B108-3D4D-8DF6-A99E3E6CE5C6}" srcOrd="5" destOrd="0" presId="urn:microsoft.com/office/officeart/2005/8/layout/vList5"/>
    <dgm:cxn modelId="{647A22CA-61EC-0F47-9309-17D410345DEB}" type="presParOf" srcId="{216B41A1-2C3E-5745-957B-53BF25DA69AE}" destId="{2864F447-3A45-C241-82F3-E1123D210112}" srcOrd="6" destOrd="0" presId="urn:microsoft.com/office/officeart/2005/8/layout/vList5"/>
    <dgm:cxn modelId="{CC80BF0A-D75A-E949-9360-BE590F6C349D}" type="presParOf" srcId="{2864F447-3A45-C241-82F3-E1123D210112}" destId="{DBE59B3A-D267-6A4A-A3E0-BFC6E7428E3A}" srcOrd="0" destOrd="0" presId="urn:microsoft.com/office/officeart/2005/8/layout/vList5"/>
    <dgm:cxn modelId="{42C588DF-C487-4048-A1BF-D4E24A48644D}" type="presParOf" srcId="{2864F447-3A45-C241-82F3-E1123D210112}" destId="{F6E31204-D015-CF42-A689-AA53A69C068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BC592D-1E15-524D-A874-DCBEA716795D}"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GB"/>
        </a:p>
      </dgm:t>
    </dgm:pt>
    <dgm:pt modelId="{C41A0D45-3AC7-E347-8FC4-FCD81BD0F2C2}">
      <dgm:prSet phldrT="[Text]" custT="1"/>
      <dgm:spPr/>
      <dgm:t>
        <a:bodyPr/>
        <a:lstStyle/>
        <a:p>
          <a:pPr>
            <a:spcAft>
              <a:spcPts val="144"/>
            </a:spcAft>
          </a:pPr>
          <a:r>
            <a:rPr lang="en-GB" sz="3200" noProof="0" dirty="0"/>
            <a:t>Scope </a:t>
          </a:r>
        </a:p>
      </dgm:t>
    </dgm:pt>
    <dgm:pt modelId="{8F8BB45F-A418-334F-86C6-948B6B0E4D43}" type="parTrans" cxnId="{5DE0B785-BBAF-954C-92EC-0FB1C997DF65}">
      <dgm:prSet/>
      <dgm:spPr/>
      <dgm:t>
        <a:bodyPr/>
        <a:lstStyle/>
        <a:p>
          <a:endParaRPr lang="en-GB"/>
        </a:p>
      </dgm:t>
    </dgm:pt>
    <dgm:pt modelId="{778BAD71-546F-654B-974A-799CC1DE4B52}" type="sibTrans" cxnId="{5DE0B785-BBAF-954C-92EC-0FB1C997DF65}">
      <dgm:prSet/>
      <dgm:spPr/>
      <dgm:t>
        <a:bodyPr/>
        <a:lstStyle/>
        <a:p>
          <a:endParaRPr lang="en-GB"/>
        </a:p>
      </dgm:t>
    </dgm:pt>
    <dgm:pt modelId="{9B4C78B2-C19E-B94D-AA6C-B08E03B8DAB2}">
      <dgm:prSet phldrT="[Text]" custT="1"/>
      <dgm:spPr/>
      <dgm:t>
        <a:bodyPr lIns="72000"/>
        <a:lstStyle/>
        <a:p>
          <a:pPr>
            <a:buFont typeface="Arial" panose="020B0604020202020204" pitchFamily="34" charset="0"/>
            <a:buChar char="•"/>
          </a:pPr>
          <a:r>
            <a:rPr lang="en-GB" sz="1800" b="0" i="0" noProof="0" dirty="0"/>
            <a:t>Maintains maximum harmonisation principle  </a:t>
          </a:r>
          <a:endParaRPr lang="en-GB" sz="1800" noProof="0" dirty="0"/>
        </a:p>
      </dgm:t>
    </dgm:pt>
    <dgm:pt modelId="{E976C306-C919-764C-A803-D8084A696AFF}" type="parTrans" cxnId="{51722926-ED4D-184A-B83A-1E28529E5EB7}">
      <dgm:prSet/>
      <dgm:spPr/>
      <dgm:t>
        <a:bodyPr/>
        <a:lstStyle/>
        <a:p>
          <a:endParaRPr lang="en-GB"/>
        </a:p>
      </dgm:t>
    </dgm:pt>
    <dgm:pt modelId="{010BEED2-D49B-C848-9745-7B3D70AA6B55}" type="sibTrans" cxnId="{51722926-ED4D-184A-B83A-1E28529E5EB7}">
      <dgm:prSet/>
      <dgm:spPr/>
      <dgm:t>
        <a:bodyPr/>
        <a:lstStyle/>
        <a:p>
          <a:endParaRPr lang="en-GB"/>
        </a:p>
      </dgm:t>
    </dgm:pt>
    <dgm:pt modelId="{3D9D28C1-108E-C746-BF9E-6C993D585D66}">
      <dgm:prSet phldrT="[Text]" custT="1"/>
      <dgm:spPr/>
      <dgm:t>
        <a:bodyPr lIns="72000"/>
        <a:lstStyle/>
        <a:p>
          <a:r>
            <a:rPr lang="en-GB" sz="1800" b="0" i="0" u="none" dirty="0"/>
            <a:t>Consumers, microenterprises, not-for-profits </a:t>
          </a:r>
          <a:endParaRPr lang="en-GB" sz="1800" noProof="0" dirty="0"/>
        </a:p>
      </dgm:t>
    </dgm:pt>
    <dgm:pt modelId="{2A2AD8FA-DC08-4644-B559-667ABD0014FE}" type="parTrans" cxnId="{0BEB386C-4603-2246-925B-B4C883673394}">
      <dgm:prSet/>
      <dgm:spPr/>
      <dgm:t>
        <a:bodyPr/>
        <a:lstStyle/>
        <a:p>
          <a:endParaRPr lang="en-GB"/>
        </a:p>
      </dgm:t>
    </dgm:pt>
    <dgm:pt modelId="{E9FC5AC2-FF13-7B40-911E-016516E9D758}" type="sibTrans" cxnId="{0BEB386C-4603-2246-925B-B4C883673394}">
      <dgm:prSet/>
      <dgm:spPr/>
      <dgm:t>
        <a:bodyPr/>
        <a:lstStyle/>
        <a:p>
          <a:endParaRPr lang="en-GB"/>
        </a:p>
      </dgm:t>
    </dgm:pt>
    <dgm:pt modelId="{FEE591D9-AF57-A14C-98A5-DEDD45FEA4C2}">
      <dgm:prSet phldrT="[Text]" custT="1"/>
      <dgm:spPr/>
      <dgm:t>
        <a:bodyPr/>
        <a:lstStyle/>
        <a:p>
          <a:r>
            <a:rPr lang="en-GB" sz="3200" noProof="0" dirty="0"/>
            <a:t>EU coordination against fraud</a:t>
          </a:r>
        </a:p>
      </dgm:t>
    </dgm:pt>
    <dgm:pt modelId="{8BA5EBBB-BA97-044D-A8AB-009FB4A9288A}" type="parTrans" cxnId="{8E2443E4-B3D2-7443-9691-B55000AC4F9B}">
      <dgm:prSet/>
      <dgm:spPr/>
      <dgm:t>
        <a:bodyPr/>
        <a:lstStyle/>
        <a:p>
          <a:endParaRPr lang="en-GB"/>
        </a:p>
      </dgm:t>
    </dgm:pt>
    <dgm:pt modelId="{833DBA11-93D3-9A43-9E48-CA5D9400EC30}" type="sibTrans" cxnId="{8E2443E4-B3D2-7443-9691-B55000AC4F9B}">
      <dgm:prSet/>
      <dgm:spPr/>
      <dgm:t>
        <a:bodyPr/>
        <a:lstStyle/>
        <a:p>
          <a:endParaRPr lang="en-GB"/>
        </a:p>
      </dgm:t>
    </dgm:pt>
    <dgm:pt modelId="{70AF2D4F-9879-6A4F-BA30-FD002A15D9FD}">
      <dgm:prSet phldrT="[Text]" custT="1"/>
      <dgm:spPr/>
      <dgm:t>
        <a:bodyPr lIns="72000"/>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solidFill>
                <a:srgbClr val="000000">
                  <a:hueOff val="0"/>
                  <a:satOff val="0"/>
                  <a:lumOff val="0"/>
                  <a:alphaOff val="0"/>
                </a:srgbClr>
              </a:solidFill>
              <a:latin typeface="Quicksand"/>
              <a:ea typeface="+mn-ea"/>
              <a:cs typeface="+mn-cs"/>
            </a:rPr>
            <a:t>ODN to collect fraud information from NRAs &amp; stakeholders</a:t>
          </a:r>
        </a:p>
      </dgm:t>
    </dgm:pt>
    <dgm:pt modelId="{6145AB77-39CA-0A43-86B7-96029DE4313C}" type="parTrans" cxnId="{E24BACB1-5543-CE43-AAF9-40B63E48805A}">
      <dgm:prSet/>
      <dgm:spPr/>
      <dgm:t>
        <a:bodyPr/>
        <a:lstStyle/>
        <a:p>
          <a:endParaRPr lang="en-GB"/>
        </a:p>
      </dgm:t>
    </dgm:pt>
    <dgm:pt modelId="{0CD5A164-E12C-834E-8A83-75B267359F17}" type="sibTrans" cxnId="{E24BACB1-5543-CE43-AAF9-40B63E48805A}">
      <dgm:prSet/>
      <dgm:spPr/>
      <dgm:t>
        <a:bodyPr/>
        <a:lstStyle/>
        <a:p>
          <a:endParaRPr lang="en-GB"/>
        </a:p>
      </dgm:t>
    </dgm:pt>
    <dgm:pt modelId="{35325083-839C-CE42-8AD9-59BD6659762C}">
      <dgm:prSet phldrT="[Text]" custT="1"/>
      <dgm:spPr/>
      <dgm:t>
        <a:bodyPr/>
        <a:lstStyle/>
        <a:p>
          <a:pPr>
            <a:spcAft>
              <a:spcPts val="144"/>
            </a:spcAft>
            <a:buNone/>
          </a:pPr>
          <a:r>
            <a:rPr lang="en-GB" sz="3200" b="0" noProof="0" dirty="0"/>
            <a:t>Universal Service</a:t>
          </a:r>
        </a:p>
      </dgm:t>
    </dgm:pt>
    <dgm:pt modelId="{3DB1A697-DC88-714E-A7CF-3B56FABDF84E}" type="parTrans" cxnId="{FA1D1120-EAB5-A747-87A6-69077281DF5C}">
      <dgm:prSet/>
      <dgm:spPr/>
      <dgm:t>
        <a:bodyPr/>
        <a:lstStyle/>
        <a:p>
          <a:endParaRPr lang="en-GB"/>
        </a:p>
      </dgm:t>
    </dgm:pt>
    <dgm:pt modelId="{5DA147A5-80FB-B14B-8CB5-0F7EEBA7376E}" type="sibTrans" cxnId="{FA1D1120-EAB5-A747-87A6-69077281DF5C}">
      <dgm:prSet/>
      <dgm:spPr/>
      <dgm:t>
        <a:bodyPr/>
        <a:lstStyle/>
        <a:p>
          <a:endParaRPr lang="en-GB"/>
        </a:p>
      </dgm:t>
    </dgm:pt>
    <dgm:pt modelId="{3A3C98D5-9B41-7947-A7D7-9C0531C5A842}">
      <dgm:prSet phldrT="[Text]" custT="1"/>
      <dgm:spPr/>
      <dgm:t>
        <a:bodyPr lIns="72000"/>
        <a:lstStyle/>
        <a:p>
          <a:pPr>
            <a:buFont typeface="Arial" panose="020B0604020202020204" pitchFamily="34" charset="0"/>
            <a:buChar char="•"/>
          </a:pPr>
          <a:r>
            <a:rPr lang="en-GB" sz="1800" b="0" i="0" u="none" dirty="0"/>
            <a:t>Affordable, adequate internet access and voice services  </a:t>
          </a:r>
          <a:endParaRPr lang="en-GB" sz="1800" noProof="0" dirty="0"/>
        </a:p>
      </dgm:t>
    </dgm:pt>
    <dgm:pt modelId="{73A258E0-E6E1-C94B-9114-0F542C1934C3}" type="parTrans" cxnId="{6AC1B540-04DC-2146-BECD-B6FCD2A7BBB3}">
      <dgm:prSet/>
      <dgm:spPr/>
      <dgm:t>
        <a:bodyPr/>
        <a:lstStyle/>
        <a:p>
          <a:endParaRPr lang="en-GB"/>
        </a:p>
      </dgm:t>
    </dgm:pt>
    <dgm:pt modelId="{7C2F0489-D29D-6B40-B0C7-53D78C08F4FA}" type="sibTrans" cxnId="{6AC1B540-04DC-2146-BECD-B6FCD2A7BBB3}">
      <dgm:prSet/>
      <dgm:spPr/>
      <dgm:t>
        <a:bodyPr/>
        <a:lstStyle/>
        <a:p>
          <a:endParaRPr lang="en-GB"/>
        </a:p>
      </dgm:t>
    </dgm:pt>
    <dgm:pt modelId="{7A93E345-ECE9-714D-8F1E-963A08193B09}">
      <dgm:prSet phldrT="[Text]" custT="1"/>
      <dgm:spPr/>
      <dgm:t>
        <a:bodyPr lIns="72000"/>
        <a:lstStyle/>
        <a:p>
          <a:r>
            <a:rPr lang="en-GB" sz="1800" noProof="0" dirty="0"/>
            <a:t>Legacy services fully removed</a:t>
          </a:r>
        </a:p>
      </dgm:t>
    </dgm:pt>
    <dgm:pt modelId="{8A8ED1CA-5A6B-AE48-BA2F-6EFDDE7D016B}" type="parTrans" cxnId="{0402FFF4-1CC0-A94E-82C9-20197DEC6C11}">
      <dgm:prSet/>
      <dgm:spPr/>
      <dgm:t>
        <a:bodyPr/>
        <a:lstStyle/>
        <a:p>
          <a:endParaRPr lang="en-GB"/>
        </a:p>
      </dgm:t>
    </dgm:pt>
    <dgm:pt modelId="{56AA5404-B3F0-4746-B059-96864038FC1E}" type="sibTrans" cxnId="{0402FFF4-1CC0-A94E-82C9-20197DEC6C11}">
      <dgm:prSet/>
      <dgm:spPr/>
      <dgm:t>
        <a:bodyPr/>
        <a:lstStyle/>
        <a:p>
          <a:endParaRPr lang="en-GB"/>
        </a:p>
      </dgm:t>
    </dgm:pt>
    <dgm:pt modelId="{46AB2AA4-B549-464E-BA2B-E651C576EB2F}">
      <dgm:prSet custT="1"/>
      <dgm:spPr/>
      <dgm:t>
        <a:bodyPr/>
        <a:lstStyle/>
        <a:p>
          <a:r>
            <a:rPr lang="en-GB" sz="3200" noProof="0" dirty="0"/>
            <a:t>Emergency communications</a:t>
          </a:r>
        </a:p>
      </dgm:t>
    </dgm:pt>
    <dgm:pt modelId="{8233F586-20BB-0846-92B1-EAB54F12BB14}" type="parTrans" cxnId="{1EC9FD4B-015F-014F-BFD9-8AA136F36B73}">
      <dgm:prSet/>
      <dgm:spPr/>
      <dgm:t>
        <a:bodyPr/>
        <a:lstStyle/>
        <a:p>
          <a:endParaRPr lang="en-GB"/>
        </a:p>
      </dgm:t>
    </dgm:pt>
    <dgm:pt modelId="{16D07959-AAB2-1842-B5D9-DEABD067FD98}" type="sibTrans" cxnId="{1EC9FD4B-015F-014F-BFD9-8AA136F36B73}">
      <dgm:prSet/>
      <dgm:spPr/>
      <dgm:t>
        <a:bodyPr/>
        <a:lstStyle/>
        <a:p>
          <a:endParaRPr lang="en-GB"/>
        </a:p>
      </dgm:t>
    </dgm:pt>
    <dgm:pt modelId="{FEFC0F0E-32FD-5E43-A85F-8720FA824ED1}">
      <dgm:prSet custT="1"/>
      <dgm:spPr/>
      <dgm:t>
        <a:bodyPr lIns="72000"/>
        <a:lstStyle/>
        <a:p>
          <a:r>
            <a:rPr lang="en-GB" sz="1800" b="0" i="0" kern="1200" dirty="0"/>
            <a:t>Access to emergency services via public NB-ICS</a:t>
          </a:r>
          <a:endParaRPr lang="en-GB" sz="1800" kern="1200" noProof="0" dirty="0"/>
        </a:p>
      </dgm:t>
    </dgm:pt>
    <dgm:pt modelId="{57692F46-9906-A94B-8757-4F24F0C04996}" type="parTrans" cxnId="{FC589703-55C5-D840-9AC8-99CA796D5DBF}">
      <dgm:prSet/>
      <dgm:spPr/>
      <dgm:t>
        <a:bodyPr/>
        <a:lstStyle/>
        <a:p>
          <a:endParaRPr lang="en-GB"/>
        </a:p>
      </dgm:t>
    </dgm:pt>
    <dgm:pt modelId="{D1CCFDFF-5AF2-E843-A4AC-F862997A6A76}" type="sibTrans" cxnId="{FC589703-55C5-D840-9AC8-99CA796D5DBF}">
      <dgm:prSet/>
      <dgm:spPr/>
      <dgm:t>
        <a:bodyPr/>
        <a:lstStyle/>
        <a:p>
          <a:endParaRPr lang="en-GB"/>
        </a:p>
      </dgm:t>
    </dgm:pt>
    <dgm:pt modelId="{0F15E287-2E07-457A-87C3-80349EFA7DFF}">
      <dgm:prSet phldrT="[Text]" custT="1"/>
      <dgm:spPr/>
      <dgm:t>
        <a:bodyPr lIns="72000"/>
        <a:lstStyle/>
        <a:p>
          <a:r>
            <a:rPr lang="en-GB" sz="1800" noProof="0" dirty="0"/>
            <a:t>Some provisions no longer extend to small enterprises</a:t>
          </a:r>
        </a:p>
      </dgm:t>
    </dgm:pt>
    <dgm:pt modelId="{6AC8A746-6484-4476-B4F9-9C8A9636C264}" type="parTrans" cxnId="{86BA6230-1A11-463B-A5C4-786FB2FFC252}">
      <dgm:prSet/>
      <dgm:spPr/>
      <dgm:t>
        <a:bodyPr/>
        <a:lstStyle/>
        <a:p>
          <a:endParaRPr lang="en-BE"/>
        </a:p>
      </dgm:t>
    </dgm:pt>
    <dgm:pt modelId="{66AC0E0E-1135-4B5F-8EAF-577CE4F9238C}" type="sibTrans" cxnId="{86BA6230-1A11-463B-A5C4-786FB2FFC252}">
      <dgm:prSet/>
      <dgm:spPr/>
      <dgm:t>
        <a:bodyPr/>
        <a:lstStyle/>
        <a:p>
          <a:endParaRPr lang="en-BE"/>
        </a:p>
      </dgm:t>
    </dgm:pt>
    <dgm:pt modelId="{D087C9AB-6ED9-4009-919B-7066EDA1BDAE}">
      <dgm:prSet custT="1"/>
      <dgm:spPr/>
      <dgm:t>
        <a:bodyPr/>
        <a:lstStyle/>
        <a:p>
          <a:r>
            <a:rPr lang="en-GB" sz="1800" b="0" i="0" u="none" kern="1200" dirty="0"/>
            <a:t>PSAPs to call back using the same ICS used by the caller</a:t>
          </a:r>
          <a:endParaRPr lang="en-GB" sz="1800" kern="1200" noProof="0" dirty="0"/>
        </a:p>
      </dgm:t>
    </dgm:pt>
    <dgm:pt modelId="{B7FB4C3D-0CCE-4509-8066-167A89F90739}" type="parTrans" cxnId="{226898BB-6CF9-4B8A-A227-A6A688CF0C27}">
      <dgm:prSet/>
      <dgm:spPr/>
      <dgm:t>
        <a:bodyPr/>
        <a:lstStyle/>
        <a:p>
          <a:endParaRPr lang="en-BE"/>
        </a:p>
      </dgm:t>
    </dgm:pt>
    <dgm:pt modelId="{C4B63BEF-A8A0-4DB7-9463-7652495B6AF5}" type="sibTrans" cxnId="{226898BB-6CF9-4B8A-A227-A6A688CF0C27}">
      <dgm:prSet/>
      <dgm:spPr/>
      <dgm:t>
        <a:bodyPr/>
        <a:lstStyle/>
        <a:p>
          <a:endParaRPr lang="en-BE"/>
        </a:p>
      </dgm:t>
    </dgm:pt>
    <dgm:pt modelId="{F7FE98A6-763F-4B8B-A297-4827968533C6}">
      <dgm:prSet custT="1"/>
      <dgm:spPr/>
      <dgm:t>
        <a:bodyPr/>
        <a:lstStyle/>
        <a:p>
          <a:r>
            <a:rPr lang="en-GB" sz="1800" b="0" i="0" u="none" kern="1200" dirty="0"/>
            <a:t>Emergency access via NI-ICS (e.g. WhatsApp)</a:t>
          </a:r>
          <a:endParaRPr lang="en-GB" sz="1800" kern="1200" noProof="0" dirty="0"/>
        </a:p>
      </dgm:t>
    </dgm:pt>
    <dgm:pt modelId="{CE6DF437-47EE-411B-8588-F7E8130E75EA}" type="sibTrans" cxnId="{FE6210BA-3055-462D-8856-AACF52AFEC9C}">
      <dgm:prSet/>
      <dgm:spPr/>
      <dgm:t>
        <a:bodyPr/>
        <a:lstStyle/>
        <a:p>
          <a:endParaRPr lang="en-BE"/>
        </a:p>
      </dgm:t>
    </dgm:pt>
    <dgm:pt modelId="{30A7CC4E-EFD5-48D3-8587-424F2F59F9D2}" type="parTrans" cxnId="{FE6210BA-3055-462D-8856-AACF52AFEC9C}">
      <dgm:prSet/>
      <dgm:spPr/>
      <dgm:t>
        <a:bodyPr/>
        <a:lstStyle/>
        <a:p>
          <a:endParaRPr lang="en-BE"/>
        </a:p>
      </dgm:t>
    </dgm:pt>
    <dgm:pt modelId="{493107EA-E9E2-4529-BC56-34F6A3AE73D7}">
      <dgm:prSet phldrT="[Text]" custT="1"/>
      <dgm:spPr/>
      <dgm:t>
        <a:bodyPr lIns="72000"/>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solidFill>
                <a:srgbClr val="000000">
                  <a:hueOff val="0"/>
                  <a:satOff val="0"/>
                  <a:lumOff val="0"/>
                  <a:alphaOff val="0"/>
                </a:srgbClr>
              </a:solidFill>
              <a:latin typeface="Quicksand"/>
              <a:ea typeface="+mn-ea"/>
              <a:cs typeface="+mn-cs"/>
            </a:rPr>
            <a:t>BEREC fraud protection guidelines</a:t>
          </a:r>
        </a:p>
      </dgm:t>
    </dgm:pt>
    <dgm:pt modelId="{0BB08ECA-FB41-47DA-886A-9CFC01B80592}" type="parTrans" cxnId="{EB4821C7-CA3F-4E6F-A72A-98072EC3DC61}">
      <dgm:prSet/>
      <dgm:spPr/>
      <dgm:t>
        <a:bodyPr/>
        <a:lstStyle/>
        <a:p>
          <a:endParaRPr lang="en-BE"/>
        </a:p>
      </dgm:t>
    </dgm:pt>
    <dgm:pt modelId="{951CAC15-DC96-4E36-8386-254A3FE52E57}" type="sibTrans" cxnId="{EB4821C7-CA3F-4E6F-A72A-98072EC3DC61}">
      <dgm:prSet/>
      <dgm:spPr/>
      <dgm:t>
        <a:bodyPr/>
        <a:lstStyle/>
        <a:p>
          <a:endParaRPr lang="en-BE"/>
        </a:p>
      </dgm:t>
    </dgm:pt>
    <dgm:pt modelId="{670D7E47-AFD9-418B-B23E-5A6BCA2D78BD}">
      <dgm:prSet phldrT="[Text]" custT="1"/>
      <dgm:spPr/>
      <dgm:t>
        <a:bodyPr lIns="72000"/>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solidFill>
                <a:srgbClr val="000000">
                  <a:hueOff val="0"/>
                  <a:satOff val="0"/>
                  <a:lumOff val="0"/>
                  <a:alphaOff val="0"/>
                </a:srgbClr>
              </a:solidFill>
              <a:latin typeface="Quicksand"/>
              <a:ea typeface="+mn-ea"/>
              <a:cs typeface="+mn-cs"/>
            </a:rPr>
            <a:t>EC delegated acts to ensure EU-wide effectiveness</a:t>
          </a:r>
        </a:p>
      </dgm:t>
    </dgm:pt>
    <dgm:pt modelId="{1F30107A-B85C-4BBF-8D34-33DFCCFC1ECE}" type="parTrans" cxnId="{A9B9B71B-CAEC-4F9E-B964-6EBFE5E62941}">
      <dgm:prSet/>
      <dgm:spPr/>
      <dgm:t>
        <a:bodyPr/>
        <a:lstStyle/>
        <a:p>
          <a:endParaRPr lang="en-BE"/>
        </a:p>
      </dgm:t>
    </dgm:pt>
    <dgm:pt modelId="{4C3B8B40-E7A6-42CE-A327-C3A617F0BD6F}" type="sibTrans" cxnId="{A9B9B71B-CAEC-4F9E-B964-6EBFE5E62941}">
      <dgm:prSet/>
      <dgm:spPr/>
      <dgm:t>
        <a:bodyPr/>
        <a:lstStyle/>
        <a:p>
          <a:endParaRPr lang="en-BE"/>
        </a:p>
      </dgm:t>
    </dgm:pt>
    <dgm:pt modelId="{3D3F2EA0-0B48-4D8C-A3B0-431809501D0A}">
      <dgm:prSet phldrT="[Text]" custT="1"/>
      <dgm:spPr/>
      <dgm:t>
        <a:bodyPr lIns="72000"/>
        <a:lstStyle/>
        <a:p>
          <a:r>
            <a:rPr lang="en-GB" sz="1800" noProof="0" dirty="0"/>
            <a:t>EC implementing acts on adequate IAS and affordability </a:t>
          </a:r>
        </a:p>
      </dgm:t>
    </dgm:pt>
    <dgm:pt modelId="{930C38AF-45EE-4926-8F96-4EA034E4F93E}" type="parTrans" cxnId="{86A1A8E4-BDC5-47CD-AF88-19A250CF908C}">
      <dgm:prSet/>
      <dgm:spPr/>
    </dgm:pt>
    <dgm:pt modelId="{6BD05A96-D8C0-4309-B10C-78C00C7EDED2}" type="sibTrans" cxnId="{86A1A8E4-BDC5-47CD-AF88-19A250CF908C}">
      <dgm:prSet/>
      <dgm:spPr/>
    </dgm:pt>
    <dgm:pt modelId="{216B41A1-2C3E-5745-957B-53BF25DA69AE}" type="pres">
      <dgm:prSet presAssocID="{3ABC592D-1E15-524D-A874-DCBEA716795D}" presName="Name0" presStyleCnt="0">
        <dgm:presLayoutVars>
          <dgm:dir/>
          <dgm:animLvl val="lvl"/>
          <dgm:resizeHandles val="exact"/>
        </dgm:presLayoutVars>
      </dgm:prSet>
      <dgm:spPr/>
    </dgm:pt>
    <dgm:pt modelId="{BF41A41A-9948-9E40-A8E4-AE0CC29C899C}" type="pres">
      <dgm:prSet presAssocID="{C41A0D45-3AC7-E347-8FC4-FCD81BD0F2C2}" presName="linNode" presStyleCnt="0"/>
      <dgm:spPr/>
    </dgm:pt>
    <dgm:pt modelId="{83CC471A-D9D5-8043-8C79-5E3E84F0FB19}" type="pres">
      <dgm:prSet presAssocID="{C41A0D45-3AC7-E347-8FC4-FCD81BD0F2C2}" presName="parentText" presStyleLbl="node1" presStyleIdx="0" presStyleCnt="4">
        <dgm:presLayoutVars>
          <dgm:chMax val="1"/>
          <dgm:bulletEnabled val="1"/>
        </dgm:presLayoutVars>
      </dgm:prSet>
      <dgm:spPr/>
    </dgm:pt>
    <dgm:pt modelId="{6836C11E-682F-5643-A5E9-3B245C164180}" type="pres">
      <dgm:prSet presAssocID="{C41A0D45-3AC7-E347-8FC4-FCD81BD0F2C2}" presName="descendantText" presStyleLbl="alignAccFollowNode1" presStyleIdx="0" presStyleCnt="4">
        <dgm:presLayoutVars>
          <dgm:bulletEnabled val="1"/>
        </dgm:presLayoutVars>
      </dgm:prSet>
      <dgm:spPr/>
    </dgm:pt>
    <dgm:pt modelId="{D08D512F-50A5-AF44-B76C-8910DFCF23D3}" type="pres">
      <dgm:prSet presAssocID="{778BAD71-546F-654B-974A-799CC1DE4B52}" presName="sp" presStyleCnt="0"/>
      <dgm:spPr/>
    </dgm:pt>
    <dgm:pt modelId="{55B2A1CC-863B-3646-91DE-B89943DDCF6F}" type="pres">
      <dgm:prSet presAssocID="{46AB2AA4-B549-464E-BA2B-E651C576EB2F}" presName="linNode" presStyleCnt="0"/>
      <dgm:spPr/>
    </dgm:pt>
    <dgm:pt modelId="{240CF1BF-810A-6247-9EDB-D63EBE973194}" type="pres">
      <dgm:prSet presAssocID="{46AB2AA4-B549-464E-BA2B-E651C576EB2F}" presName="parentText" presStyleLbl="node1" presStyleIdx="1" presStyleCnt="4">
        <dgm:presLayoutVars>
          <dgm:chMax val="1"/>
          <dgm:bulletEnabled val="1"/>
        </dgm:presLayoutVars>
      </dgm:prSet>
      <dgm:spPr/>
    </dgm:pt>
    <dgm:pt modelId="{95543BC6-9A33-F94D-ABB9-7A4C26BC7713}" type="pres">
      <dgm:prSet presAssocID="{46AB2AA4-B549-464E-BA2B-E651C576EB2F}" presName="descendantText" presStyleLbl="alignAccFollowNode1" presStyleIdx="1" presStyleCnt="4" custLinFactNeighborY="-3753">
        <dgm:presLayoutVars>
          <dgm:bulletEnabled val="1"/>
        </dgm:presLayoutVars>
      </dgm:prSet>
      <dgm:spPr/>
    </dgm:pt>
    <dgm:pt modelId="{C3DAB822-53F3-2B42-91BB-88CEB7BC7B16}" type="pres">
      <dgm:prSet presAssocID="{16D07959-AAB2-1842-B5D9-DEABD067FD98}" presName="sp" presStyleCnt="0"/>
      <dgm:spPr/>
    </dgm:pt>
    <dgm:pt modelId="{0736D5DD-16E3-E54E-AA05-67913F80FEE2}" type="pres">
      <dgm:prSet presAssocID="{FEE591D9-AF57-A14C-98A5-DEDD45FEA4C2}" presName="linNode" presStyleCnt="0"/>
      <dgm:spPr/>
    </dgm:pt>
    <dgm:pt modelId="{14BA6A6C-9D99-8F40-AA31-FD4BD49C4F08}" type="pres">
      <dgm:prSet presAssocID="{FEE591D9-AF57-A14C-98A5-DEDD45FEA4C2}" presName="parentText" presStyleLbl="node1" presStyleIdx="2" presStyleCnt="4">
        <dgm:presLayoutVars>
          <dgm:chMax val="1"/>
          <dgm:bulletEnabled val="1"/>
        </dgm:presLayoutVars>
      </dgm:prSet>
      <dgm:spPr/>
    </dgm:pt>
    <dgm:pt modelId="{A18831ED-EA6B-F04A-A34E-7B31AF1A3805}" type="pres">
      <dgm:prSet presAssocID="{FEE591D9-AF57-A14C-98A5-DEDD45FEA4C2}" presName="descendantText" presStyleLbl="alignAccFollowNode1" presStyleIdx="2" presStyleCnt="4">
        <dgm:presLayoutVars>
          <dgm:bulletEnabled val="1"/>
        </dgm:presLayoutVars>
      </dgm:prSet>
      <dgm:spPr/>
    </dgm:pt>
    <dgm:pt modelId="{7C1A21BF-B108-3D4D-8DF6-A99E3E6CE5C6}" type="pres">
      <dgm:prSet presAssocID="{833DBA11-93D3-9A43-9E48-CA5D9400EC30}" presName="sp" presStyleCnt="0"/>
      <dgm:spPr/>
    </dgm:pt>
    <dgm:pt modelId="{2864F447-3A45-C241-82F3-E1123D210112}" type="pres">
      <dgm:prSet presAssocID="{35325083-839C-CE42-8AD9-59BD6659762C}" presName="linNode" presStyleCnt="0"/>
      <dgm:spPr/>
    </dgm:pt>
    <dgm:pt modelId="{DBE59B3A-D267-6A4A-A3E0-BFC6E7428E3A}" type="pres">
      <dgm:prSet presAssocID="{35325083-839C-CE42-8AD9-59BD6659762C}" presName="parentText" presStyleLbl="node1" presStyleIdx="3" presStyleCnt="4">
        <dgm:presLayoutVars>
          <dgm:chMax val="1"/>
          <dgm:bulletEnabled val="1"/>
        </dgm:presLayoutVars>
      </dgm:prSet>
      <dgm:spPr/>
    </dgm:pt>
    <dgm:pt modelId="{F6E31204-D015-CF42-A689-AA53A69C068C}" type="pres">
      <dgm:prSet presAssocID="{35325083-839C-CE42-8AD9-59BD6659762C}" presName="descendantText" presStyleLbl="alignAccFollowNode1" presStyleIdx="3" presStyleCnt="4">
        <dgm:presLayoutVars>
          <dgm:bulletEnabled val="1"/>
        </dgm:presLayoutVars>
      </dgm:prSet>
      <dgm:spPr/>
    </dgm:pt>
  </dgm:ptLst>
  <dgm:cxnLst>
    <dgm:cxn modelId="{FC589703-55C5-D840-9AC8-99CA796D5DBF}" srcId="{46AB2AA4-B549-464E-BA2B-E651C576EB2F}" destId="{FEFC0F0E-32FD-5E43-A85F-8720FA824ED1}" srcOrd="0" destOrd="0" parTransId="{57692F46-9906-A94B-8757-4F24F0C04996}" sibTransId="{D1CCFDFF-5AF2-E843-A4AC-F862997A6A76}"/>
    <dgm:cxn modelId="{0CF2E908-0564-4527-B12E-8B3A87E58F7D}" type="presOf" srcId="{670D7E47-AFD9-418B-B23E-5A6BCA2D78BD}" destId="{A18831ED-EA6B-F04A-A34E-7B31AF1A3805}" srcOrd="0" destOrd="2" presId="urn:microsoft.com/office/officeart/2005/8/layout/vList5"/>
    <dgm:cxn modelId="{0006740E-C7C3-1E4B-829F-57C873629B2B}" type="presOf" srcId="{7A93E345-ECE9-714D-8F1E-963A08193B09}" destId="{F6E31204-D015-CF42-A689-AA53A69C068C}" srcOrd="0" destOrd="1" presId="urn:microsoft.com/office/officeart/2005/8/layout/vList5"/>
    <dgm:cxn modelId="{479F5018-577F-C04E-8C0D-FF03C571546F}" type="presOf" srcId="{9B4C78B2-C19E-B94D-AA6C-B08E03B8DAB2}" destId="{6836C11E-682F-5643-A5E9-3B245C164180}" srcOrd="0" destOrd="0" presId="urn:microsoft.com/office/officeart/2005/8/layout/vList5"/>
    <dgm:cxn modelId="{A9B9B71B-CAEC-4F9E-B964-6EBFE5E62941}" srcId="{FEE591D9-AF57-A14C-98A5-DEDD45FEA4C2}" destId="{670D7E47-AFD9-418B-B23E-5A6BCA2D78BD}" srcOrd="2" destOrd="0" parTransId="{1F30107A-B85C-4BBF-8D34-33DFCCFC1ECE}" sibTransId="{4C3B8B40-E7A6-42CE-A327-C3A617F0BD6F}"/>
    <dgm:cxn modelId="{FA1D1120-EAB5-A747-87A6-69077281DF5C}" srcId="{3ABC592D-1E15-524D-A874-DCBEA716795D}" destId="{35325083-839C-CE42-8AD9-59BD6659762C}" srcOrd="3" destOrd="0" parTransId="{3DB1A697-DC88-714E-A7CF-3B56FABDF84E}" sibTransId="{5DA147A5-80FB-B14B-8CB5-0F7EEBA7376E}"/>
    <dgm:cxn modelId="{1E52FE25-9210-4FEA-9D4A-A4952CEDD0EF}" type="presOf" srcId="{D087C9AB-6ED9-4009-919B-7066EDA1BDAE}" destId="{95543BC6-9A33-F94D-ABB9-7A4C26BC7713}" srcOrd="0" destOrd="1" presId="urn:microsoft.com/office/officeart/2005/8/layout/vList5"/>
    <dgm:cxn modelId="{51722926-ED4D-184A-B83A-1E28529E5EB7}" srcId="{C41A0D45-3AC7-E347-8FC4-FCD81BD0F2C2}" destId="{9B4C78B2-C19E-B94D-AA6C-B08E03B8DAB2}" srcOrd="0" destOrd="0" parTransId="{E976C306-C919-764C-A803-D8084A696AFF}" sibTransId="{010BEED2-D49B-C848-9745-7B3D70AA6B55}"/>
    <dgm:cxn modelId="{86BA6230-1A11-463B-A5C4-786FB2FFC252}" srcId="{C41A0D45-3AC7-E347-8FC4-FCD81BD0F2C2}" destId="{0F15E287-2E07-457A-87C3-80349EFA7DFF}" srcOrd="2" destOrd="0" parTransId="{6AC8A746-6484-4476-B4F9-9C8A9636C264}" sibTransId="{66AC0E0E-1135-4B5F-8EAF-577CE4F9238C}"/>
    <dgm:cxn modelId="{6AC1B540-04DC-2146-BECD-B6FCD2A7BBB3}" srcId="{35325083-839C-CE42-8AD9-59BD6659762C}" destId="{3A3C98D5-9B41-7947-A7D7-9C0531C5A842}" srcOrd="0" destOrd="0" parTransId="{73A258E0-E6E1-C94B-9114-0F542C1934C3}" sibTransId="{7C2F0489-D29D-6B40-B0C7-53D78C08F4FA}"/>
    <dgm:cxn modelId="{3193915E-DABA-DF4E-90ED-5452E0891879}" type="presOf" srcId="{35325083-839C-CE42-8AD9-59BD6659762C}" destId="{DBE59B3A-D267-6A4A-A3E0-BFC6E7428E3A}" srcOrd="0" destOrd="0" presId="urn:microsoft.com/office/officeart/2005/8/layout/vList5"/>
    <dgm:cxn modelId="{F277F362-8691-284C-AE90-EA0CFEB907E1}" type="presOf" srcId="{46AB2AA4-B549-464E-BA2B-E651C576EB2F}" destId="{240CF1BF-810A-6247-9EDB-D63EBE973194}" srcOrd="0" destOrd="0" presId="urn:microsoft.com/office/officeart/2005/8/layout/vList5"/>
    <dgm:cxn modelId="{0750796A-A2E5-9340-A3F0-1FC5E207A99D}" type="presOf" srcId="{C41A0D45-3AC7-E347-8FC4-FCD81BD0F2C2}" destId="{83CC471A-D9D5-8043-8C79-5E3E84F0FB19}" srcOrd="0" destOrd="0" presId="urn:microsoft.com/office/officeart/2005/8/layout/vList5"/>
    <dgm:cxn modelId="{1EC9FD4B-015F-014F-BFD9-8AA136F36B73}" srcId="{3ABC592D-1E15-524D-A874-DCBEA716795D}" destId="{46AB2AA4-B549-464E-BA2B-E651C576EB2F}" srcOrd="1" destOrd="0" parTransId="{8233F586-20BB-0846-92B1-EAB54F12BB14}" sibTransId="{16D07959-AAB2-1842-B5D9-DEABD067FD98}"/>
    <dgm:cxn modelId="{0BEB386C-4603-2246-925B-B4C883673394}" srcId="{C41A0D45-3AC7-E347-8FC4-FCD81BD0F2C2}" destId="{3D9D28C1-108E-C746-BF9E-6C993D585D66}" srcOrd="1" destOrd="0" parTransId="{2A2AD8FA-DC08-4644-B559-667ABD0014FE}" sibTransId="{E9FC5AC2-FF13-7B40-911E-016516E9D758}"/>
    <dgm:cxn modelId="{4686204D-DDC3-C448-B11E-34C9A9551D80}" type="presOf" srcId="{3ABC592D-1E15-524D-A874-DCBEA716795D}" destId="{216B41A1-2C3E-5745-957B-53BF25DA69AE}" srcOrd="0" destOrd="0" presId="urn:microsoft.com/office/officeart/2005/8/layout/vList5"/>
    <dgm:cxn modelId="{028E7E7E-2CA0-F44E-A7ED-D56EB03E37FE}" type="presOf" srcId="{FEE591D9-AF57-A14C-98A5-DEDD45FEA4C2}" destId="{14BA6A6C-9D99-8F40-AA31-FD4BD49C4F08}" srcOrd="0" destOrd="0" presId="urn:microsoft.com/office/officeart/2005/8/layout/vList5"/>
    <dgm:cxn modelId="{5DE0B785-BBAF-954C-92EC-0FB1C997DF65}" srcId="{3ABC592D-1E15-524D-A874-DCBEA716795D}" destId="{C41A0D45-3AC7-E347-8FC4-FCD81BD0F2C2}" srcOrd="0" destOrd="0" parTransId="{8F8BB45F-A418-334F-86C6-948B6B0E4D43}" sibTransId="{778BAD71-546F-654B-974A-799CC1DE4B52}"/>
    <dgm:cxn modelId="{C0685F95-3942-9048-A75D-AF73E383CF88}" type="presOf" srcId="{70AF2D4F-9879-6A4F-BA30-FD002A15D9FD}" destId="{A18831ED-EA6B-F04A-A34E-7B31AF1A3805}" srcOrd="0" destOrd="0" presId="urn:microsoft.com/office/officeart/2005/8/layout/vList5"/>
    <dgm:cxn modelId="{07371D9B-74A5-4DCB-AAFF-589624D149E0}" type="presOf" srcId="{0F15E287-2E07-457A-87C3-80349EFA7DFF}" destId="{6836C11E-682F-5643-A5E9-3B245C164180}" srcOrd="0" destOrd="2" presId="urn:microsoft.com/office/officeart/2005/8/layout/vList5"/>
    <dgm:cxn modelId="{22BC28A2-EF4E-4A95-9560-ECF2CD43B008}" type="presOf" srcId="{3D3F2EA0-0B48-4D8C-A3B0-431809501D0A}" destId="{F6E31204-D015-CF42-A689-AA53A69C068C}" srcOrd="0" destOrd="2" presId="urn:microsoft.com/office/officeart/2005/8/layout/vList5"/>
    <dgm:cxn modelId="{6FF14DA3-6A60-E446-BE12-2B29D3BF51EF}" type="presOf" srcId="{FEFC0F0E-32FD-5E43-A85F-8720FA824ED1}" destId="{95543BC6-9A33-F94D-ABB9-7A4C26BC7713}" srcOrd="0" destOrd="0" presId="urn:microsoft.com/office/officeart/2005/8/layout/vList5"/>
    <dgm:cxn modelId="{E24BACB1-5543-CE43-AAF9-40B63E48805A}" srcId="{FEE591D9-AF57-A14C-98A5-DEDD45FEA4C2}" destId="{70AF2D4F-9879-6A4F-BA30-FD002A15D9FD}" srcOrd="0" destOrd="0" parTransId="{6145AB77-39CA-0A43-86B7-96029DE4313C}" sibTransId="{0CD5A164-E12C-834E-8A83-75B267359F17}"/>
    <dgm:cxn modelId="{FE6210BA-3055-462D-8856-AACF52AFEC9C}" srcId="{46AB2AA4-B549-464E-BA2B-E651C576EB2F}" destId="{F7FE98A6-763F-4B8B-A297-4827968533C6}" srcOrd="2" destOrd="0" parTransId="{30A7CC4E-EFD5-48D3-8587-424F2F59F9D2}" sibTransId="{CE6DF437-47EE-411B-8588-F7E8130E75EA}"/>
    <dgm:cxn modelId="{226898BB-6CF9-4B8A-A227-A6A688CF0C27}" srcId="{46AB2AA4-B549-464E-BA2B-E651C576EB2F}" destId="{D087C9AB-6ED9-4009-919B-7066EDA1BDAE}" srcOrd="1" destOrd="0" parTransId="{B7FB4C3D-0CCE-4509-8066-167A89F90739}" sibTransId="{C4B63BEF-A8A0-4DB7-9463-7652495B6AF5}"/>
    <dgm:cxn modelId="{EB4821C7-CA3F-4E6F-A72A-98072EC3DC61}" srcId="{FEE591D9-AF57-A14C-98A5-DEDD45FEA4C2}" destId="{493107EA-E9E2-4529-BC56-34F6A3AE73D7}" srcOrd="1" destOrd="0" parTransId="{0BB08ECA-FB41-47DA-886A-9CFC01B80592}" sibTransId="{951CAC15-DC96-4E36-8386-254A3FE52E57}"/>
    <dgm:cxn modelId="{E858CCE2-9456-421E-B5C7-FFF30F1435E8}" type="presOf" srcId="{F7FE98A6-763F-4B8B-A297-4827968533C6}" destId="{95543BC6-9A33-F94D-ABB9-7A4C26BC7713}" srcOrd="0" destOrd="2" presId="urn:microsoft.com/office/officeart/2005/8/layout/vList5"/>
    <dgm:cxn modelId="{8E2443E4-B3D2-7443-9691-B55000AC4F9B}" srcId="{3ABC592D-1E15-524D-A874-DCBEA716795D}" destId="{FEE591D9-AF57-A14C-98A5-DEDD45FEA4C2}" srcOrd="2" destOrd="0" parTransId="{8BA5EBBB-BA97-044D-A8AB-009FB4A9288A}" sibTransId="{833DBA11-93D3-9A43-9E48-CA5D9400EC30}"/>
    <dgm:cxn modelId="{86A1A8E4-BDC5-47CD-AF88-19A250CF908C}" srcId="{35325083-839C-CE42-8AD9-59BD6659762C}" destId="{3D3F2EA0-0B48-4D8C-A3B0-431809501D0A}" srcOrd="2" destOrd="0" parTransId="{930C38AF-45EE-4926-8F96-4EA034E4F93E}" sibTransId="{6BD05A96-D8C0-4309-B10C-78C00C7EDED2}"/>
    <dgm:cxn modelId="{4F77BDEA-FD56-409B-AC8F-2C302612891A}" type="presOf" srcId="{493107EA-E9E2-4529-BC56-34F6A3AE73D7}" destId="{A18831ED-EA6B-F04A-A34E-7B31AF1A3805}" srcOrd="0" destOrd="1" presId="urn:microsoft.com/office/officeart/2005/8/layout/vList5"/>
    <dgm:cxn modelId="{2D9CDCF3-B15E-A542-A539-8AD0E41B2715}" type="presOf" srcId="{3A3C98D5-9B41-7947-A7D7-9C0531C5A842}" destId="{F6E31204-D015-CF42-A689-AA53A69C068C}" srcOrd="0" destOrd="0" presId="urn:microsoft.com/office/officeart/2005/8/layout/vList5"/>
    <dgm:cxn modelId="{0402FFF4-1CC0-A94E-82C9-20197DEC6C11}" srcId="{35325083-839C-CE42-8AD9-59BD6659762C}" destId="{7A93E345-ECE9-714D-8F1E-963A08193B09}" srcOrd="1" destOrd="0" parTransId="{8A8ED1CA-5A6B-AE48-BA2F-6EFDDE7D016B}" sibTransId="{56AA5404-B3F0-4746-B059-96864038FC1E}"/>
    <dgm:cxn modelId="{A0AE7FF5-5505-774C-8EF9-2C666B1C54D2}" type="presOf" srcId="{3D9D28C1-108E-C746-BF9E-6C993D585D66}" destId="{6836C11E-682F-5643-A5E9-3B245C164180}" srcOrd="0" destOrd="1" presId="urn:microsoft.com/office/officeart/2005/8/layout/vList5"/>
    <dgm:cxn modelId="{D7B25CF6-ADAE-5742-8456-00708C1C1DCF}" type="presParOf" srcId="{216B41A1-2C3E-5745-957B-53BF25DA69AE}" destId="{BF41A41A-9948-9E40-A8E4-AE0CC29C899C}" srcOrd="0" destOrd="0" presId="urn:microsoft.com/office/officeart/2005/8/layout/vList5"/>
    <dgm:cxn modelId="{1ECC1AE4-090B-1448-BA98-AA86B95A4C6E}" type="presParOf" srcId="{BF41A41A-9948-9E40-A8E4-AE0CC29C899C}" destId="{83CC471A-D9D5-8043-8C79-5E3E84F0FB19}" srcOrd="0" destOrd="0" presId="urn:microsoft.com/office/officeart/2005/8/layout/vList5"/>
    <dgm:cxn modelId="{C602B2FA-559A-1B46-93F4-72AA3442D2FF}" type="presParOf" srcId="{BF41A41A-9948-9E40-A8E4-AE0CC29C899C}" destId="{6836C11E-682F-5643-A5E9-3B245C164180}" srcOrd="1" destOrd="0" presId="urn:microsoft.com/office/officeart/2005/8/layout/vList5"/>
    <dgm:cxn modelId="{019E9EF5-BB80-0247-9D71-C60E43CBAFB4}" type="presParOf" srcId="{216B41A1-2C3E-5745-957B-53BF25DA69AE}" destId="{D08D512F-50A5-AF44-B76C-8910DFCF23D3}" srcOrd="1" destOrd="0" presId="urn:microsoft.com/office/officeart/2005/8/layout/vList5"/>
    <dgm:cxn modelId="{35B0EC7B-E09D-1743-8F0C-C58A5009118C}" type="presParOf" srcId="{216B41A1-2C3E-5745-957B-53BF25DA69AE}" destId="{55B2A1CC-863B-3646-91DE-B89943DDCF6F}" srcOrd="2" destOrd="0" presId="urn:microsoft.com/office/officeart/2005/8/layout/vList5"/>
    <dgm:cxn modelId="{03F7DD9E-083F-634C-9416-ADDC65B227B2}" type="presParOf" srcId="{55B2A1CC-863B-3646-91DE-B89943DDCF6F}" destId="{240CF1BF-810A-6247-9EDB-D63EBE973194}" srcOrd="0" destOrd="0" presId="urn:microsoft.com/office/officeart/2005/8/layout/vList5"/>
    <dgm:cxn modelId="{DFBD5CAC-8AED-774B-B5CC-62E600DD8A00}" type="presParOf" srcId="{55B2A1CC-863B-3646-91DE-B89943DDCF6F}" destId="{95543BC6-9A33-F94D-ABB9-7A4C26BC7713}" srcOrd="1" destOrd="0" presId="urn:microsoft.com/office/officeart/2005/8/layout/vList5"/>
    <dgm:cxn modelId="{6FCA9FE4-A592-C246-8DB8-11C3DE607D9D}" type="presParOf" srcId="{216B41A1-2C3E-5745-957B-53BF25DA69AE}" destId="{C3DAB822-53F3-2B42-91BB-88CEB7BC7B16}" srcOrd="3" destOrd="0" presId="urn:microsoft.com/office/officeart/2005/8/layout/vList5"/>
    <dgm:cxn modelId="{FFADD4D6-C6D4-7E4E-8C32-79512E870EFC}" type="presParOf" srcId="{216B41A1-2C3E-5745-957B-53BF25DA69AE}" destId="{0736D5DD-16E3-E54E-AA05-67913F80FEE2}" srcOrd="4" destOrd="0" presId="urn:microsoft.com/office/officeart/2005/8/layout/vList5"/>
    <dgm:cxn modelId="{EA11EBED-54BC-864E-B773-F3F7AC47870E}" type="presParOf" srcId="{0736D5DD-16E3-E54E-AA05-67913F80FEE2}" destId="{14BA6A6C-9D99-8F40-AA31-FD4BD49C4F08}" srcOrd="0" destOrd="0" presId="urn:microsoft.com/office/officeart/2005/8/layout/vList5"/>
    <dgm:cxn modelId="{C4DBDBF8-6F12-6B46-864A-F46BBBD8B4B8}" type="presParOf" srcId="{0736D5DD-16E3-E54E-AA05-67913F80FEE2}" destId="{A18831ED-EA6B-F04A-A34E-7B31AF1A3805}" srcOrd="1" destOrd="0" presId="urn:microsoft.com/office/officeart/2005/8/layout/vList5"/>
    <dgm:cxn modelId="{C033BBC7-4884-644A-8670-5951056FE6F0}" type="presParOf" srcId="{216B41A1-2C3E-5745-957B-53BF25DA69AE}" destId="{7C1A21BF-B108-3D4D-8DF6-A99E3E6CE5C6}" srcOrd="5" destOrd="0" presId="urn:microsoft.com/office/officeart/2005/8/layout/vList5"/>
    <dgm:cxn modelId="{647A22CA-61EC-0F47-9309-17D410345DEB}" type="presParOf" srcId="{216B41A1-2C3E-5745-957B-53BF25DA69AE}" destId="{2864F447-3A45-C241-82F3-E1123D210112}" srcOrd="6" destOrd="0" presId="urn:microsoft.com/office/officeart/2005/8/layout/vList5"/>
    <dgm:cxn modelId="{CC80BF0A-D75A-E949-9360-BE590F6C349D}" type="presParOf" srcId="{2864F447-3A45-C241-82F3-E1123D210112}" destId="{DBE59B3A-D267-6A4A-A3E0-BFC6E7428E3A}" srcOrd="0" destOrd="0" presId="urn:microsoft.com/office/officeart/2005/8/layout/vList5"/>
    <dgm:cxn modelId="{42C588DF-C487-4048-A1BF-D4E24A48644D}" type="presParOf" srcId="{2864F447-3A45-C241-82F3-E1123D210112}" destId="{F6E31204-D015-CF42-A689-AA53A69C068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9DBD74-C8A1-444D-9B19-5846AB8927D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BE"/>
        </a:p>
      </dgm:t>
    </dgm:pt>
    <dgm:pt modelId="{F2489FF0-D989-404B-A15E-3788B0C20116}">
      <dgm:prSet phldrT="[Text]" custT="1"/>
      <dgm:spPr>
        <a:ln>
          <a:noFill/>
        </a:ln>
      </dgm:spPr>
      <dgm:t>
        <a:bodyPr/>
        <a:lstStyle/>
        <a:p>
          <a:r>
            <a:rPr lang="en-GB" sz="2800" b="0" noProof="0"/>
            <a:t>Jan. 2026</a:t>
          </a:r>
          <a:br>
            <a:rPr lang="en-GB" sz="2800" b="0" noProof="0"/>
          </a:br>
          <a:r>
            <a:rPr lang="en-GB" sz="2800" b="0" noProof="0"/>
            <a:t>Commission proposal</a:t>
          </a:r>
        </a:p>
      </dgm:t>
    </dgm:pt>
    <dgm:pt modelId="{29A7B507-F6E3-4BA6-ABAC-E5F2D33FA3D3}" type="parTrans" cxnId="{DA163B02-1DC8-4B44-B22B-04E328D7B1AC}">
      <dgm:prSet/>
      <dgm:spPr/>
      <dgm:t>
        <a:bodyPr/>
        <a:lstStyle/>
        <a:p>
          <a:endParaRPr lang="en-BE"/>
        </a:p>
      </dgm:t>
    </dgm:pt>
    <dgm:pt modelId="{43801C91-B25D-45D3-9907-7BAE60615E18}" type="sibTrans" cxnId="{DA163B02-1DC8-4B44-B22B-04E328D7B1AC}">
      <dgm:prSet/>
      <dgm:spPr/>
      <dgm:t>
        <a:bodyPr/>
        <a:lstStyle/>
        <a:p>
          <a:endParaRPr lang="en-BE"/>
        </a:p>
      </dgm:t>
    </dgm:pt>
    <dgm:pt modelId="{9DC80ECC-8843-4F37-BDCE-F8EFE54170E7}">
      <dgm:prSet phldrT="[Text]" custT="1"/>
      <dgm:spPr>
        <a:solidFill>
          <a:schemeClr val="bg1">
            <a:lumMod val="75000"/>
          </a:schemeClr>
        </a:solidFill>
        <a:ln>
          <a:noFill/>
        </a:ln>
      </dgm:spPr>
      <dgm:t>
        <a:bodyPr/>
        <a:lstStyle/>
        <a:p>
          <a:br>
            <a:rPr lang="en-GB" sz="3200" b="0" noProof="0" dirty="0"/>
          </a:br>
          <a:r>
            <a:rPr lang="en-GB" sz="2800" b="0" noProof="0" dirty="0"/>
            <a:t>End-2027?</a:t>
          </a:r>
          <a:br>
            <a:rPr lang="en-GB" sz="2800" b="0" noProof="0" dirty="0"/>
          </a:br>
          <a:r>
            <a:rPr lang="en-GB" sz="2800" b="0" noProof="0" dirty="0"/>
            <a:t>Adoption</a:t>
          </a:r>
        </a:p>
        <a:p>
          <a:endParaRPr lang="en-GB" sz="2400" noProof="0" dirty="0"/>
        </a:p>
      </dgm:t>
    </dgm:pt>
    <dgm:pt modelId="{6A23DFFC-060F-42CC-8833-009D2CDE26FC}" type="parTrans" cxnId="{4D086C1B-A14B-4E28-9A0B-82F751DD8E10}">
      <dgm:prSet/>
      <dgm:spPr/>
      <dgm:t>
        <a:bodyPr/>
        <a:lstStyle/>
        <a:p>
          <a:endParaRPr lang="en-BE"/>
        </a:p>
      </dgm:t>
    </dgm:pt>
    <dgm:pt modelId="{52CE9228-F204-41C7-8B22-B93A2BB0B225}" type="sibTrans" cxnId="{4D086C1B-A14B-4E28-9A0B-82F751DD8E10}">
      <dgm:prSet/>
      <dgm:spPr/>
      <dgm:t>
        <a:bodyPr/>
        <a:lstStyle/>
        <a:p>
          <a:endParaRPr lang="en-BE"/>
        </a:p>
      </dgm:t>
    </dgm:pt>
    <dgm:pt modelId="{A86BE752-0099-4379-B72B-F737AC0471C6}">
      <dgm:prSet phldrT="[Text]" custT="1"/>
      <dgm:spPr>
        <a:solidFill>
          <a:schemeClr val="bg1">
            <a:lumMod val="75000"/>
          </a:schemeClr>
        </a:solidFill>
        <a:ln>
          <a:noFill/>
        </a:ln>
      </dgm:spPr>
      <dgm:t>
        <a:bodyPr/>
        <a:lstStyle/>
        <a:p>
          <a:r>
            <a:rPr lang="en-GB" sz="2800" b="0" noProof="0" dirty="0"/>
            <a:t>End-2028?</a:t>
          </a:r>
          <a:br>
            <a:rPr lang="en-GB" sz="2800" b="0" noProof="0" dirty="0"/>
          </a:br>
          <a:r>
            <a:rPr lang="en-GB" sz="2800" b="0" noProof="0" dirty="0"/>
            <a:t>Implementation</a:t>
          </a:r>
        </a:p>
      </dgm:t>
    </dgm:pt>
    <dgm:pt modelId="{23D2A92D-9B9B-4F2A-9C66-3D6C0904D1D7}" type="parTrans" cxnId="{9F95C765-FF6A-4058-AE5D-5CD455DB3E76}">
      <dgm:prSet/>
      <dgm:spPr/>
      <dgm:t>
        <a:bodyPr/>
        <a:lstStyle/>
        <a:p>
          <a:endParaRPr lang="en-BE"/>
        </a:p>
      </dgm:t>
    </dgm:pt>
    <dgm:pt modelId="{8F8552AA-50B9-4FB7-9389-105D1264F58C}" type="sibTrans" cxnId="{9F95C765-FF6A-4058-AE5D-5CD455DB3E76}">
      <dgm:prSet/>
      <dgm:spPr/>
      <dgm:t>
        <a:bodyPr/>
        <a:lstStyle/>
        <a:p>
          <a:endParaRPr lang="en-BE"/>
        </a:p>
      </dgm:t>
    </dgm:pt>
    <dgm:pt modelId="{B87BA5FD-5033-429B-BFFB-AFC5896EFEB4}" type="pres">
      <dgm:prSet presAssocID="{559DBD74-C8A1-444D-9B19-5846AB8927D1}" presName="CompostProcess" presStyleCnt="0">
        <dgm:presLayoutVars>
          <dgm:dir/>
          <dgm:resizeHandles val="exact"/>
        </dgm:presLayoutVars>
      </dgm:prSet>
      <dgm:spPr/>
    </dgm:pt>
    <dgm:pt modelId="{CAAFE033-7FA7-458B-8C87-E03B147B1889}" type="pres">
      <dgm:prSet presAssocID="{559DBD74-C8A1-444D-9B19-5846AB8927D1}" presName="arrow" presStyleLbl="bgShp" presStyleIdx="0" presStyleCnt="1" custLinFactNeighborX="195" custLinFactNeighborY="-478"/>
      <dgm:spPr/>
    </dgm:pt>
    <dgm:pt modelId="{31D84AC4-678F-43B5-9481-4160E7CA06CC}" type="pres">
      <dgm:prSet presAssocID="{559DBD74-C8A1-444D-9B19-5846AB8927D1}" presName="linearProcess" presStyleCnt="0"/>
      <dgm:spPr/>
    </dgm:pt>
    <dgm:pt modelId="{95C442BE-193B-456C-A0D3-453CFCD00B4F}" type="pres">
      <dgm:prSet presAssocID="{F2489FF0-D989-404B-A15E-3788B0C20116}" presName="textNode" presStyleLbl="node1" presStyleIdx="0" presStyleCnt="3" custScaleY="65083" custLinFactNeighborX="-4809" custLinFactNeighborY="5237">
        <dgm:presLayoutVars>
          <dgm:bulletEnabled val="1"/>
        </dgm:presLayoutVars>
      </dgm:prSet>
      <dgm:spPr/>
    </dgm:pt>
    <dgm:pt modelId="{0F427AEB-0A2B-4FAC-B7F9-CDE49E3B8BE3}" type="pres">
      <dgm:prSet presAssocID="{43801C91-B25D-45D3-9907-7BAE60615E18}" presName="sibTrans" presStyleCnt="0"/>
      <dgm:spPr/>
    </dgm:pt>
    <dgm:pt modelId="{8E90475B-1A58-48D1-BB55-347AB6E6D068}" type="pres">
      <dgm:prSet presAssocID="{9DC80ECC-8843-4F37-BDCE-F8EFE54170E7}" presName="textNode" presStyleLbl="node1" presStyleIdx="1" presStyleCnt="3" custScaleX="115991" custScaleY="67166" custLinFactNeighborX="-41677" custLinFactNeighborY="6279">
        <dgm:presLayoutVars>
          <dgm:bulletEnabled val="1"/>
        </dgm:presLayoutVars>
      </dgm:prSet>
      <dgm:spPr/>
    </dgm:pt>
    <dgm:pt modelId="{8DCBA3FA-6BA4-4D47-A228-4E8DC47014E8}" type="pres">
      <dgm:prSet presAssocID="{52CE9228-F204-41C7-8B22-B93A2BB0B225}" presName="sibTrans" presStyleCnt="0"/>
      <dgm:spPr/>
    </dgm:pt>
    <dgm:pt modelId="{56B8FBD9-D6F9-48DA-8C1E-734D38CEC78D}" type="pres">
      <dgm:prSet presAssocID="{A86BE752-0099-4379-B72B-F737AC0471C6}" presName="textNode" presStyleLbl="node1" presStyleIdx="2" presStyleCnt="3" custScaleX="114526" custScaleY="67213" custLinFactNeighborX="-77807" custLinFactNeighborY="6302">
        <dgm:presLayoutVars>
          <dgm:bulletEnabled val="1"/>
        </dgm:presLayoutVars>
      </dgm:prSet>
      <dgm:spPr/>
    </dgm:pt>
  </dgm:ptLst>
  <dgm:cxnLst>
    <dgm:cxn modelId="{DA163B02-1DC8-4B44-B22B-04E328D7B1AC}" srcId="{559DBD74-C8A1-444D-9B19-5846AB8927D1}" destId="{F2489FF0-D989-404B-A15E-3788B0C20116}" srcOrd="0" destOrd="0" parTransId="{29A7B507-F6E3-4BA6-ABAC-E5F2D33FA3D3}" sibTransId="{43801C91-B25D-45D3-9907-7BAE60615E18}"/>
    <dgm:cxn modelId="{0EF5D718-B5C7-4DC4-9766-16977FD0E1DF}" type="presOf" srcId="{A86BE752-0099-4379-B72B-F737AC0471C6}" destId="{56B8FBD9-D6F9-48DA-8C1E-734D38CEC78D}" srcOrd="0" destOrd="0" presId="urn:microsoft.com/office/officeart/2005/8/layout/hProcess9"/>
    <dgm:cxn modelId="{4D086C1B-A14B-4E28-9A0B-82F751DD8E10}" srcId="{559DBD74-C8A1-444D-9B19-5846AB8927D1}" destId="{9DC80ECC-8843-4F37-BDCE-F8EFE54170E7}" srcOrd="1" destOrd="0" parTransId="{6A23DFFC-060F-42CC-8833-009D2CDE26FC}" sibTransId="{52CE9228-F204-41C7-8B22-B93A2BB0B225}"/>
    <dgm:cxn modelId="{9584D920-4E7E-4749-B3C4-23A4F5375973}" type="presOf" srcId="{F2489FF0-D989-404B-A15E-3788B0C20116}" destId="{95C442BE-193B-456C-A0D3-453CFCD00B4F}" srcOrd="0" destOrd="0" presId="urn:microsoft.com/office/officeart/2005/8/layout/hProcess9"/>
    <dgm:cxn modelId="{9F95C765-FF6A-4058-AE5D-5CD455DB3E76}" srcId="{559DBD74-C8A1-444D-9B19-5846AB8927D1}" destId="{A86BE752-0099-4379-B72B-F737AC0471C6}" srcOrd="2" destOrd="0" parTransId="{23D2A92D-9B9B-4F2A-9C66-3D6C0904D1D7}" sibTransId="{8F8552AA-50B9-4FB7-9389-105D1264F58C}"/>
    <dgm:cxn modelId="{C41FA672-65AC-4806-82AA-93E2E3B60B44}" type="presOf" srcId="{9DC80ECC-8843-4F37-BDCE-F8EFE54170E7}" destId="{8E90475B-1A58-48D1-BB55-347AB6E6D068}" srcOrd="0" destOrd="0" presId="urn:microsoft.com/office/officeart/2005/8/layout/hProcess9"/>
    <dgm:cxn modelId="{5319EBBC-C790-482F-95F8-03967903DBAF}" type="presOf" srcId="{559DBD74-C8A1-444D-9B19-5846AB8927D1}" destId="{B87BA5FD-5033-429B-BFFB-AFC5896EFEB4}" srcOrd="0" destOrd="0" presId="urn:microsoft.com/office/officeart/2005/8/layout/hProcess9"/>
    <dgm:cxn modelId="{D870C33F-38A1-4651-BEA9-529623DDA7B0}" type="presParOf" srcId="{B87BA5FD-5033-429B-BFFB-AFC5896EFEB4}" destId="{CAAFE033-7FA7-458B-8C87-E03B147B1889}" srcOrd="0" destOrd="0" presId="urn:microsoft.com/office/officeart/2005/8/layout/hProcess9"/>
    <dgm:cxn modelId="{989BFCDB-098C-4336-9EA1-0A8E8BA5BF8A}" type="presParOf" srcId="{B87BA5FD-5033-429B-BFFB-AFC5896EFEB4}" destId="{31D84AC4-678F-43B5-9481-4160E7CA06CC}" srcOrd="1" destOrd="0" presId="urn:microsoft.com/office/officeart/2005/8/layout/hProcess9"/>
    <dgm:cxn modelId="{B4396973-3B3D-441A-96C2-C6B03C215306}" type="presParOf" srcId="{31D84AC4-678F-43B5-9481-4160E7CA06CC}" destId="{95C442BE-193B-456C-A0D3-453CFCD00B4F}" srcOrd="0" destOrd="0" presId="urn:microsoft.com/office/officeart/2005/8/layout/hProcess9"/>
    <dgm:cxn modelId="{E64BCC87-35FC-4A3C-A2A2-0630616176E0}" type="presParOf" srcId="{31D84AC4-678F-43B5-9481-4160E7CA06CC}" destId="{0F427AEB-0A2B-4FAC-B7F9-CDE49E3B8BE3}" srcOrd="1" destOrd="0" presId="urn:microsoft.com/office/officeart/2005/8/layout/hProcess9"/>
    <dgm:cxn modelId="{6318AC18-5999-4569-9C88-158527A6262E}" type="presParOf" srcId="{31D84AC4-678F-43B5-9481-4160E7CA06CC}" destId="{8E90475B-1A58-48D1-BB55-347AB6E6D068}" srcOrd="2" destOrd="0" presId="urn:microsoft.com/office/officeart/2005/8/layout/hProcess9"/>
    <dgm:cxn modelId="{FCDABC05-E6CF-40C7-8E22-AFCCF56708EE}" type="presParOf" srcId="{31D84AC4-678F-43B5-9481-4160E7CA06CC}" destId="{8DCBA3FA-6BA4-4D47-A228-4E8DC47014E8}" srcOrd="3" destOrd="0" presId="urn:microsoft.com/office/officeart/2005/8/layout/hProcess9"/>
    <dgm:cxn modelId="{55BF9D12-1AF5-40D9-8BB2-D9ECB1736FEE}" type="presParOf" srcId="{31D84AC4-678F-43B5-9481-4160E7CA06CC}" destId="{56B8FBD9-D6F9-48DA-8C1E-734D38CEC78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412EC-4A09-F04F-812F-1E3934F3DAF0}">
      <dsp:nvSpPr>
        <dsp:cNvPr id="0" name=""/>
        <dsp:cNvSpPr/>
      </dsp:nvSpPr>
      <dsp:spPr>
        <a:xfrm>
          <a:off x="3364992" y="2210"/>
          <a:ext cx="3785616"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a:t>EECC Directive</a:t>
          </a:r>
        </a:p>
      </dsp:txBody>
      <dsp:txXfrm>
        <a:off x="3412163" y="49381"/>
        <a:ext cx="3691274" cy="871961"/>
      </dsp:txXfrm>
    </dsp:sp>
    <dsp:sp modelId="{8F16F48F-582A-274C-A7E0-FD3451B2FA09}">
      <dsp:nvSpPr>
        <dsp:cNvPr id="0" name=""/>
        <dsp:cNvSpPr/>
      </dsp:nvSpPr>
      <dsp:spPr>
        <a:xfrm>
          <a:off x="3364992" y="1016829"/>
          <a:ext cx="3785616"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a:t>Open Internet Regulation</a:t>
          </a:r>
        </a:p>
      </dsp:txBody>
      <dsp:txXfrm>
        <a:off x="3412163" y="1064000"/>
        <a:ext cx="3691274" cy="871961"/>
      </dsp:txXfrm>
    </dsp:sp>
    <dsp:sp modelId="{0EA16004-80D9-FF41-9D8E-1927B9FCFDF4}">
      <dsp:nvSpPr>
        <dsp:cNvPr id="0" name=""/>
        <dsp:cNvSpPr/>
      </dsp:nvSpPr>
      <dsp:spPr>
        <a:xfrm>
          <a:off x="3364992" y="2031448"/>
          <a:ext cx="3785616"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a:t>BEREC Regulation</a:t>
          </a:r>
        </a:p>
      </dsp:txBody>
      <dsp:txXfrm>
        <a:off x="3412163" y="2078619"/>
        <a:ext cx="3691274" cy="871961"/>
      </dsp:txXfrm>
    </dsp:sp>
    <dsp:sp modelId="{6683F00B-23FE-6349-873B-12FD4695CBA3}">
      <dsp:nvSpPr>
        <dsp:cNvPr id="0" name=""/>
        <dsp:cNvSpPr/>
      </dsp:nvSpPr>
      <dsp:spPr>
        <a:xfrm>
          <a:off x="3364992" y="3046067"/>
          <a:ext cx="3785616"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a:t>Radio Spectrum Policy Programme</a:t>
          </a:r>
          <a:endParaRPr lang="en-GB" sz="2700" kern="1200" noProof="0" dirty="0"/>
        </a:p>
      </dsp:txBody>
      <dsp:txXfrm>
        <a:off x="3412163" y="3093238"/>
        <a:ext cx="3691274" cy="871961"/>
      </dsp:txXfrm>
    </dsp:sp>
    <dsp:sp modelId="{52E4BEB6-E79A-7745-8471-83AF1C16A972}">
      <dsp:nvSpPr>
        <dsp:cNvPr id="0" name=""/>
        <dsp:cNvSpPr/>
      </dsp:nvSpPr>
      <dsp:spPr>
        <a:xfrm>
          <a:off x="3364992" y="4060686"/>
          <a:ext cx="3785616"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a:t>Parts of e-Privacy Directive</a:t>
          </a:r>
        </a:p>
      </dsp:txBody>
      <dsp:txXfrm>
        <a:off x="3412163" y="4107857"/>
        <a:ext cx="3691274" cy="871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7C122-376D-45D4-A368-309F7D4C84C2}">
      <dsp:nvSpPr>
        <dsp:cNvPr id="0" name=""/>
        <dsp:cNvSpPr/>
      </dsp:nvSpPr>
      <dsp:spPr>
        <a:xfrm>
          <a:off x="1913358" y="1069115"/>
          <a:ext cx="1306696" cy="1306696"/>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2176062" y="1375202"/>
        <a:ext cx="781288" cy="671669"/>
      </dsp:txXfrm>
    </dsp:sp>
    <dsp:sp modelId="{6482B9A4-253A-4131-BA6B-5BC72D18395B}">
      <dsp:nvSpPr>
        <dsp:cNvPr id="0" name=""/>
        <dsp:cNvSpPr/>
      </dsp:nvSpPr>
      <dsp:spPr>
        <a:xfrm>
          <a:off x="1084532" y="1109019"/>
          <a:ext cx="950324" cy="95032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323779" y="1349712"/>
        <a:ext cx="471830" cy="468938"/>
      </dsp:txXfrm>
    </dsp:sp>
    <dsp:sp modelId="{6A704F0F-F913-42AD-AEF4-24FA5325A8BC}">
      <dsp:nvSpPr>
        <dsp:cNvPr id="0" name=""/>
        <dsp:cNvSpPr/>
      </dsp:nvSpPr>
      <dsp:spPr>
        <a:xfrm rot="20700000">
          <a:off x="1633109" y="141946"/>
          <a:ext cx="931124" cy="93112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20700000">
        <a:off x="1837332" y="346169"/>
        <a:ext cx="522678" cy="522678"/>
      </dsp:txXfrm>
    </dsp:sp>
    <dsp:sp modelId="{28F124E6-FC96-43D0-97F7-62B38721C18E}">
      <dsp:nvSpPr>
        <dsp:cNvPr id="0" name=""/>
        <dsp:cNvSpPr/>
      </dsp:nvSpPr>
      <dsp:spPr>
        <a:xfrm>
          <a:off x="1741903" y="882343"/>
          <a:ext cx="1672571" cy="1672571"/>
        </a:xfrm>
        <a:prstGeom prst="circularArrow">
          <a:avLst>
            <a:gd name="adj1" fmla="val 4687"/>
            <a:gd name="adj2" fmla="val 299029"/>
            <a:gd name="adj3" fmla="val 2447270"/>
            <a:gd name="adj4" fmla="val 1601859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6AFC6C-10C0-4EE6-8A14-09329D357E98}">
      <dsp:nvSpPr>
        <dsp:cNvPr id="0" name=""/>
        <dsp:cNvSpPr/>
      </dsp:nvSpPr>
      <dsp:spPr>
        <a:xfrm>
          <a:off x="932530" y="781783"/>
          <a:ext cx="1215227" cy="121522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7253E9-35B9-4CF6-BE5C-924001D69565}">
      <dsp:nvSpPr>
        <dsp:cNvPr id="0" name=""/>
        <dsp:cNvSpPr/>
      </dsp:nvSpPr>
      <dsp:spPr>
        <a:xfrm>
          <a:off x="1417731" y="-91514"/>
          <a:ext cx="1310260" cy="131026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6C11E-682F-5643-A5E9-3B245C164180}">
      <dsp:nvSpPr>
        <dsp:cNvPr id="0" name=""/>
        <dsp:cNvSpPr/>
      </dsp:nvSpPr>
      <dsp:spPr>
        <a:xfrm rot="5400000">
          <a:off x="6666351" y="-2757153"/>
          <a:ext cx="968513"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68580" rIns="137160" bIns="6858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t>Publicly available ECS, except NI-ICS</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a:t>Public and non-public ECN for public digital services</a:t>
          </a:r>
        </a:p>
      </dsp:txBody>
      <dsp:txXfrm rot="-5400000">
        <a:off x="3785616" y="170861"/>
        <a:ext cx="6682705" cy="873955"/>
      </dsp:txXfrm>
    </dsp:sp>
    <dsp:sp modelId="{83CC471A-D9D5-8043-8C79-5E3E84F0FB19}">
      <dsp:nvSpPr>
        <dsp:cNvPr id="0" name=""/>
        <dsp:cNvSpPr/>
      </dsp:nvSpPr>
      <dsp:spPr>
        <a:xfrm>
          <a:off x="0" y="2517"/>
          <a:ext cx="3785616" cy="1210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ts val="144"/>
            </a:spcAft>
            <a:buNone/>
          </a:pPr>
          <a:r>
            <a:rPr lang="en-GB" sz="3200" kern="1200" noProof="0" dirty="0"/>
            <a:t>Clarified scope </a:t>
          </a:r>
        </a:p>
      </dsp:txBody>
      <dsp:txXfrm>
        <a:off x="59099" y="61616"/>
        <a:ext cx="3667418" cy="1092444"/>
      </dsp:txXfrm>
    </dsp:sp>
    <dsp:sp modelId="{95543BC6-9A33-F94D-ABB9-7A4C26BC7713}">
      <dsp:nvSpPr>
        <dsp:cNvPr id="0" name=""/>
        <dsp:cNvSpPr/>
      </dsp:nvSpPr>
      <dsp:spPr>
        <a:xfrm rot="5400000">
          <a:off x="6666351" y="-1485979"/>
          <a:ext cx="968513"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68580" rIns="137160" bIns="68580" numCol="1" spcCol="1270" anchor="ctr" anchorCtr="0">
          <a:noAutofit/>
        </a:bodyPr>
        <a:lstStyle/>
        <a:p>
          <a:pPr marL="171450" lvl="1" indent="-171450" algn="l" defTabSz="800100">
            <a:lnSpc>
              <a:spcPct val="90000"/>
            </a:lnSpc>
            <a:spcBef>
              <a:spcPct val="0"/>
            </a:spcBef>
            <a:spcAft>
              <a:spcPct val="15000"/>
            </a:spcAft>
            <a:buChar char="•"/>
          </a:pPr>
          <a:r>
            <a:rPr lang="en-GB" sz="1800" b="0" i="0" kern="1200" noProof="0" dirty="0"/>
            <a:t>Mandatory notification to the NRA</a:t>
          </a:r>
          <a:endParaRPr lang="en-GB" sz="1800" kern="1200" noProof="0" dirty="0"/>
        </a:p>
        <a:p>
          <a:pPr marL="171450" lvl="1" indent="-171450" algn="l" defTabSz="800100">
            <a:lnSpc>
              <a:spcPct val="90000"/>
            </a:lnSpc>
            <a:spcBef>
              <a:spcPct val="0"/>
            </a:spcBef>
            <a:spcAft>
              <a:spcPct val="15000"/>
            </a:spcAft>
            <a:buChar char="•"/>
          </a:pPr>
          <a:r>
            <a:rPr lang="en-GB" sz="1800" b="0" i="0" kern="1200" noProof="0" dirty="0">
              <a:solidFill>
                <a:srgbClr val="000000">
                  <a:hueOff val="0"/>
                  <a:satOff val="0"/>
                  <a:lumOff val="0"/>
                  <a:alphaOff val="0"/>
                </a:srgbClr>
              </a:solidFill>
              <a:latin typeface="Quicksand"/>
              <a:ea typeface="+mn-ea"/>
              <a:cs typeface="+mn-cs"/>
            </a:rPr>
            <a:t>Confirmation within one week, before providing services </a:t>
          </a:r>
        </a:p>
      </dsp:txBody>
      <dsp:txXfrm rot="-5400000">
        <a:off x="3785616" y="1442035"/>
        <a:ext cx="6682705" cy="873955"/>
      </dsp:txXfrm>
    </dsp:sp>
    <dsp:sp modelId="{240CF1BF-810A-6247-9EDB-D63EBE973194}">
      <dsp:nvSpPr>
        <dsp:cNvPr id="0" name=""/>
        <dsp:cNvSpPr/>
      </dsp:nvSpPr>
      <dsp:spPr>
        <a:xfrm>
          <a:off x="0" y="1273691"/>
          <a:ext cx="3785616" cy="1210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a:t>Mandatory notification</a:t>
          </a:r>
        </a:p>
      </dsp:txBody>
      <dsp:txXfrm>
        <a:off x="59099" y="1332790"/>
        <a:ext cx="3667418" cy="1092444"/>
      </dsp:txXfrm>
    </dsp:sp>
    <dsp:sp modelId="{A18831ED-EA6B-F04A-A34E-7B31AF1A3805}">
      <dsp:nvSpPr>
        <dsp:cNvPr id="0" name=""/>
        <dsp:cNvSpPr/>
      </dsp:nvSpPr>
      <dsp:spPr>
        <a:xfrm rot="5400000">
          <a:off x="6666351" y="-214804"/>
          <a:ext cx="968513"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68580" rIns="137160" bIns="6858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solidFill>
                <a:srgbClr val="000000">
                  <a:hueOff val="0"/>
                  <a:satOff val="0"/>
                  <a:lumOff val="0"/>
                  <a:alphaOff val="0"/>
                </a:srgbClr>
              </a:solidFill>
              <a:latin typeface="Quicksand"/>
              <a:ea typeface="+mn-ea"/>
              <a:cs typeface="+mn-cs"/>
            </a:rPr>
            <a:t>Shorter list of fully harmonised conditions</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solidFill>
                <a:srgbClr val="000000">
                  <a:hueOff val="0"/>
                  <a:satOff val="0"/>
                  <a:lumOff val="0"/>
                  <a:alphaOff val="0"/>
                </a:srgbClr>
              </a:solidFill>
              <a:latin typeface="Quicksand"/>
              <a:ea typeface="+mn-ea"/>
              <a:cs typeface="+mn-cs"/>
            </a:rPr>
            <a:t>Resilience, cybersecurity and ICT supply chain security</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solidFill>
                <a:srgbClr val="000000">
                  <a:hueOff val="0"/>
                  <a:satOff val="0"/>
                  <a:lumOff val="0"/>
                  <a:alphaOff val="0"/>
                </a:srgbClr>
              </a:solidFill>
              <a:latin typeface="Quicksand"/>
              <a:ea typeface="+mn-ea"/>
              <a:cs typeface="+mn-cs"/>
            </a:rPr>
            <a:t>Lawful interception and data retention </a:t>
          </a:r>
        </a:p>
      </dsp:txBody>
      <dsp:txXfrm rot="-5400000">
        <a:off x="3785616" y="2713210"/>
        <a:ext cx="6682705" cy="873955"/>
      </dsp:txXfrm>
    </dsp:sp>
    <dsp:sp modelId="{14BA6A6C-9D99-8F40-AA31-FD4BD49C4F08}">
      <dsp:nvSpPr>
        <dsp:cNvPr id="0" name=""/>
        <dsp:cNvSpPr/>
      </dsp:nvSpPr>
      <dsp:spPr>
        <a:xfrm>
          <a:off x="0" y="2544866"/>
          <a:ext cx="3785616" cy="1210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a:t>Harmonised conditions</a:t>
          </a:r>
        </a:p>
      </dsp:txBody>
      <dsp:txXfrm>
        <a:off x="59099" y="2603965"/>
        <a:ext cx="3667418" cy="1092444"/>
      </dsp:txXfrm>
    </dsp:sp>
    <dsp:sp modelId="{F6E31204-D015-CF42-A689-AA53A69C068C}">
      <dsp:nvSpPr>
        <dsp:cNvPr id="0" name=""/>
        <dsp:cNvSpPr/>
      </dsp:nvSpPr>
      <dsp:spPr>
        <a:xfrm rot="5400000">
          <a:off x="6666351" y="1056369"/>
          <a:ext cx="968513"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34290" rIns="68580" bIns="3429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t>One notification to only one NRA for EU-wide operators</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a:t>NRA → ODN → NRAs in other member states</a:t>
          </a:r>
        </a:p>
        <a:p>
          <a:pPr marL="171450" lvl="1" indent="-171450" algn="l" defTabSz="800100">
            <a:lnSpc>
              <a:spcPct val="90000"/>
            </a:lnSpc>
            <a:spcBef>
              <a:spcPct val="0"/>
            </a:spcBef>
            <a:spcAft>
              <a:spcPct val="15000"/>
            </a:spcAft>
            <a:buChar char="•"/>
          </a:pPr>
          <a:r>
            <a:rPr lang="en-GB" sz="1800" kern="1200" noProof="0" dirty="0"/>
            <a:t>Harmonised notification template and regular reporting</a:t>
          </a:r>
        </a:p>
      </dsp:txBody>
      <dsp:txXfrm rot="-5400000">
        <a:off x="3785616" y="3984384"/>
        <a:ext cx="6682705" cy="873955"/>
      </dsp:txXfrm>
    </dsp:sp>
    <dsp:sp modelId="{DBE59B3A-D267-6A4A-A3E0-BFC6E7428E3A}">
      <dsp:nvSpPr>
        <dsp:cNvPr id="0" name=""/>
        <dsp:cNvSpPr/>
      </dsp:nvSpPr>
      <dsp:spPr>
        <a:xfrm>
          <a:off x="0" y="3816040"/>
          <a:ext cx="3785616" cy="1210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ts val="144"/>
            </a:spcAft>
            <a:buNone/>
          </a:pPr>
          <a:r>
            <a:rPr lang="en-GB" sz="3200" b="0" kern="1200" noProof="0" dirty="0"/>
            <a:t>Single passport </a:t>
          </a:r>
        </a:p>
      </dsp:txBody>
      <dsp:txXfrm>
        <a:off x="59099" y="3875139"/>
        <a:ext cx="3667418" cy="1092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6C11E-682F-5643-A5E9-3B245C164180}">
      <dsp:nvSpPr>
        <dsp:cNvPr id="0" name=""/>
        <dsp:cNvSpPr/>
      </dsp:nvSpPr>
      <dsp:spPr>
        <a:xfrm rot="5400000">
          <a:off x="6666351" y="-2757153"/>
          <a:ext cx="968513"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t>Maintains maximum harmonisation principle  </a:t>
          </a:r>
          <a:endParaRPr lang="en-GB" sz="1800" kern="1200" noProof="0" dirty="0"/>
        </a:p>
        <a:p>
          <a:pPr marL="171450" lvl="1" indent="-171450" algn="l" defTabSz="800100">
            <a:lnSpc>
              <a:spcPct val="90000"/>
            </a:lnSpc>
            <a:spcBef>
              <a:spcPct val="0"/>
            </a:spcBef>
            <a:spcAft>
              <a:spcPct val="15000"/>
            </a:spcAft>
            <a:buChar char="•"/>
          </a:pPr>
          <a:r>
            <a:rPr lang="en-GB" sz="1800" b="0" i="0" u="none" kern="1200" dirty="0"/>
            <a:t>Consumers, microenterprises, not-for-profits </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a:t>Some provisions no longer extend to small enterprises</a:t>
          </a:r>
        </a:p>
      </dsp:txBody>
      <dsp:txXfrm rot="-5400000">
        <a:off x="3785616" y="170861"/>
        <a:ext cx="6682705" cy="873955"/>
      </dsp:txXfrm>
    </dsp:sp>
    <dsp:sp modelId="{83CC471A-D9D5-8043-8C79-5E3E84F0FB19}">
      <dsp:nvSpPr>
        <dsp:cNvPr id="0" name=""/>
        <dsp:cNvSpPr/>
      </dsp:nvSpPr>
      <dsp:spPr>
        <a:xfrm>
          <a:off x="0" y="2517"/>
          <a:ext cx="3785616" cy="1210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ts val="144"/>
            </a:spcAft>
            <a:buNone/>
          </a:pPr>
          <a:r>
            <a:rPr lang="en-GB" sz="3200" kern="1200" noProof="0" dirty="0"/>
            <a:t>Scope </a:t>
          </a:r>
        </a:p>
      </dsp:txBody>
      <dsp:txXfrm>
        <a:off x="59099" y="61616"/>
        <a:ext cx="3667418" cy="1092444"/>
      </dsp:txXfrm>
    </dsp:sp>
    <dsp:sp modelId="{95543BC6-9A33-F94D-ABB9-7A4C26BC7713}">
      <dsp:nvSpPr>
        <dsp:cNvPr id="0" name=""/>
        <dsp:cNvSpPr/>
      </dsp:nvSpPr>
      <dsp:spPr>
        <a:xfrm rot="5400000">
          <a:off x="6666351" y="-1522327"/>
          <a:ext cx="968513"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0" i="0" kern="1200" dirty="0"/>
            <a:t>Access to emergency services via public NB-ICS</a:t>
          </a:r>
          <a:endParaRPr lang="en-GB" sz="1800" kern="1200" noProof="0" dirty="0"/>
        </a:p>
        <a:p>
          <a:pPr marL="171450" lvl="1" indent="-171450" algn="l" defTabSz="800100">
            <a:lnSpc>
              <a:spcPct val="90000"/>
            </a:lnSpc>
            <a:spcBef>
              <a:spcPct val="0"/>
            </a:spcBef>
            <a:spcAft>
              <a:spcPct val="15000"/>
            </a:spcAft>
            <a:buChar char="•"/>
          </a:pPr>
          <a:r>
            <a:rPr lang="en-GB" sz="1800" b="0" i="0" u="none" kern="1200" dirty="0"/>
            <a:t>PSAPs to call back using the same ICS used by the caller</a:t>
          </a:r>
          <a:endParaRPr lang="en-GB" sz="1800" kern="1200" noProof="0" dirty="0"/>
        </a:p>
        <a:p>
          <a:pPr marL="171450" lvl="1" indent="-171450" algn="l" defTabSz="800100">
            <a:lnSpc>
              <a:spcPct val="90000"/>
            </a:lnSpc>
            <a:spcBef>
              <a:spcPct val="0"/>
            </a:spcBef>
            <a:spcAft>
              <a:spcPct val="15000"/>
            </a:spcAft>
            <a:buChar char="•"/>
          </a:pPr>
          <a:r>
            <a:rPr lang="en-GB" sz="1800" b="0" i="0" u="none" kern="1200" dirty="0"/>
            <a:t>Emergency access via NI-ICS (e.g. WhatsApp)</a:t>
          </a:r>
          <a:endParaRPr lang="en-GB" sz="1800" kern="1200" noProof="0" dirty="0"/>
        </a:p>
      </dsp:txBody>
      <dsp:txXfrm rot="-5400000">
        <a:off x="3785616" y="1405687"/>
        <a:ext cx="6682705" cy="873955"/>
      </dsp:txXfrm>
    </dsp:sp>
    <dsp:sp modelId="{240CF1BF-810A-6247-9EDB-D63EBE973194}">
      <dsp:nvSpPr>
        <dsp:cNvPr id="0" name=""/>
        <dsp:cNvSpPr/>
      </dsp:nvSpPr>
      <dsp:spPr>
        <a:xfrm>
          <a:off x="0" y="1273691"/>
          <a:ext cx="3785616" cy="1210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a:t>Emergency communications</a:t>
          </a:r>
        </a:p>
      </dsp:txBody>
      <dsp:txXfrm>
        <a:off x="59099" y="1332790"/>
        <a:ext cx="3667418" cy="1092444"/>
      </dsp:txXfrm>
    </dsp:sp>
    <dsp:sp modelId="{A18831ED-EA6B-F04A-A34E-7B31AF1A3805}">
      <dsp:nvSpPr>
        <dsp:cNvPr id="0" name=""/>
        <dsp:cNvSpPr/>
      </dsp:nvSpPr>
      <dsp:spPr>
        <a:xfrm rot="5400000">
          <a:off x="6666351" y="-214804"/>
          <a:ext cx="968513"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solidFill>
                <a:srgbClr val="000000">
                  <a:hueOff val="0"/>
                  <a:satOff val="0"/>
                  <a:lumOff val="0"/>
                  <a:alphaOff val="0"/>
                </a:srgbClr>
              </a:solidFill>
              <a:latin typeface="Quicksand"/>
              <a:ea typeface="+mn-ea"/>
              <a:cs typeface="+mn-cs"/>
            </a:rPr>
            <a:t>ODN to collect fraud information from NRAs &amp; stakeholders</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solidFill>
                <a:srgbClr val="000000">
                  <a:hueOff val="0"/>
                  <a:satOff val="0"/>
                  <a:lumOff val="0"/>
                  <a:alphaOff val="0"/>
                </a:srgbClr>
              </a:solidFill>
              <a:latin typeface="Quicksand"/>
              <a:ea typeface="+mn-ea"/>
              <a:cs typeface="+mn-cs"/>
            </a:rPr>
            <a:t>BEREC fraud protection guidelines</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kern="1200" noProof="0" dirty="0">
              <a:solidFill>
                <a:srgbClr val="000000">
                  <a:hueOff val="0"/>
                  <a:satOff val="0"/>
                  <a:lumOff val="0"/>
                  <a:alphaOff val="0"/>
                </a:srgbClr>
              </a:solidFill>
              <a:latin typeface="Quicksand"/>
              <a:ea typeface="+mn-ea"/>
              <a:cs typeface="+mn-cs"/>
            </a:rPr>
            <a:t>EC delegated acts to ensure EU-wide effectiveness</a:t>
          </a:r>
        </a:p>
      </dsp:txBody>
      <dsp:txXfrm rot="-5400000">
        <a:off x="3785616" y="2713210"/>
        <a:ext cx="6682705" cy="873955"/>
      </dsp:txXfrm>
    </dsp:sp>
    <dsp:sp modelId="{14BA6A6C-9D99-8F40-AA31-FD4BD49C4F08}">
      <dsp:nvSpPr>
        <dsp:cNvPr id="0" name=""/>
        <dsp:cNvSpPr/>
      </dsp:nvSpPr>
      <dsp:spPr>
        <a:xfrm>
          <a:off x="0" y="2544866"/>
          <a:ext cx="3785616" cy="1210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a:t>EU coordination against fraud</a:t>
          </a:r>
        </a:p>
      </dsp:txBody>
      <dsp:txXfrm>
        <a:off x="59099" y="2603965"/>
        <a:ext cx="3667418" cy="1092444"/>
      </dsp:txXfrm>
    </dsp:sp>
    <dsp:sp modelId="{F6E31204-D015-CF42-A689-AA53A69C068C}">
      <dsp:nvSpPr>
        <dsp:cNvPr id="0" name=""/>
        <dsp:cNvSpPr/>
      </dsp:nvSpPr>
      <dsp:spPr>
        <a:xfrm rot="5400000">
          <a:off x="6666351" y="1056369"/>
          <a:ext cx="968513"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dirty="0"/>
            <a:t>Affordable, adequate internet access and voice services  </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a:t>Legacy services fully removed</a:t>
          </a:r>
        </a:p>
        <a:p>
          <a:pPr marL="171450" lvl="1" indent="-171450" algn="l" defTabSz="800100">
            <a:lnSpc>
              <a:spcPct val="90000"/>
            </a:lnSpc>
            <a:spcBef>
              <a:spcPct val="0"/>
            </a:spcBef>
            <a:spcAft>
              <a:spcPct val="15000"/>
            </a:spcAft>
            <a:buChar char="•"/>
          </a:pPr>
          <a:r>
            <a:rPr lang="en-GB" sz="1800" kern="1200" noProof="0" dirty="0"/>
            <a:t>EC implementing acts on adequate IAS and affordability </a:t>
          </a:r>
        </a:p>
      </dsp:txBody>
      <dsp:txXfrm rot="-5400000">
        <a:off x="3785616" y="3984384"/>
        <a:ext cx="6682705" cy="873955"/>
      </dsp:txXfrm>
    </dsp:sp>
    <dsp:sp modelId="{DBE59B3A-D267-6A4A-A3E0-BFC6E7428E3A}">
      <dsp:nvSpPr>
        <dsp:cNvPr id="0" name=""/>
        <dsp:cNvSpPr/>
      </dsp:nvSpPr>
      <dsp:spPr>
        <a:xfrm>
          <a:off x="0" y="3816040"/>
          <a:ext cx="3785616" cy="1210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ts val="144"/>
            </a:spcAft>
            <a:buNone/>
          </a:pPr>
          <a:r>
            <a:rPr lang="en-GB" sz="3200" b="0" kern="1200" noProof="0" dirty="0"/>
            <a:t>Universal Service</a:t>
          </a:r>
        </a:p>
      </dsp:txBody>
      <dsp:txXfrm>
        <a:off x="59099" y="3875139"/>
        <a:ext cx="3667418" cy="10924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FE033-7FA7-458B-8C87-E03B147B1889}">
      <dsp:nvSpPr>
        <dsp:cNvPr id="0" name=""/>
        <dsp:cNvSpPr/>
      </dsp:nvSpPr>
      <dsp:spPr>
        <a:xfrm>
          <a:off x="884720" y="0"/>
          <a:ext cx="9810028" cy="50291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C442BE-193B-456C-A0D3-453CFCD00B4F}">
      <dsp:nvSpPr>
        <dsp:cNvPr id="0" name=""/>
        <dsp:cNvSpPr/>
      </dsp:nvSpPr>
      <dsp:spPr>
        <a:xfrm>
          <a:off x="0" y="1965320"/>
          <a:ext cx="3207926" cy="1309261"/>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noProof="0"/>
            <a:t>Jan. 2026</a:t>
          </a:r>
          <a:br>
            <a:rPr lang="en-GB" sz="2800" b="0" kern="1200" noProof="0"/>
          </a:br>
          <a:r>
            <a:rPr lang="en-GB" sz="2800" b="0" kern="1200" noProof="0"/>
            <a:t>Commission proposal</a:t>
          </a:r>
        </a:p>
      </dsp:txBody>
      <dsp:txXfrm>
        <a:off x="63913" y="2029233"/>
        <a:ext cx="3080100" cy="1181435"/>
      </dsp:txXfrm>
    </dsp:sp>
    <dsp:sp modelId="{8E90475B-1A58-48D1-BB55-347AB6E6D068}">
      <dsp:nvSpPr>
        <dsp:cNvPr id="0" name=""/>
        <dsp:cNvSpPr/>
      </dsp:nvSpPr>
      <dsp:spPr>
        <a:xfrm>
          <a:off x="3482692" y="1965330"/>
          <a:ext cx="3720906" cy="1351164"/>
        </a:xfrm>
        <a:prstGeom prst="roundRect">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br>
            <a:rPr lang="en-GB" sz="3200" b="0" kern="1200" noProof="0" dirty="0"/>
          </a:br>
          <a:r>
            <a:rPr lang="en-GB" sz="2800" b="0" kern="1200" noProof="0" dirty="0"/>
            <a:t>End-2027?</a:t>
          </a:r>
          <a:br>
            <a:rPr lang="en-GB" sz="2800" b="0" kern="1200" noProof="0" dirty="0"/>
          </a:br>
          <a:r>
            <a:rPr lang="en-GB" sz="2800" b="0" kern="1200" noProof="0" dirty="0"/>
            <a:t>Adoption</a:t>
          </a:r>
        </a:p>
        <a:p>
          <a:pPr marL="0" lvl="0" indent="0" algn="ctr" defTabSz="1422400">
            <a:lnSpc>
              <a:spcPct val="90000"/>
            </a:lnSpc>
            <a:spcBef>
              <a:spcPct val="0"/>
            </a:spcBef>
            <a:spcAft>
              <a:spcPct val="35000"/>
            </a:spcAft>
            <a:buNone/>
          </a:pPr>
          <a:endParaRPr lang="en-GB" sz="2400" kern="1200" noProof="0" dirty="0"/>
        </a:p>
      </dsp:txBody>
      <dsp:txXfrm>
        <a:off x="3548650" y="2031288"/>
        <a:ext cx="3588990" cy="1219248"/>
      </dsp:txXfrm>
    </dsp:sp>
    <dsp:sp modelId="{56B8FBD9-D6F9-48DA-8C1E-734D38CEC78D}">
      <dsp:nvSpPr>
        <dsp:cNvPr id="0" name=""/>
        <dsp:cNvSpPr/>
      </dsp:nvSpPr>
      <dsp:spPr>
        <a:xfrm>
          <a:off x="7501620" y="1965320"/>
          <a:ext cx="3673910" cy="1352110"/>
        </a:xfrm>
        <a:prstGeom prst="roundRect">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noProof="0" dirty="0"/>
            <a:t>End-2028?</a:t>
          </a:r>
          <a:br>
            <a:rPr lang="en-GB" sz="2800" b="0" kern="1200" noProof="0" dirty="0"/>
          </a:br>
          <a:r>
            <a:rPr lang="en-GB" sz="2800" b="0" kern="1200" noProof="0" dirty="0"/>
            <a:t>Implementation</a:t>
          </a:r>
        </a:p>
      </dsp:txBody>
      <dsp:txXfrm>
        <a:off x="7567625" y="2031325"/>
        <a:ext cx="3541900" cy="12201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321CC-3E54-45D4-9AE7-502A425CA5AE}" type="datetimeFigureOut">
              <a:rPr lang="en-BE" smtClean="0"/>
              <a:t>14/05/2026</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4A07E-9ADE-4E2E-B595-A4B8999E6CD4}" type="slidenum">
              <a:rPr lang="en-BE" smtClean="0"/>
              <a:t>‹#›</a:t>
            </a:fld>
            <a:endParaRPr lang="en-BE"/>
          </a:p>
        </p:txBody>
      </p:sp>
    </p:spTree>
    <p:extLst>
      <p:ext uri="{BB962C8B-B14F-4D97-AF65-F5344CB8AC3E}">
        <p14:creationId xmlns:p14="http://schemas.microsoft.com/office/powerpoint/2010/main" val="124468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ata.consilium.europa.eu/doc/document/ST-8473-2026-INIT/en/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a:p>
        </p:txBody>
      </p:sp>
      <p:sp>
        <p:nvSpPr>
          <p:cNvPr id="3" name="Notes Placeholder 2"/>
          <p:cNvSpPr>
            <a:spLocks noGrp="1"/>
          </p:cNvSpPr>
          <p:nvPr>
            <p:ph type="body" idx="1"/>
          </p:nvPr>
        </p:nvSpPr>
        <p:spPr>
          <a:xfrm>
            <a:off x="681789" y="3726782"/>
            <a:ext cx="5486400" cy="4732688"/>
          </a:xfrm>
          <a:prstGeom prst="rect">
            <a:avLst/>
          </a:prstGeom>
        </p:spPr>
        <p:txBody>
          <a:bodyPr/>
          <a:lstStyle/>
          <a:p>
            <a:r>
              <a:rPr lang="en-GB" sz="1200" b="0" i="0" kern="1200" dirty="0">
                <a:solidFill>
                  <a:schemeClr val="tx1"/>
                </a:solidFill>
                <a:effectLst/>
                <a:latin typeface="+mn-lt"/>
                <a:ea typeface="+mn-ea"/>
                <a:cs typeface="+mn-cs"/>
              </a:rPr>
              <a:t>On 21 January 2026, the European Commission unveiled its landmark proposal for the Digital Networks Act, an ambitious attempt to overhaul the framework for the regulation and development of electronic communications networks and services across the EU. </a:t>
            </a:r>
          </a:p>
          <a:p>
            <a:endParaRPr lang="en-GB"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6333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a:p>
        </p:txBody>
      </p:sp>
      <p:sp>
        <p:nvSpPr>
          <p:cNvPr id="3" name="Notes Placeholder 2"/>
          <p:cNvSpPr>
            <a:spLocks noGrp="1"/>
          </p:cNvSpPr>
          <p:nvPr>
            <p:ph type="body" idx="1"/>
          </p:nvPr>
        </p:nvSpPr>
        <p:spPr/>
        <p:txBody>
          <a:bodyPr/>
          <a:lstStyle/>
          <a:p>
            <a:pPr lvl="0">
              <a:buFont typeface="Arial" panose="020B0604020202020204" pitchFamily="34" charset="0"/>
              <a:buChar char="•"/>
            </a:pPr>
            <a:r>
              <a:rPr lang="en-GB" sz="1200" b="0" i="0" u="none" dirty="0"/>
              <a:t>NRAs to publish the list of CSO areas by </a:t>
            </a:r>
            <a:r>
              <a:rPr lang="en-GB" sz="1200" b="0" i="0" dirty="0"/>
              <a:t>31 May 2028 </a:t>
            </a:r>
            <a:endParaRPr lang="en-GB" sz="1200" b="0" noProof="0" dirty="0"/>
          </a:p>
          <a:p>
            <a:pPr lvl="0">
              <a:buFont typeface="Arial" panose="020B0604020202020204" pitchFamily="34" charset="0"/>
              <a:buChar char="•"/>
            </a:pPr>
            <a:r>
              <a:rPr lang="en-GB" sz="1200" b="0" i="0" noProof="0" dirty="0"/>
              <a:t>NRAs to publish the list of CSO areas where sustainability conditions are met by 30 June 2029 and after that at least once a year for five years (art. 58(3))</a:t>
            </a:r>
            <a:endParaRPr lang="en-GB" sz="1200" noProof="0" dirty="0"/>
          </a:p>
          <a:p>
            <a:endParaRPr lang="en-GB" dirty="0"/>
          </a:p>
          <a:p>
            <a:pPr lvl="0">
              <a:buFont typeface="Arial" panose="020B0604020202020204" pitchFamily="34" charset="0"/>
              <a:buChar char="•"/>
            </a:pPr>
            <a:r>
              <a:rPr lang="en-GB" sz="1200" b="0" noProof="0" dirty="0"/>
              <a:t>NRAs to adopt a binding CSO decision, </a:t>
            </a:r>
            <a:r>
              <a:rPr lang="en-GB" sz="1200" b="0" i="0" u="none" dirty="0"/>
              <a:t>with start within 1 year and completion within 3 years from the start</a:t>
            </a:r>
            <a:endParaRPr lang="en-GB" sz="1200" b="0" noProof="0" dirty="0"/>
          </a:p>
          <a:p>
            <a:pPr lvl="0">
              <a:buFont typeface="Arial" panose="020B0604020202020204" pitchFamily="34" charset="0"/>
              <a:buChar char="•"/>
            </a:pPr>
            <a:r>
              <a:rPr lang="en-GB" sz="1200" b="1" i="0" u="none" dirty="0"/>
              <a:t>Where conditions are met, MS must complete CSO by </a:t>
            </a:r>
            <a:r>
              <a:rPr lang="en-GB" sz="1200" b="1" i="0" dirty="0"/>
              <a:t>end-2033</a:t>
            </a:r>
          </a:p>
          <a:p>
            <a:pPr lvl="0">
              <a:buFont typeface="Arial" panose="020B0604020202020204" pitchFamily="34" charset="0"/>
              <a:buChar char="•"/>
            </a:pPr>
            <a:r>
              <a:rPr lang="en-GB" sz="1200" b="0" i="0" kern="1200" dirty="0">
                <a:solidFill>
                  <a:schemeClr val="tx1"/>
                </a:solidFill>
                <a:effectLst/>
                <a:latin typeface="+mn-lt"/>
                <a:ea typeface="+mn-ea"/>
                <a:cs typeface="+mn-cs"/>
              </a:rPr>
              <a:t>By end </a:t>
            </a:r>
            <a:r>
              <a:rPr lang="en-GB" sz="1200" b="1" i="0" kern="1200" dirty="0">
                <a:solidFill>
                  <a:schemeClr val="tx1"/>
                </a:solidFill>
                <a:effectLst/>
                <a:latin typeface="+mn-lt"/>
                <a:ea typeface="+mn-ea"/>
                <a:cs typeface="+mn-cs"/>
              </a:rPr>
              <a:t>2035, </a:t>
            </a:r>
            <a:r>
              <a:rPr lang="en-GB" sz="1200" b="0" i="0" kern="1200" dirty="0">
                <a:solidFill>
                  <a:schemeClr val="tx1"/>
                </a:solidFill>
                <a:effectLst/>
                <a:latin typeface="+mn-lt"/>
                <a:ea typeface="+mn-ea"/>
                <a:cs typeface="+mn-cs"/>
              </a:rPr>
              <a:t>must MSs mandate the copper switch-off in all CSO areas</a:t>
            </a:r>
          </a:p>
          <a:p>
            <a:pPr lvl="0">
              <a:buFont typeface="Arial" panose="020B0604020202020204" pitchFamily="34" charset="0"/>
              <a:buChar char="•"/>
            </a:pPr>
            <a:r>
              <a:rPr lang="en-GB" sz="1200" b="0" i="0" u="none" dirty="0"/>
              <a:t>CSO must be completed in all CSO areas by </a:t>
            </a:r>
            <a:r>
              <a:rPr lang="en-GB" sz="1200" b="1" i="0" dirty="0"/>
              <a:t>end-2039</a:t>
            </a:r>
            <a:endParaRPr lang="en-GB" sz="1200" b="1" noProof="0" dirty="0"/>
          </a:p>
          <a:p>
            <a:pPr lvl="0">
              <a:buFont typeface="Arial" panose="020B0604020202020204" pitchFamily="34" charset="0"/>
              <a:buChar char="•"/>
            </a:pPr>
            <a:r>
              <a:rPr lang="en-GB" sz="1200" b="0" i="0" u="none" dirty="0"/>
              <a:t>Exceptions allowed where fibre is not viable and no adequate alternative is available</a:t>
            </a:r>
            <a:endParaRPr lang="en-GB" sz="1200" noProof="0" dirty="0"/>
          </a:p>
          <a:p>
            <a:endParaRPr lang="en-GB" dirty="0"/>
          </a:p>
          <a:p>
            <a:pPr lvl="0"/>
            <a:r>
              <a:rPr lang="en-GB" sz="1200" b="0" i="0" u="none" dirty="0"/>
              <a:t>End users to be informed about timing, service changes and available alternatives</a:t>
            </a:r>
            <a:endParaRPr lang="en-GB" sz="1200" b="0" noProof="0" dirty="0"/>
          </a:p>
          <a:p>
            <a:pPr lvl="0"/>
            <a:r>
              <a:rPr lang="en-GB" sz="1200" b="0" noProof="0" dirty="0"/>
              <a:t>Operators to </a:t>
            </a:r>
            <a:r>
              <a:rPr lang="en-GB" sz="1200" dirty="0"/>
              <a:t>ensure the continuity of essential copper-based services (emergency communications, alarms and monitoring by water, energy and transport industries)</a:t>
            </a:r>
            <a:endParaRPr lang="en-GB" sz="1200" b="0" noProof="0" dirty="0"/>
          </a:p>
          <a:p>
            <a:pPr lvl="0"/>
            <a:r>
              <a:rPr lang="en-GB" sz="1200" b="0" noProof="0" dirty="0"/>
              <a:t>Continued USO provision</a:t>
            </a:r>
          </a:p>
          <a:p>
            <a:endParaRPr lang="en-GB" dirty="0"/>
          </a:p>
          <a:p>
            <a:r>
              <a:rPr lang="en-GB" dirty="0"/>
              <a:t>33-35-39</a:t>
            </a:r>
            <a:endParaRPr lang="en-BE" dirty="0"/>
          </a:p>
        </p:txBody>
      </p:sp>
    </p:spTree>
    <p:extLst>
      <p:ext uri="{BB962C8B-B14F-4D97-AF65-F5344CB8AC3E}">
        <p14:creationId xmlns:p14="http://schemas.microsoft.com/office/powerpoint/2010/main" val="119473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Telecoms network operators have argued for several years that large content and application providers (CAPs) which use public broadband networks rather than their own, should contribute to the cost of those networks.</a:t>
            </a:r>
          </a:p>
          <a:p>
            <a:pPr fontAlgn="base"/>
            <a:r>
              <a:rPr lang="en-GB" sz="1200" b="0" i="0" kern="1200" dirty="0">
                <a:solidFill>
                  <a:schemeClr val="tx1"/>
                </a:solidFill>
                <a:effectLst/>
                <a:latin typeface="+mn-lt"/>
                <a:ea typeface="+mn-ea"/>
                <a:cs typeface="+mn-cs"/>
              </a:rPr>
              <a:t>CAPs have countered that it is their services which drive demand for premium internet access.</a:t>
            </a:r>
          </a:p>
          <a:p>
            <a:pPr fontAlgn="base"/>
            <a:r>
              <a:rPr lang="en-GB" sz="1200" b="0" i="0" kern="1200" dirty="0">
                <a:solidFill>
                  <a:schemeClr val="tx1"/>
                </a:solidFill>
                <a:effectLst/>
                <a:latin typeface="+mn-lt"/>
                <a:ea typeface="+mn-ea"/>
                <a:cs typeface="+mn-cs"/>
              </a:rPr>
              <a:t>The question who pays for network deployment became even more pertinent since the 2023 Digital Decade Policy Programme, the EU’s overarching digital strategy. By 2030, all EU must be connected to a gigabit network while 5G or 5G-equivalent networks must cover all populated areas.</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DDPP recital 13, “all market actors benefiting from the digital transformation should assume their social responsibilities and make a fair and proportionate contribution to the public goods, services and infrastructures, for the benefit of all citizens in the Union."</a:t>
            </a:r>
          </a:p>
          <a:p>
            <a:endParaRPr lang="en-GB" dirty="0"/>
          </a:p>
          <a:p>
            <a:pPr fontAlgn="base"/>
            <a:r>
              <a:rPr lang="en-GB" sz="1200" b="0" i="0" kern="1200" dirty="0">
                <a:solidFill>
                  <a:schemeClr val="tx1"/>
                </a:solidFill>
                <a:effectLst/>
                <a:latin typeface="+mn-lt"/>
                <a:ea typeface="+mn-ea"/>
                <a:cs typeface="+mn-cs"/>
              </a:rPr>
              <a:t>The 2023 European Commission survey on EU digital infrastructure needs asked specific questions on how to implement network fees on CAPs.</a:t>
            </a:r>
          </a:p>
          <a:p>
            <a:pPr fontAlgn="base"/>
            <a:r>
              <a:rPr lang="en-GB" sz="1200" b="0" i="0" kern="1200" dirty="0">
                <a:solidFill>
                  <a:schemeClr val="tx1"/>
                </a:solidFill>
                <a:effectLst/>
                <a:latin typeface="+mn-lt"/>
                <a:ea typeface="+mn-ea"/>
                <a:cs typeface="+mn-cs"/>
              </a:rPr>
              <a:t>However, the 2024 Commission white paper based on the 2023 survey refocussed on a dispute settlement mechanism between telecoms operators and large CAPs in case of IP interconnection disputes.</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BEREC has consistently deemed the market for IP interconnection, including peering and transit, to be competitive. The EU Telecoms Council shared this view in its conclusions of December 2024, showing little appetite for regulatory intervention </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Commission elaborated further on a dispute settlement mechanism in its 2025 call for evidence. The current DNA proposal for BEREC guidelines includes several elements from the white paper and call for evidence.</a:t>
            </a:r>
          </a:p>
          <a:p>
            <a:endParaRPr lang="en-BE" dirty="0"/>
          </a:p>
        </p:txBody>
      </p:sp>
    </p:spTree>
    <p:extLst>
      <p:ext uri="{BB962C8B-B14F-4D97-AF65-F5344CB8AC3E}">
        <p14:creationId xmlns:p14="http://schemas.microsoft.com/office/powerpoint/2010/main" val="3579695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DNA Proposal does not contain any fair share obligation on these types of companies. Instead, it imposes obligations on communications networks and services providers not to refuse access to their networks and services except in limited circumstances, although access to these networks and services can be subject to commercial negotiation. </a:t>
            </a:r>
          </a:p>
          <a:p>
            <a:endParaRPr lang="en-GB" dirty="0"/>
          </a:p>
          <a:p>
            <a:r>
              <a:rPr lang="en-GB" dirty="0"/>
              <a:t>BEREC guidelines</a:t>
            </a:r>
          </a:p>
          <a:p>
            <a:r>
              <a:rPr lang="en-GB" sz="1200" b="0" i="0" kern="1200" dirty="0">
                <a:solidFill>
                  <a:schemeClr val="tx1"/>
                </a:solidFill>
                <a:effectLst/>
                <a:latin typeface="+mn-lt"/>
                <a:ea typeface="+mn-ea"/>
                <a:cs typeface="+mn-cs"/>
              </a:rPr>
              <a:t>DNA establishes a framework to “facilitate ecosystem cooperation.” </a:t>
            </a:r>
          </a:p>
          <a:p>
            <a:r>
              <a:rPr lang="en-GB" sz="1200" b="0" i="0" kern="1200" dirty="0">
                <a:solidFill>
                  <a:schemeClr val="tx1"/>
                </a:solidFill>
                <a:effectLst/>
                <a:latin typeface="+mn-lt"/>
                <a:ea typeface="+mn-ea"/>
                <a:cs typeface="+mn-cs"/>
              </a:rPr>
              <a:t>Specifically, this framework would require BEREC to publish guidelines </a:t>
            </a:r>
            <a:r>
              <a:rPr lang="en-GB" sz="1200" b="0" i="0" u="none" dirty="0"/>
              <a:t>for technical and commercial cooperation across the internet value chain (ECNs, CAPs, software and AI developers, equipment vendors)</a:t>
            </a:r>
            <a:endParaRPr lang="en-GB" sz="1200" noProof="0" dirty="0"/>
          </a:p>
          <a:p>
            <a:pPr lvl="0"/>
            <a:r>
              <a:rPr lang="en-GB" sz="1200" b="0" i="0" u="none" dirty="0"/>
              <a:t>Emphasis on efficient, economically sustainable and reliable provision of ECS and ISS for the benefit of end-users</a:t>
            </a:r>
            <a:endParaRPr lang="en-GB" sz="1200" b="0" noProof="0" dirty="0"/>
          </a:p>
          <a:p>
            <a:pPr lvl="0">
              <a:buFont typeface="Arial" panose="020B0604020202020204" pitchFamily="34" charset="0"/>
              <a:buNone/>
            </a:pPr>
            <a:r>
              <a:rPr lang="en-GB" sz="1200" b="0" i="0" u="none" dirty="0"/>
              <a:t>Benefits from increased traffic should be shared to ensure continued investment, innovation and network resilience (recital 403)</a:t>
            </a:r>
            <a:endParaRPr lang="en-GB" sz="1200" b="0" noProof="0" dirty="0"/>
          </a:p>
          <a:p>
            <a:endParaRPr lang="en-GB" dirty="0"/>
          </a:p>
          <a:p>
            <a:r>
              <a:rPr lang="en-GB" dirty="0"/>
              <a:t>Voluntary conciliation </a:t>
            </a:r>
          </a:p>
          <a:p>
            <a:pPr lvl="0">
              <a:buFont typeface="Arial" panose="020B0604020202020204" pitchFamily="34" charset="0"/>
              <a:buChar char="•"/>
            </a:pPr>
            <a:r>
              <a:rPr lang="en-GB" sz="1530" b="0" i="0" u="none" noProof="0" dirty="0"/>
              <a:t>Voluntary mechanism to support cooperation while preserving contractual freedom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kern="1200" dirty="0">
                <a:solidFill>
                  <a:schemeClr val="tx1"/>
                </a:solidFill>
                <a:effectLst/>
                <a:latin typeface="+mn-lt"/>
                <a:ea typeface="+mn-ea"/>
                <a:cs typeface="+mn-cs"/>
              </a:rPr>
              <a:t>In the event of any technical or commercial dispute, a communications network provider or other undertakings in related sectors </a:t>
            </a:r>
            <a:r>
              <a:rPr lang="en-GB" sz="1600" b="0" i="0" u="none" noProof="0" dirty="0"/>
              <a:t>can request their NRA for a conciliatory meeting</a:t>
            </a:r>
            <a:endParaRPr lang="en-GB" sz="160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i="0" kern="1200" dirty="0">
              <a:solidFill>
                <a:schemeClr val="tx1"/>
              </a:solidFill>
              <a:effectLst/>
              <a:latin typeface="+mn-lt"/>
              <a:ea typeface="+mn-ea"/>
              <a:cs typeface="+mn-cs"/>
            </a:endParaRPr>
          </a:p>
          <a:p>
            <a:pPr lvl="0"/>
            <a:r>
              <a:rPr lang="en-GB" sz="1600" b="0" i="0" kern="1200" dirty="0">
                <a:solidFill>
                  <a:schemeClr val="tx1"/>
                </a:solidFill>
                <a:effectLst/>
                <a:latin typeface="+mn-lt"/>
                <a:ea typeface="+mn-ea"/>
                <a:cs typeface="+mn-cs"/>
              </a:rPr>
              <a:t>After such a meeting, </a:t>
            </a:r>
            <a:r>
              <a:rPr lang="en-GB" sz="1600" noProof="0" dirty="0"/>
              <a:t>NRA will ask (1 week) BEREC for its opinion (2 months), will convene a meeting of the parties (3 months) and will provide a written account of the meeting (4 months)</a:t>
            </a:r>
          </a:p>
          <a:p>
            <a:pPr lvl="0"/>
            <a:r>
              <a:rPr lang="en-BE" sz="1600" dirty="0"/>
              <a:t>Views of the parties, possible next steps, elements of agreement and options for effective cooperation (if both parties were present!)</a:t>
            </a:r>
            <a:endParaRPr lang="en-GB" sz="160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kern="1200" dirty="0">
                <a:solidFill>
                  <a:schemeClr val="tx1"/>
                </a:solidFill>
                <a:effectLst/>
                <a:latin typeface="+mn-lt"/>
                <a:ea typeface="+mn-ea"/>
                <a:cs typeface="+mn-cs"/>
              </a:rPr>
              <a:t>It remains to be seen how this operates in practice, and whether it could lead to significantly increased fees for organizations wishing to make use of electronic communications networks.</a:t>
            </a:r>
          </a:p>
          <a:p>
            <a:pPr lvl="0">
              <a:buFont typeface="Arial" panose="020B0604020202020204" pitchFamily="34" charset="0"/>
              <a:buChar char="•"/>
            </a:pPr>
            <a:endParaRPr lang="en-GB" sz="1530" b="0" i="0" u="none" noProof="0" dirty="0"/>
          </a:p>
          <a:p>
            <a:pPr lvl="0">
              <a:buFont typeface="Arial" panose="020B0604020202020204" pitchFamily="34" charset="0"/>
              <a:buChar char="•"/>
            </a:pPr>
            <a:endParaRPr lang="en-GB" sz="1530" b="0" i="0" u="none" noProof="0" dirty="0"/>
          </a:p>
          <a:p>
            <a:pPr lvl="0">
              <a:buFont typeface="Arial" panose="020B0604020202020204" pitchFamily="34" charset="0"/>
              <a:buChar char="•"/>
            </a:pPr>
            <a:endParaRPr lang="en-GB" sz="1530" noProof="0" dirty="0"/>
          </a:p>
          <a:p>
            <a:endParaRPr lang="en-BE" dirty="0"/>
          </a:p>
        </p:txBody>
      </p:sp>
      <p:sp>
        <p:nvSpPr>
          <p:cNvPr id="4" name="Slide Number Placeholder 3"/>
          <p:cNvSpPr>
            <a:spLocks noGrp="1"/>
          </p:cNvSpPr>
          <p:nvPr>
            <p:ph type="sldNum" sz="quarter" idx="5"/>
          </p:nvPr>
        </p:nvSpPr>
        <p:spPr/>
        <p:txBody>
          <a:bodyPr/>
          <a:lstStyle/>
          <a:p>
            <a:fld id="{3AE4A07E-9ADE-4E2E-B595-A4B8999E6CD4}" type="slidenum">
              <a:rPr lang="en-BE" smtClean="0"/>
              <a:t>12</a:t>
            </a:fld>
            <a:endParaRPr lang="en-BE"/>
          </a:p>
        </p:txBody>
      </p:sp>
    </p:spTree>
    <p:extLst>
      <p:ext uri="{BB962C8B-B14F-4D97-AF65-F5344CB8AC3E}">
        <p14:creationId xmlns:p14="http://schemas.microsoft.com/office/powerpoint/2010/main" val="4210633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Is the DNA a revolution or an evolution of the EECC and these related instruments? Some of its changes are significant, while others may not go far enough. Certainly, it is too early to say, because the proposal initiates what is expected to be a lengthy and debated decision-making process: the DNA must now go through the EU’s ordinary legislative procedure before its final adoption, which will see the European Commission, the European Parliament and the EU Council negotiate amendments in trilogue negotiations.</a:t>
            </a:r>
          </a:p>
          <a:p>
            <a:endParaRPr lang="en-GB" sz="1200" b="0" i="0" kern="1200" dirty="0">
              <a:solidFill>
                <a:schemeClr val="tx1"/>
              </a:solidFill>
              <a:effectLst/>
              <a:latin typeface="+mn-lt"/>
              <a:ea typeface="+mn-ea"/>
              <a:cs typeface="+mn-cs"/>
            </a:endParaRPr>
          </a:p>
          <a:p>
            <a:r>
              <a:rPr lang="en-GB" sz="1200" b="0" i="0" kern="1200">
                <a:solidFill>
                  <a:schemeClr val="tx1"/>
                </a:solidFill>
                <a:effectLst/>
                <a:latin typeface="+mn-lt"/>
                <a:ea typeface="+mn-ea"/>
                <a:cs typeface="+mn-cs"/>
              </a:rPr>
              <a:t>EU </a:t>
            </a:r>
            <a:r>
              <a:rPr lang="en-GB" sz="1200" b="0" i="0" kern="1200" dirty="0">
                <a:solidFill>
                  <a:schemeClr val="tx1"/>
                </a:solidFill>
                <a:effectLst/>
                <a:latin typeface="+mn-lt"/>
                <a:ea typeface="+mn-ea"/>
                <a:cs typeface="+mn-cs"/>
              </a:rPr>
              <a:t>institutions aim to </a:t>
            </a:r>
            <a:r>
              <a:rPr lang="en-GB" sz="1200" b="1" i="0" kern="1200" dirty="0">
                <a:solidFill>
                  <a:schemeClr val="tx1"/>
                </a:solidFill>
                <a:effectLst/>
                <a:latin typeface="+mn-lt"/>
                <a:ea typeface="+mn-ea"/>
                <a:cs typeface="+mn-cs"/>
              </a:rPr>
              <a:t>reach an agreement on the proposed Digital Networks Act by 4Q 2027</a:t>
            </a:r>
            <a:r>
              <a:rPr lang="en-GB" sz="1200" b="0" i="0" kern="1200" dirty="0">
                <a:solidFill>
                  <a:schemeClr val="tx1"/>
                </a:solidFill>
                <a:effectLst/>
                <a:latin typeface="+mn-lt"/>
                <a:ea typeface="+mn-ea"/>
                <a:cs typeface="+mn-cs"/>
              </a:rPr>
              <a:t>. The European Parliament, European Commission and the Council adopted a (non-binding) </a:t>
            </a:r>
            <a:r>
              <a:rPr lang="en-GB" sz="1200" b="0" i="0" u="sng" kern="1200" dirty="0">
                <a:solidFill>
                  <a:schemeClr val="tx1"/>
                </a:solidFill>
                <a:effectLst/>
                <a:latin typeface="+mn-lt"/>
                <a:ea typeface="+mn-ea"/>
                <a:cs typeface="+mn-cs"/>
                <a:hlinkClick r:id="rId3"/>
              </a:rPr>
              <a:t>joint roadmap</a:t>
            </a:r>
            <a:r>
              <a:rPr lang="en-GB" sz="1200" b="0" i="0" kern="1200" dirty="0">
                <a:solidFill>
                  <a:schemeClr val="tx1"/>
                </a:solidFill>
                <a:effectLst/>
                <a:latin typeface="+mn-lt"/>
                <a:ea typeface="+mn-ea"/>
                <a:cs typeface="+mn-cs"/>
              </a:rPr>
              <a:t> on 24 April 2027 as part of their priorities on furthering the EU Single Market.</a:t>
            </a:r>
            <a:endParaRPr lang="en-GB" dirty="0"/>
          </a:p>
          <a:p>
            <a:endParaRPr lang="en-GB" dirty="0"/>
          </a:p>
          <a:p>
            <a:r>
              <a:rPr lang="en-GB" sz="1200" b="0" i="0" kern="1200" dirty="0">
                <a:solidFill>
                  <a:schemeClr val="tx1"/>
                </a:solidFill>
                <a:effectLst/>
                <a:latin typeface="+mn-lt"/>
                <a:ea typeface="+mn-ea"/>
                <a:cs typeface="+mn-cs"/>
              </a:rPr>
              <a:t>If the DNA enters into force in 1–2Q 2028, it will apply six months later, from 3–4Q 2028. The proposal foresees a one-year period for some provisions to take effect. This means that the entire DNA would be applicable from 1–2Q 2029.</a:t>
            </a:r>
            <a:endParaRPr lang="en-GB" dirty="0"/>
          </a:p>
          <a:p>
            <a:endParaRPr lang="en-GB" dirty="0"/>
          </a:p>
          <a:p>
            <a:r>
              <a:rPr lang="sl-SI" dirty="0"/>
              <a:t>The proposal might change drastically!</a:t>
            </a:r>
          </a:p>
          <a:p>
            <a:r>
              <a:rPr lang="sl-SI" dirty="0"/>
              <a:t>Regulation/directive, spectrum, other Commission power grabs...</a:t>
            </a:r>
          </a:p>
          <a:p>
            <a:r>
              <a:rPr lang="sl-SI" dirty="0"/>
              <a:t>November 2025 non-paper by </a:t>
            </a:r>
            <a:r>
              <a:rPr lang="en-GB" sz="1200" b="0" i="0" u="none" strike="noStrike" kern="1200" baseline="0" dirty="0">
                <a:solidFill>
                  <a:schemeClr val="tx1"/>
                </a:solidFill>
                <a:effectLst/>
                <a:latin typeface="Quicksand Light" pitchFamily="2" charset="77"/>
                <a:ea typeface="+mn-ea"/>
                <a:cs typeface="+mn-cs"/>
              </a:rPr>
              <a:t>Germany, France and Italy, along with Austria, Hungary and Slovenia, argued in favour of maintaining the status quo of the current EU regulatory framework for electronic communications.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effectLst/>
                <a:latin typeface="Quicksand Light" pitchFamily="2" charset="77"/>
                <a:ea typeface="+mn-ea"/>
                <a:cs typeface="+mn-cs"/>
              </a:rPr>
              <a:t>Not in favour of a regulation,  c</a:t>
            </a:r>
            <a:r>
              <a:rPr lang="en-GB" sz="1200" b="0" i="0" kern="1200" baseline="0" dirty="0">
                <a:solidFill>
                  <a:schemeClr val="tx1"/>
                </a:solidFill>
                <a:effectLst/>
                <a:latin typeface="Quicksand Light" pitchFamily="2" charset="77"/>
                <a:ea typeface="+mn-ea"/>
                <a:cs typeface="+mn-cs"/>
              </a:rPr>
              <a:t>ountry-of-origin principle, spectrum reform, access regulation and governance changes – STATUS QUO</a:t>
            </a:r>
          </a:p>
          <a:p>
            <a:endParaRPr lang="sl-SI" dirty="0"/>
          </a:p>
        </p:txBody>
      </p:sp>
    </p:spTree>
    <p:extLst>
      <p:ext uri="{BB962C8B-B14F-4D97-AF65-F5344CB8AC3E}">
        <p14:creationId xmlns:p14="http://schemas.microsoft.com/office/powerpoint/2010/main" val="268405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Commission’s stated aim with the DNA Proposal is to establish a “modern and simplified legal framework that incentivises the transition from legacy networks to fibre, high quality 5G and 6G networks, and cloud-based infrastructures, as well as increased scale through service provision and cross-border operation.”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a:p>
            <a:endParaRPr lang="en-BE" dirty="0"/>
          </a:p>
        </p:txBody>
      </p:sp>
      <p:sp>
        <p:nvSpPr>
          <p:cNvPr id="4" name="Slide Number Placeholder 3"/>
          <p:cNvSpPr>
            <a:spLocks noGrp="1"/>
          </p:cNvSpPr>
          <p:nvPr>
            <p:ph type="sldNum" sz="quarter" idx="5"/>
          </p:nvPr>
        </p:nvSpPr>
        <p:spPr/>
        <p:txBody>
          <a:bodyPr/>
          <a:lstStyle/>
          <a:p>
            <a:fld id="{3AE4A07E-9ADE-4E2E-B595-A4B8999E6CD4}" type="slidenum">
              <a:rPr lang="en-BE" smtClean="0"/>
              <a:t>2</a:t>
            </a:fld>
            <a:endParaRPr lang="en-BE"/>
          </a:p>
        </p:txBody>
      </p:sp>
    </p:spTree>
    <p:extLst>
      <p:ext uri="{BB962C8B-B14F-4D97-AF65-F5344CB8AC3E}">
        <p14:creationId xmlns:p14="http://schemas.microsoft.com/office/powerpoint/2010/main" val="131638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a broader policy context, </a:t>
            </a:r>
            <a:r>
              <a:rPr lang="en-GB" sz="1200" b="0" i="0" u="none" strike="noStrike" kern="1200" baseline="0" dirty="0">
                <a:solidFill>
                  <a:schemeClr val="tx1"/>
                </a:solidFill>
                <a:latin typeface="+mn-lt"/>
                <a:ea typeface="+mn-ea"/>
                <a:cs typeface="+mn-cs"/>
              </a:rPr>
              <a:t>a cutting edge digital network infrastructure is seen as critical for the future competitiveness of the EU economy that builds on three strategic priorities:</a:t>
            </a:r>
          </a:p>
          <a:p>
            <a:r>
              <a:rPr lang="en-GB" sz="1200" b="0" i="0" u="none" strike="noStrike" kern="1200" baseline="0" dirty="0">
                <a:solidFill>
                  <a:schemeClr val="tx1"/>
                </a:solidFill>
                <a:effectLst/>
                <a:latin typeface="+mn-lt"/>
                <a:ea typeface="+mn-ea"/>
                <a:cs typeface="+mn-cs"/>
              </a:rPr>
              <a:t>Digital and Green Transition and Tech sovereignty.</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Sovereignty not only as protection against external threats but also as the ability to operate independently, securely, and continuously under any circumstances.</a:t>
            </a:r>
          </a:p>
          <a:p>
            <a:endParaRPr lang="en-GB" sz="1200" b="0" i="0" kern="120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The proposal draws on strategic analyses, including the Letta, Draghi and Niinistö reports, and the Commission Communication ‘A Competitiveness Compass for the EU’ that all make the point that The availability of high-quality, reliable and secure connectivity for end users and for key economic sectors is a must.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the same time, the Letta and Draghi reports underlined that the single electronic communications market remains </a:t>
            </a:r>
            <a:r>
              <a:rPr lang="en-GB" sz="1200" b="1" i="0" u="none" strike="noStrike" kern="1200" baseline="0" dirty="0">
                <a:solidFill>
                  <a:schemeClr val="tx1"/>
                </a:solidFill>
                <a:latin typeface="+mn-lt"/>
                <a:ea typeface="+mn-ea"/>
                <a:cs typeface="+mn-cs"/>
              </a:rPr>
              <a:t>fragmented</a:t>
            </a:r>
            <a:r>
              <a:rPr lang="en-GB" sz="1200" b="0" i="0" u="none" strike="noStrike" kern="1200" baseline="0" dirty="0">
                <a:solidFill>
                  <a:schemeClr val="tx1"/>
                </a:solidFill>
                <a:latin typeface="+mn-lt"/>
                <a:ea typeface="+mn-ea"/>
                <a:cs typeface="+mn-cs"/>
              </a:rPr>
              <a:t>, and European operators continue to face barriers to operating </a:t>
            </a:r>
            <a:r>
              <a:rPr lang="en-GB" sz="1200" b="1" i="0" u="none" strike="noStrike" kern="1200" baseline="0" dirty="0">
                <a:solidFill>
                  <a:schemeClr val="tx1"/>
                </a:solidFill>
                <a:latin typeface="+mn-lt"/>
                <a:ea typeface="+mn-ea"/>
                <a:cs typeface="+mn-cs"/>
              </a:rPr>
              <a:t>cross-border and scaling-up</a:t>
            </a:r>
            <a:r>
              <a:rPr lang="en-GB" sz="1200" b="0" i="0" u="none" strike="noStrike" kern="1200" baseline="0" dirty="0">
                <a:solidFill>
                  <a:schemeClr val="tx1"/>
                </a:solidFill>
                <a:latin typeface="+mn-lt"/>
                <a:ea typeface="+mn-ea"/>
                <a:cs typeface="+mn-cs"/>
              </a:rPr>
              <a:t>, limiting their ability to invest, innovate, and compete with their global counterparts.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current legal framework being a Directive has resulted in national fragmentation and therefore has failed to deliver a true single market. Operators face divergent general authorisation conditions across Member States and a patchwork of national requirements that disincentivise cross-border operations, increase compliance costs and delay the introduction of new technologies. </a:t>
            </a:r>
            <a:endParaRPr lang="en-BE" dirty="0"/>
          </a:p>
        </p:txBody>
      </p:sp>
      <p:sp>
        <p:nvSpPr>
          <p:cNvPr id="4" name="Slide Number Placeholder 3"/>
          <p:cNvSpPr>
            <a:spLocks noGrp="1"/>
          </p:cNvSpPr>
          <p:nvPr>
            <p:ph type="sldNum" sz="quarter" idx="5"/>
          </p:nvPr>
        </p:nvSpPr>
        <p:spPr/>
        <p:txBody>
          <a:bodyPr/>
          <a:lstStyle/>
          <a:p>
            <a:fld id="{3AE4A07E-9ADE-4E2E-B595-A4B8999E6CD4}" type="slidenum">
              <a:rPr lang="en-BE" smtClean="0"/>
              <a:t>3</a:t>
            </a:fld>
            <a:endParaRPr lang="en-BE"/>
          </a:p>
        </p:txBody>
      </p:sp>
    </p:spTree>
    <p:extLst>
      <p:ext uri="{BB962C8B-B14F-4D97-AF65-F5344CB8AC3E}">
        <p14:creationId xmlns:p14="http://schemas.microsoft.com/office/powerpoint/2010/main" val="308936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Harmonization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 key theme of the proposal is harmonization of rules—arising first and foremost from the fact that this is a directly-applicable Regulation rather than a Directive like the current European Electronic Communications Code.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Unlike the EECC, which took the form of a directive requiring national transposition, the DNA is proposed as a regulation, directly applicable and uniformly enforced across all EU Member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Several of the substantive provisions in the DNA Proposal may take a significant amount of influence over the communications networks and services away from Member State governments and up to EU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If adopted, the DNA will replace the European Electronic Communications Code Directive and consolidate other existing telecoms instruments (namely, the e-Privacy Directive, BEREC Regulation, Radio Spectrum Policy Programme and parts of the Open Internet Regulation) into a single, directly applicable regulation across the EEA.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 turn, the Commission clearly hopes to promote larger-scale communications network and service providers that can operate across the EU, and that have the funds to invest in modern communications infrastructure. The DNA Proposal could, therefore, have a substantial and long-lasting impact on the connectivity and communications markets in the EU, although </a:t>
            </a:r>
            <a:r>
              <a:rPr lang="en-GB" sz="1200" b="1" i="0" kern="1200" dirty="0">
                <a:solidFill>
                  <a:schemeClr val="tx1"/>
                </a:solidFill>
                <a:effectLst/>
                <a:latin typeface="+mn-lt"/>
                <a:ea typeface="+mn-ea"/>
                <a:cs typeface="+mn-cs"/>
              </a:rPr>
              <a:t>we anticipate significant debate about many of the provisions of the DNA Proposal throughout the legislative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Simplification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proposal aims to reduce regulatory and administrative burdens, particularly by allowing greater flexibility in business-to-business relationships, while maintaining the EU’s high level of consumer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Across the 416 Recitals and 209 Articles of the draft DNA, m</a:t>
            </a:r>
            <a:r>
              <a:rPr lang="en-GB" dirty="0"/>
              <a:t>any aspects are left to the Commission implementing acts and BEREC guidelines</a:t>
            </a:r>
            <a:endParaRPr lang="en-BE" dirty="0"/>
          </a:p>
        </p:txBody>
      </p:sp>
      <p:sp>
        <p:nvSpPr>
          <p:cNvPr id="4" name="Slide Number Placeholder 3"/>
          <p:cNvSpPr>
            <a:spLocks noGrp="1"/>
          </p:cNvSpPr>
          <p:nvPr>
            <p:ph type="sldNum" sz="quarter" idx="5"/>
          </p:nvPr>
        </p:nvSpPr>
        <p:spPr/>
        <p:txBody>
          <a:bodyPr/>
          <a:lstStyle/>
          <a:p>
            <a:fld id="{3AE4A07E-9ADE-4E2E-B595-A4B8999E6CD4}" type="slidenum">
              <a:rPr lang="en-BE" smtClean="0"/>
              <a:t>4</a:t>
            </a:fld>
            <a:endParaRPr lang="en-BE"/>
          </a:p>
        </p:txBody>
      </p:sp>
    </p:spTree>
    <p:extLst>
      <p:ext uri="{BB962C8B-B14F-4D97-AF65-F5344CB8AC3E}">
        <p14:creationId xmlns:p14="http://schemas.microsoft.com/office/powerpoint/2010/main" val="9582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a:p>
        </p:txBody>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AE4A07E-9ADE-4E2E-B595-A4B8999E6CD4}" type="slidenum">
              <a:rPr lang="en-BE" smtClean="0"/>
              <a:t>5</a:t>
            </a:fld>
            <a:endParaRPr lang="en-BE"/>
          </a:p>
        </p:txBody>
      </p:sp>
    </p:spTree>
    <p:extLst>
      <p:ext uri="{BB962C8B-B14F-4D97-AF65-F5344CB8AC3E}">
        <p14:creationId xmlns:p14="http://schemas.microsoft.com/office/powerpoint/2010/main" val="28541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2FA09-995F-3EB1-D77D-796ACC27A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0D728-6117-7666-9CCB-5AF8871A006A}"/>
              </a:ext>
            </a:extLst>
          </p:cNvPr>
          <p:cNvSpPr>
            <a:spLocks noGrp="1" noRot="1" noChangeAspect="1"/>
          </p:cNvSpPr>
          <p:nvPr>
            <p:ph type="sldImg"/>
          </p:nvPr>
        </p:nvSpPr>
        <p:spPr/>
        <p:txBody>
          <a:bodyPr/>
          <a:lstStyle/>
          <a:p>
            <a:endParaRPr lang="en-BE"/>
          </a:p>
        </p:txBody>
      </p:sp>
      <p:sp>
        <p:nvSpPr>
          <p:cNvPr id="3" name="Notes Placeholder 2">
            <a:extLst>
              <a:ext uri="{FF2B5EF4-FFF2-40B4-BE49-F238E27FC236}">
                <a16:creationId xmlns:a16="http://schemas.microsoft.com/office/drawing/2014/main" id="{B981042E-3053-30B0-BAD4-D37C708DC048}"/>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A major pain point for communications service providers that wish to offer services in multiple EU Member States is the existing fragmented approach to obtaining authorization to provide services under the EECC. </a:t>
            </a:r>
          </a:p>
          <a:p>
            <a:r>
              <a:rPr lang="en-GB" sz="1200" b="0" i="0" kern="1200" dirty="0">
                <a:solidFill>
                  <a:schemeClr val="tx1"/>
                </a:solidFill>
                <a:effectLst/>
                <a:latin typeface="+mn-lt"/>
                <a:ea typeface="+mn-ea"/>
                <a:cs typeface="+mn-cs"/>
              </a:rPr>
              <a:t>Different Member States operate their own processes for granting authorizations, and often have slightly different requirements in order to obtain such an authorization.</a:t>
            </a:r>
            <a:endParaRPr lang="en-BE" dirty="0"/>
          </a:p>
          <a:p>
            <a:endParaRPr lang="en-GB" dirty="0"/>
          </a:p>
          <a:p>
            <a:r>
              <a:rPr lang="en-GB" sz="1200" b="0" i="0" kern="1200" baseline="0" dirty="0">
                <a:solidFill>
                  <a:schemeClr val="tx1"/>
                </a:solidFill>
                <a:effectLst/>
                <a:latin typeface="Quicksand Light" pitchFamily="2" charset="77"/>
                <a:ea typeface="+mn-ea"/>
                <a:cs typeface="+mn-cs"/>
              </a:rPr>
              <a:t>In terms of ECN, the general authorisation regime will not cover closed user group communications and other types of internal networks not intended for the provision of publicly available digital services. It will, however, apply to content delivery networks (CDNs) deployed to facilitate user access to cached digital content.</a:t>
            </a:r>
          </a:p>
          <a:p>
            <a:endParaRPr lang="en-GB" sz="1200" b="0" i="0" kern="1200" baseline="0" dirty="0">
              <a:solidFill>
                <a:schemeClr val="tx1"/>
              </a:solidFill>
              <a:effectLst/>
              <a:latin typeface="Quicksand Light" pitchFamily="2" charset="77"/>
              <a:ea typeface="+mn-ea"/>
              <a:cs typeface="+mn-cs"/>
            </a:endParaRPr>
          </a:p>
          <a:p>
            <a:r>
              <a:rPr lang="en-GB" sz="1200" b="0" i="0" kern="1200" dirty="0">
                <a:solidFill>
                  <a:schemeClr val="tx1"/>
                </a:solidFill>
                <a:effectLst/>
                <a:latin typeface="+mn-lt"/>
                <a:ea typeface="+mn-ea"/>
                <a:cs typeface="+mn-cs"/>
              </a:rPr>
              <a:t>Will replace the current general authorisation system that has a list of conditions from which member states can pick and choose</a:t>
            </a:r>
            <a:endParaRPr lang="en-GB" sz="1200" b="0" i="0" kern="1200" baseline="0" dirty="0">
              <a:solidFill>
                <a:schemeClr val="tx1"/>
              </a:solidFill>
              <a:effectLst/>
              <a:latin typeface="Quicksand Light" pitchFamily="2" charset="77"/>
              <a:ea typeface="+mn-ea"/>
              <a:cs typeface="+mn-cs"/>
            </a:endParaRPr>
          </a:p>
          <a:p>
            <a:endParaRPr lang="en-GB" sz="1200" b="0" i="0" kern="1200" baseline="0" dirty="0">
              <a:solidFill>
                <a:schemeClr val="tx1"/>
              </a:solidFill>
              <a:effectLst/>
              <a:latin typeface="Quicksand Light" pitchFamily="2" charset="77"/>
              <a:ea typeface="+mn-ea"/>
              <a:cs typeface="+mn-cs"/>
            </a:endParaRPr>
          </a:p>
          <a:p>
            <a:r>
              <a:rPr lang="en-GB" sz="1200" b="0" i="0" kern="1200" baseline="0" dirty="0">
                <a:solidFill>
                  <a:schemeClr val="tx1"/>
                </a:solidFill>
                <a:effectLst/>
                <a:latin typeface="Quicksand Light" pitchFamily="2" charset="77"/>
                <a:ea typeface="+mn-ea"/>
                <a:cs typeface="+mn-cs"/>
              </a:rPr>
              <a:t>A similar procedure will apply if a provider already operating in one or several member states intends to extend its operation to additional member states. In this case, the ODN will have to forward the notification to all the member states concerned, including those where the provider already offers its networks or services. The ODN will maintain a central database of all notifications.</a:t>
            </a:r>
            <a:endParaRPr lang="en-GB" dirty="0"/>
          </a:p>
          <a:p>
            <a:r>
              <a:rPr lang="en-GB" sz="1200" b="0" i="0" kern="1200" baseline="0" dirty="0">
                <a:solidFill>
                  <a:schemeClr val="tx1"/>
                </a:solidFill>
                <a:effectLst/>
                <a:latin typeface="Quicksand Light" pitchFamily="2" charset="77"/>
                <a:ea typeface="+mn-ea"/>
                <a:cs typeface="+mn-cs"/>
              </a:rPr>
              <a:t>The single passport framework will apply to all providers of networks and services subject to the general authorisation regime, except for satellite systems that will be authorised under a separate EU-level procedure.</a:t>
            </a:r>
            <a:endParaRPr lang="sl-SI" dirty="0"/>
          </a:p>
        </p:txBody>
      </p:sp>
    </p:spTree>
    <p:extLst>
      <p:ext uri="{BB962C8B-B14F-4D97-AF65-F5344CB8AC3E}">
        <p14:creationId xmlns:p14="http://schemas.microsoft.com/office/powerpoint/2010/main" val="427974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a:p>
        </p:txBody>
      </p:sp>
      <p:sp>
        <p:nvSpPr>
          <p:cNvPr id="3" name="Notes Placeholder 2"/>
          <p:cNvSpPr>
            <a:spLocks noGrp="1"/>
          </p:cNvSpPr>
          <p:nvPr>
            <p:ph type="body" idx="1"/>
          </p:nvPr>
        </p:nvSpPr>
        <p:spPr/>
        <p:txBody>
          <a:bodyPr/>
          <a:lstStyle/>
          <a:p>
            <a:r>
              <a:rPr lang="en-GB" b="1" dirty="0"/>
              <a:t>Spectrum allocation</a:t>
            </a:r>
          </a:p>
          <a:p>
            <a:r>
              <a:rPr lang="en-GB" dirty="0"/>
              <a:t>Spectrum as a common European (rather than national resource). </a:t>
            </a:r>
            <a:r>
              <a:rPr lang="en-GB" sz="1200" dirty="0"/>
              <a:t>Goal: reduce fragmented assignment conditions, increase harmonisation</a:t>
            </a:r>
          </a:p>
          <a:p>
            <a:pPr lvl="0">
              <a:buFont typeface="Arial" panose="020B0604020202020204" pitchFamily="34" charset="0"/>
              <a:buNone/>
            </a:pPr>
            <a:r>
              <a:rPr lang="en-GB" sz="1200" dirty="0"/>
              <a:t>Commission to adopt an EU spectrum strategy and EU roadmaps with deadlines</a:t>
            </a:r>
          </a:p>
          <a:p>
            <a:pPr lvl="0">
              <a:buFont typeface="Arial" panose="020B0604020202020204" pitchFamily="34" charset="0"/>
              <a:buNone/>
            </a:pPr>
            <a:r>
              <a:rPr lang="en-GB" sz="1200" dirty="0"/>
              <a:t>Member states to produce national roadmaps and report implementation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It ensures increased transparency and predictability of the timing of availability of spectrum through roadmaps and ensures that 6G spectrum will be authorised in a shorter period of time from harmonisation and in a more consistent manner.</a:t>
            </a:r>
            <a:endParaRPr lang="en-GB" sz="1200" dirty="0"/>
          </a:p>
          <a:p>
            <a:pPr lvl="0">
              <a:buFont typeface="Arial" panose="020B0604020202020204" pitchFamily="34" charset="0"/>
              <a:buNone/>
            </a:pPr>
            <a:endParaRPr lang="en-GB" sz="1200" dirty="0"/>
          </a:p>
          <a:p>
            <a:pPr lvl="0">
              <a:buFont typeface="Arial" panose="020B0604020202020204" pitchFamily="34" charset="0"/>
              <a:buNone/>
            </a:pPr>
            <a:r>
              <a:rPr lang="en-GB" sz="1200" b="1" dirty="0"/>
              <a:t>Award procedures</a:t>
            </a:r>
          </a:p>
          <a:p>
            <a:pPr lvl="0">
              <a:buFont typeface="Arial" panose="020B0604020202020204" pitchFamily="34" charset="0"/>
              <a:buNone/>
            </a:pPr>
            <a:r>
              <a:rPr lang="en-GB" sz="1200" b="0" i="0" kern="1200" dirty="0">
                <a:solidFill>
                  <a:schemeClr val="tx1"/>
                </a:solidFill>
                <a:effectLst/>
                <a:latin typeface="+mn-lt"/>
                <a:ea typeface="+mn-ea"/>
                <a:cs typeface="+mn-cs"/>
              </a:rPr>
              <a:t>It provides for the possibility to harmonise spectrum authorisation conditions and includes a mandatory spectrum scrutiny of authorisation procedures at EU level.</a:t>
            </a:r>
          </a:p>
          <a:p>
            <a:pPr lvl="0">
              <a:buFont typeface="Arial" panose="020B0604020202020204" pitchFamily="34" charset="0"/>
              <a:buNone/>
            </a:pPr>
            <a:r>
              <a:rPr lang="en-GB" sz="1200" b="0" i="0" u="none" dirty="0"/>
              <a:t>Commission to issue EU methodology recommendations for annual fees and reserve prices. If persistent deviations, Commission may move to binding decisions.</a:t>
            </a:r>
            <a:endParaRPr lang="en-GB" sz="1200" dirty="0"/>
          </a:p>
          <a:p>
            <a:pPr lvl="0">
              <a:buFont typeface="Arial" panose="020B0604020202020204" pitchFamily="34" charset="0"/>
              <a:buNone/>
            </a:pPr>
            <a:r>
              <a:rPr lang="en-GB" sz="1200" b="0" i="0" u="none" dirty="0"/>
              <a:t>RSPB to collect good practices on award conditions, possible Commission recommendations and binding follow-up</a:t>
            </a:r>
          </a:p>
          <a:p>
            <a:pPr lvl="0">
              <a:buFont typeface="Arial" panose="020B0604020202020204" pitchFamily="34" charset="0"/>
              <a:buNone/>
            </a:pPr>
            <a:endParaRPr lang="en-GB" sz="1200" b="0" i="0" u="none" dirty="0"/>
          </a:p>
          <a:p>
            <a:pPr lvl="0">
              <a:buFont typeface="Arial" panose="020B0604020202020204" pitchFamily="34" charset="0"/>
              <a:buNone/>
            </a:pPr>
            <a:r>
              <a:rPr lang="en-GB" sz="1200" b="0" i="0" u="none" dirty="0"/>
              <a:t>Voluntary peer review replaced by a binding single market procedure (art. 31). Draft measures for harmonised wireless broadband spectrum notified to Commission, RSPB, BEREC and other spectrum authorities</a:t>
            </a:r>
            <a:endParaRPr lang="en-GB" sz="1200" dirty="0"/>
          </a:p>
          <a:p>
            <a:pPr lvl="0">
              <a:buFont typeface="Arial" panose="020B0604020202020204" pitchFamily="34" charset="0"/>
              <a:buNone/>
            </a:pPr>
            <a:r>
              <a:rPr lang="en-GB" sz="1200" b="0" i="0" u="none" dirty="0"/>
              <a:t>Phase II review possible with Commission veto power</a:t>
            </a:r>
          </a:p>
          <a:p>
            <a:pPr lvl="0">
              <a:buFont typeface="Arial" panose="020B0604020202020204" pitchFamily="34" charset="0"/>
              <a:buNone/>
            </a:pPr>
            <a:endParaRPr lang="en-GB" sz="1200" b="0" i="0" u="none" dirty="0"/>
          </a:p>
          <a:p>
            <a:pPr lvl="0">
              <a:buFont typeface="Arial" panose="020B0604020202020204" pitchFamily="34" charset="0"/>
              <a:buNone/>
            </a:pPr>
            <a:r>
              <a:rPr lang="en-GB" sz="1200" b="0" i="0" u="none" dirty="0"/>
              <a:t>Centralised EU framework for authorising satellite networks and services. </a:t>
            </a:r>
            <a:r>
              <a:rPr lang="en-GB" sz="1200" b="0" i="0" kern="1200" dirty="0">
                <a:solidFill>
                  <a:schemeClr val="tx1"/>
                </a:solidFill>
                <a:effectLst/>
                <a:latin typeface="+mn-lt"/>
                <a:ea typeface="+mn-ea"/>
                <a:cs typeface="+mn-cs"/>
              </a:rPr>
              <a:t>Obtaining such authorizations would enable satellite communications network and service operators to provide their services across the entire EU without the need for individual Member State authorizations. </a:t>
            </a:r>
            <a:r>
              <a:rPr lang="en-GB" sz="1200" b="0" i="0" u="none" dirty="0"/>
              <a:t>Commission involved in all stages: spectrum allocation, authorisation, licensing and enforcement, supported by the RSPB</a:t>
            </a:r>
          </a:p>
          <a:p>
            <a:pPr lvl="0">
              <a:buFont typeface="Arial" panose="020B0604020202020204" pitchFamily="34" charset="0"/>
              <a:buNone/>
            </a:pPr>
            <a:r>
              <a:rPr lang="en-GB" sz="1200" b="0" i="0" kern="1200" dirty="0">
                <a:solidFill>
                  <a:schemeClr val="tx1"/>
                </a:solidFill>
                <a:effectLst/>
                <a:latin typeface="+mn-lt"/>
                <a:ea typeface="+mn-ea"/>
                <a:cs typeface="+mn-cs"/>
              </a:rPr>
              <a:t>European Table of Allocation of Satellite Frequencies: an announced future framework to provide transparency to satellite operators as to which spectrum to access for specific satellite services.</a:t>
            </a:r>
            <a:endParaRPr lang="en-GB" sz="1200" noProof="0" dirty="0"/>
          </a:p>
          <a:p>
            <a:pPr lvl="0">
              <a:buFont typeface="Arial" panose="020B0604020202020204" pitchFamily="34" charset="0"/>
              <a:buNone/>
            </a:pPr>
            <a:endParaRPr lang="en-GB" sz="1200" dirty="0"/>
          </a:p>
          <a:p>
            <a:pPr lvl="0">
              <a:buFont typeface="Arial" panose="020B0604020202020204" pitchFamily="34" charset="0"/>
              <a:buNone/>
            </a:pPr>
            <a:r>
              <a:rPr lang="en-GB" sz="1200" b="1" dirty="0"/>
              <a:t>Spectrum licences</a:t>
            </a:r>
          </a:p>
          <a:p>
            <a:pPr fontAlgn="base"/>
            <a:r>
              <a:rPr lang="en-GB" sz="1200" b="0" i="0" kern="1200" dirty="0">
                <a:solidFill>
                  <a:schemeClr val="tx1"/>
                </a:solidFill>
                <a:effectLst/>
                <a:latin typeface="+mn-lt"/>
                <a:ea typeface="+mn-ea"/>
                <a:cs typeface="+mn-cs"/>
              </a:rPr>
              <a:t>Unlimited licence duration by default, under certain conditions and safeguards, and with exceptional limited duration of 40 years (double from the existing 20 years’ cap) combined with quasi automatic renewal.</a:t>
            </a:r>
          </a:p>
          <a:p>
            <a:pPr fontAlgn="base"/>
            <a:r>
              <a:rPr lang="en-GB" sz="1200" b="0" i="0" kern="1200" dirty="0">
                <a:solidFill>
                  <a:schemeClr val="tx1"/>
                </a:solidFill>
                <a:effectLst/>
                <a:latin typeface="+mn-lt"/>
                <a:ea typeface="+mn-ea"/>
                <a:cs typeface="+mn-cs"/>
              </a:rPr>
              <a:t>Moreover, the DNA introduces “use‑it‑or‑share‑it” safeguards to prevent hoarding and encourage a functional secondary spectrum trading market. </a:t>
            </a:r>
          </a:p>
          <a:p>
            <a:pPr fontAlgn="base"/>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difficulty here is navigating the limitations of the general EU principle of subsidiarity and distribution of competences between the EU and the Member States with regard to national scarce resources like spectrum, which can be very valuable.</a:t>
            </a:r>
          </a:p>
          <a:p>
            <a:pPr lvl="0">
              <a:buFont typeface="Arial" panose="020B0604020202020204" pitchFamily="34" charset="0"/>
              <a:buNone/>
            </a:pPr>
            <a:r>
              <a:rPr lang="en-GB" sz="1200" dirty="0"/>
              <a:t>Political risk: member states resist centralisation, outcome depends on negotiations</a:t>
            </a:r>
          </a:p>
          <a:p>
            <a:endParaRPr lang="en-BE" dirty="0"/>
          </a:p>
        </p:txBody>
      </p:sp>
      <p:sp>
        <p:nvSpPr>
          <p:cNvPr id="4" name="Slide Number Placeholder 3"/>
          <p:cNvSpPr>
            <a:spLocks noGrp="1"/>
          </p:cNvSpPr>
          <p:nvPr>
            <p:ph type="sldNum" sz="quarter" idx="5"/>
          </p:nvPr>
        </p:nvSpPr>
        <p:spPr/>
        <p:txBody>
          <a:bodyPr/>
          <a:lstStyle/>
          <a:p>
            <a:fld id="{3AE4A07E-9ADE-4E2E-B595-A4B8999E6CD4}" type="slidenum">
              <a:rPr lang="en-BE" smtClean="0"/>
              <a:t>7</a:t>
            </a:fld>
            <a:endParaRPr lang="en-BE"/>
          </a:p>
        </p:txBody>
      </p:sp>
    </p:spTree>
    <p:extLst>
      <p:ext uri="{BB962C8B-B14F-4D97-AF65-F5344CB8AC3E}">
        <p14:creationId xmlns:p14="http://schemas.microsoft.com/office/powerpoint/2010/main" val="272954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a:p>
        </p:txBody>
      </p:sp>
      <p:sp>
        <p:nvSpPr>
          <p:cNvPr id="3" name="Notes Placeholder 2"/>
          <p:cNvSpPr>
            <a:spLocks noGrp="1"/>
          </p:cNvSpPr>
          <p:nvPr>
            <p:ph type="body" idx="1"/>
          </p:nvPr>
        </p:nvSpPr>
        <p:spPr/>
        <p:txBody>
          <a:bodyPr/>
          <a:lstStyle/>
          <a:p>
            <a:r>
              <a:rPr lang="en-GB" b="1" dirty="0"/>
              <a:t>SMP</a:t>
            </a:r>
          </a:p>
          <a:p>
            <a:r>
              <a:rPr lang="en-GB" dirty="0"/>
              <a:t>Same approach to defining relevant markets for SMP regulation. NRAs will continue to define relevant markets in accordance with competition-law principles, based on national circumstances and taking into account the degree of infrastructure-based competition. </a:t>
            </a:r>
          </a:p>
          <a:p>
            <a:r>
              <a:rPr lang="en-GB" dirty="0"/>
              <a:t>The main change is the starting point: the adoption of a recommendation on relevant markets will no longer be mandatory. Instead, the Commission will be given discretion to assess whether such a recommendation is necessary. In practical terms, the removal of the mandatory relevant markets recommendation under the DNA will increase NRA discretion in defining markets for SMP regulation, but also remove the procedural safe harbour provided by the EECC.</a:t>
            </a:r>
          </a:p>
          <a:p>
            <a:r>
              <a:rPr lang="en-GB" dirty="0"/>
              <a:t>According to BEREC, the removal of the recommendation may result in NRAs facing higher evidentiary burdens at the market-definition stage, greater scrutiny in notifications to the Commission and increased litigation risk. It may also increase uncertainty regarding market conditions for market players that have made long-term investments under the existing regulatory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Quicksand Ligh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baseline="0" dirty="0">
                <a:solidFill>
                  <a:schemeClr val="tx1"/>
                </a:solidFill>
                <a:effectLst/>
                <a:latin typeface="Quicksand Light" pitchFamily="2" charset="77"/>
                <a:ea typeface="+mn-ea"/>
                <a:cs typeface="+mn-cs"/>
              </a:rPr>
              <a:t>Remedies</a:t>
            </a:r>
          </a:p>
          <a:p>
            <a:r>
              <a:rPr lang="en-GB" sz="1200" b="0" i="0" kern="1200" baseline="0" dirty="0">
                <a:solidFill>
                  <a:schemeClr val="tx1"/>
                </a:solidFill>
                <a:effectLst/>
                <a:latin typeface="Quicksand Light" pitchFamily="2" charset="77"/>
                <a:ea typeface="+mn-ea"/>
                <a:cs typeface="+mn-cs"/>
              </a:rPr>
              <a:t>Greater emphasis on targeting clearly identified competition problems and on calibrating regulatory measures so that more intrusive remedies will only be used where lighter tools prove insufficient.</a:t>
            </a:r>
          </a:p>
          <a:p>
            <a:pPr fontAlgn="base"/>
            <a:r>
              <a:rPr lang="en-GB" sz="1200" b="0" i="0" kern="1200" baseline="0" dirty="0">
                <a:solidFill>
                  <a:schemeClr val="tx1"/>
                </a:solidFill>
                <a:effectLst/>
                <a:latin typeface="Quicksand Light" pitchFamily="2" charset="77"/>
                <a:ea typeface="+mn-ea"/>
                <a:cs typeface="+mn-cs"/>
              </a:rPr>
              <a:t>NRAs will be expected to first examine whether existing regulation, competition-law commitments or remedies, and relevant commercial agreements already address competitive dynamics in a given market before considering the need for any additional regulatory intervention. </a:t>
            </a:r>
          </a:p>
          <a:p>
            <a:pPr fontAlgn="base"/>
            <a:r>
              <a:rPr lang="en-GB" sz="1200" b="0" i="0" kern="1200" baseline="0" dirty="0">
                <a:solidFill>
                  <a:schemeClr val="tx1"/>
                </a:solidFill>
                <a:effectLst/>
                <a:latin typeface="Quicksand Light" pitchFamily="2" charset="77"/>
                <a:ea typeface="+mn-ea"/>
                <a:cs typeface="+mn-cs"/>
              </a:rPr>
              <a:t>NRAs will be expected to escalate intervention only where they consider lighter measures insufficient: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Quicksand Light" pitchFamily="2" charset="77"/>
                <a:ea typeface="+mn-ea"/>
                <a:cs typeface="+mn-cs"/>
              </a:rPr>
              <a:t>The draft DNA will extend the Commission’s veto powers to also include all regulatory remedies except access to passive networks and EU-harmonised access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Quicksand Light" pitchFamily="2" charset="77"/>
                <a:ea typeface="+mn-ea"/>
                <a:cs typeface="+mn-cs"/>
              </a:rPr>
              <a:t>The Commission already tried to extend its powers to also include remedies in the previous framework reviews, but member states always rejected that possibility during the co-legislative negotiations.</a:t>
            </a:r>
          </a:p>
          <a:p>
            <a:endParaRPr lang="en-GB" dirty="0"/>
          </a:p>
          <a:p>
            <a:r>
              <a:rPr lang="en-GB" b="1" dirty="0"/>
              <a:t>Symmetric access regulation </a:t>
            </a:r>
            <a:endParaRPr lang="en-GB" sz="1200" b="1" kern="1200" baseline="0" dirty="0">
              <a:solidFill>
                <a:schemeClr val="tx1"/>
              </a:solidFill>
              <a:effectLst/>
              <a:latin typeface="Quicksand Light" pitchFamily="2" charset="77"/>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Quicksand Light" pitchFamily="2" charset="77"/>
                <a:ea typeface="+mn-ea"/>
                <a:cs typeface="+mn-cs"/>
              </a:rPr>
              <a:t>NRAs will keep the possibility to impose access to wiring, cables and associated facilities inside buildings or up to the first concentration point, where that point is located outside the building. Also the possibility for NRAs to impose access beyond the first concentration point, subject to the same conditions as in the EECC (i.e. access at the first concentration point does not sufficiently address high and non-transitory economic or physical barriers to replication).</a:t>
            </a:r>
          </a:p>
          <a:p>
            <a:pPr fontAlgn="base"/>
            <a:r>
              <a:rPr lang="en-GB" sz="1200" b="0" i="0" kern="1200" baseline="0" dirty="0">
                <a:solidFill>
                  <a:schemeClr val="tx1"/>
                </a:solidFill>
                <a:effectLst/>
                <a:latin typeface="Quicksand Light" pitchFamily="2" charset="77"/>
                <a:ea typeface="+mn-ea"/>
                <a:cs typeface="+mn-cs"/>
              </a:rPr>
              <a:t>Such extended access can be imposed on fair and reasonable terms and conditions.  </a:t>
            </a:r>
          </a:p>
          <a:p>
            <a:pPr fontAlgn="base"/>
            <a:r>
              <a:rPr lang="en-GB" sz="1200" b="0" i="0" kern="1200" baseline="0" dirty="0">
                <a:solidFill>
                  <a:schemeClr val="tx1"/>
                </a:solidFill>
                <a:effectLst/>
                <a:latin typeface="Quicksand Light" pitchFamily="2" charset="77"/>
                <a:ea typeface="+mn-ea"/>
                <a:cs typeface="+mn-cs"/>
              </a:rPr>
              <a:t>Article 61(3) EECC explicitly allows NRAs to impose not only passive access (i.e. access to wiring and cables) but also active or virtual access obligations if justified on technical or economic grounds. By contrast, article 69(2) DNA does not provide for this possibility, although it is still mentioned in </a:t>
            </a:r>
            <a:r>
              <a:rPr lang="en-GB" sz="1200" b="0" i="0" u="none" strike="noStrike" kern="1200" baseline="0" dirty="0">
                <a:solidFill>
                  <a:schemeClr val="tx1"/>
                </a:solidFill>
                <a:effectLst/>
                <a:latin typeface="Quicksand Light" pitchFamily="2" charset="77"/>
                <a:ea typeface="+mn-ea"/>
                <a:cs typeface="+mn-cs"/>
              </a:rPr>
              <a:t>recital 177 </a:t>
            </a:r>
            <a:r>
              <a:rPr lang="en-GB" sz="1200" b="0" i="0" kern="1200" baseline="0" dirty="0">
                <a:solidFill>
                  <a:schemeClr val="tx1"/>
                </a:solidFill>
                <a:effectLst/>
                <a:latin typeface="Quicksand Light" pitchFamily="2" charset="77"/>
                <a:ea typeface="+mn-ea"/>
                <a:cs typeface="+mn-cs"/>
              </a:rPr>
              <a:t>DNA.</a:t>
            </a:r>
          </a:p>
          <a:p>
            <a:pPr fontAlgn="base"/>
            <a:endParaRPr lang="en-GB" sz="1200" b="0" i="0" kern="1200" baseline="0" dirty="0">
              <a:solidFill>
                <a:schemeClr val="tx1"/>
              </a:solidFill>
              <a:effectLst/>
              <a:latin typeface="Quicksand Light" pitchFamily="2" charset="77"/>
              <a:ea typeface="+mn-ea"/>
              <a:cs typeface="+mn-cs"/>
            </a:endParaRPr>
          </a:p>
          <a:p>
            <a:pPr fontAlgn="base"/>
            <a:r>
              <a:rPr lang="en-GB" sz="1200" b="1" kern="1200" baseline="0" dirty="0">
                <a:solidFill>
                  <a:schemeClr val="tx1"/>
                </a:solidFill>
                <a:effectLst/>
                <a:latin typeface="Quicksand Light" pitchFamily="2" charset="77"/>
                <a:ea typeface="+mn-ea"/>
                <a:cs typeface="+mn-cs"/>
              </a:rPr>
              <a:t>Imposition on NRA's own initiative</a:t>
            </a:r>
          </a:p>
          <a:p>
            <a:pPr fontAlgn="base"/>
            <a:r>
              <a:rPr lang="en-GB" sz="1200" kern="1200" baseline="0" dirty="0">
                <a:solidFill>
                  <a:schemeClr val="tx1"/>
                </a:solidFill>
                <a:effectLst/>
                <a:latin typeface="Quicksand Light" pitchFamily="2" charset="77"/>
                <a:ea typeface="+mn-ea"/>
                <a:cs typeface="+mn-cs"/>
              </a:rPr>
              <a:t>Both the EECC and the DNA use a reasonable request as the starting point for the imposition of symmetric measures. However, DNA will explicitly enable NRAs to intervene also on their own initiative, where justified to secure the general policy objectives.</a:t>
            </a:r>
          </a:p>
          <a:p>
            <a:pPr fontAlgn="base"/>
            <a:endParaRPr lang="en-GB" sz="1200" b="0" i="0" kern="1200" baseline="0" dirty="0">
              <a:solidFill>
                <a:schemeClr val="tx1"/>
              </a:solidFill>
              <a:effectLst/>
              <a:latin typeface="Quicksand Light" pitchFamily="2" charset="77"/>
              <a:ea typeface="+mn-ea"/>
              <a:cs typeface="+mn-cs"/>
            </a:endParaRPr>
          </a:p>
          <a:p>
            <a:pPr fontAlgn="base"/>
            <a:r>
              <a:rPr lang="en-GB" sz="1200" b="1" i="0" kern="1200" baseline="0" dirty="0">
                <a:solidFill>
                  <a:schemeClr val="tx1"/>
                </a:solidFill>
                <a:effectLst/>
                <a:latin typeface="Quicksand Light" pitchFamily="2" charset="77"/>
                <a:ea typeface="+mn-ea"/>
                <a:cs typeface="+mn-cs"/>
              </a:rPr>
              <a:t>Transition to fibre</a:t>
            </a:r>
          </a:p>
          <a:p>
            <a:pPr lvl="0">
              <a:buNone/>
            </a:pPr>
            <a:r>
              <a:rPr lang="en-GB" sz="1200" dirty="0"/>
              <a:t>NRAs to oblige </a:t>
            </a:r>
            <a:r>
              <a:rPr lang="en-GB" sz="1200" b="1" dirty="0"/>
              <a:t>FTTH operators </a:t>
            </a:r>
            <a:r>
              <a:rPr lang="en-GB" sz="1200" dirty="0"/>
              <a:t>to </a:t>
            </a:r>
            <a:r>
              <a:rPr lang="en-GB" sz="1200" b="1" dirty="0"/>
              <a:t>connect households </a:t>
            </a:r>
            <a:r>
              <a:rPr lang="en-GB" sz="1200" dirty="0"/>
              <a:t>passed by fibre in copper switch-off areas, upon user’s request</a:t>
            </a:r>
          </a:p>
          <a:p>
            <a:pPr lvl="0"/>
            <a:r>
              <a:rPr lang="en-GB" sz="1200" dirty="0"/>
              <a:t>NRAs may oblige a single FTTH operator where several are present (proportionate and non-discriminatory criteria)</a:t>
            </a:r>
            <a:endParaRPr lang="en-GB" sz="1200" noProof="0" dirty="0"/>
          </a:p>
          <a:p>
            <a:pPr lvl="0"/>
            <a:r>
              <a:rPr lang="en-GB" sz="1200" dirty="0"/>
              <a:t>NRAs may regulate and cap connection fees to ensure they are fair and reasonable</a:t>
            </a:r>
            <a:endParaRPr lang="en-GB" sz="1200" noProof="0" dirty="0"/>
          </a:p>
          <a:p>
            <a:pPr lvl="0"/>
            <a:r>
              <a:rPr lang="en-GB" sz="1200" b="1" dirty="0"/>
              <a:t>Building owners </a:t>
            </a:r>
            <a:r>
              <a:rPr lang="en-GB" sz="1200" dirty="0"/>
              <a:t>must allow in-building fibre deployment (symmetric access once installed)</a:t>
            </a:r>
            <a:endParaRPr lang="en-GB" sz="1200" noProof="0" dirty="0"/>
          </a:p>
          <a:p>
            <a:pPr fontAlgn="base"/>
            <a:endParaRPr lang="en-GB" sz="1200" b="1" i="0" kern="1200" baseline="0" dirty="0">
              <a:solidFill>
                <a:schemeClr val="tx1"/>
              </a:solidFill>
              <a:effectLst/>
              <a:latin typeface="Quicksand Light" pitchFamily="2" charset="77"/>
              <a:ea typeface="+mn-ea"/>
              <a:cs typeface="+mn-cs"/>
            </a:endParaRPr>
          </a:p>
          <a:p>
            <a:pPr fontAlgn="base"/>
            <a:endParaRPr lang="en-GB" dirty="0"/>
          </a:p>
          <a:p>
            <a:pPr fontAlgn="base"/>
            <a:endParaRPr lang="en-GB" dirty="0"/>
          </a:p>
          <a:p>
            <a:pPr fontAlgn="base"/>
            <a:r>
              <a:rPr lang="en-GB" dirty="0"/>
              <a:t>Remedies hierarchy:</a:t>
            </a:r>
          </a:p>
          <a:p>
            <a:r>
              <a:rPr lang="en-GB" sz="1200" b="0" i="0" kern="1200" dirty="0">
                <a:solidFill>
                  <a:schemeClr val="tx1"/>
                </a:solidFill>
                <a:effectLst/>
                <a:latin typeface="+mn-lt"/>
                <a:ea typeface="+mn-ea"/>
                <a:cs typeface="+mn-cs"/>
              </a:rPr>
              <a:t>First: consider obligations of transparency and non-discrimination.</a:t>
            </a:r>
          </a:p>
          <a:p>
            <a:r>
              <a:rPr lang="en-GB" sz="1200" b="0" i="0" kern="1200" dirty="0">
                <a:solidFill>
                  <a:schemeClr val="tx1"/>
                </a:solidFill>
                <a:effectLst/>
                <a:latin typeface="+mn-lt"/>
                <a:ea typeface="+mn-ea"/>
                <a:cs typeface="+mn-cs"/>
              </a:rPr>
              <a:t>Second: if the above is not sufficient, consider passive access (Article 80).</a:t>
            </a:r>
          </a:p>
          <a:p>
            <a:r>
              <a:rPr lang="en-GB" sz="1200" b="0" i="0" kern="1200" dirty="0">
                <a:solidFill>
                  <a:schemeClr val="tx1"/>
                </a:solidFill>
                <a:effectLst/>
                <a:latin typeface="+mn-lt"/>
                <a:ea typeface="+mn-ea"/>
                <a:cs typeface="+mn-cs"/>
              </a:rPr>
              <a:t>Third: if the above is not sufficient, consider introducing the ‘harmonised access product’ (Article 81).</a:t>
            </a:r>
          </a:p>
          <a:p>
            <a:r>
              <a:rPr lang="en-GB" sz="1200" b="0" i="0" kern="1200" dirty="0">
                <a:solidFill>
                  <a:schemeClr val="tx1"/>
                </a:solidFill>
                <a:effectLst/>
                <a:latin typeface="+mn-lt"/>
                <a:ea typeface="+mn-ea"/>
                <a:cs typeface="+mn-cs"/>
              </a:rPr>
              <a:t>Fourth: only if justified, consider other obligations for access to specific elements or facilities (Article 78).</a:t>
            </a:r>
          </a:p>
          <a:p>
            <a:r>
              <a:rPr lang="en-GB" sz="1200" b="0" i="0" kern="1200" dirty="0">
                <a:solidFill>
                  <a:schemeClr val="tx1"/>
                </a:solidFill>
                <a:effectLst/>
                <a:latin typeface="+mn-lt"/>
                <a:ea typeface="+mn-ea"/>
                <a:cs typeface="+mn-cs"/>
              </a:rPr>
              <a:t>Only then consider accounting separation, price control and cost accounting obligations.</a:t>
            </a:r>
          </a:p>
          <a:p>
            <a:pPr fontAlgn="base"/>
            <a:endParaRPr lang="en-BE" dirty="0"/>
          </a:p>
        </p:txBody>
      </p:sp>
      <p:sp>
        <p:nvSpPr>
          <p:cNvPr id="4" name="Slide Number Placeholder 3"/>
          <p:cNvSpPr>
            <a:spLocks noGrp="1"/>
          </p:cNvSpPr>
          <p:nvPr>
            <p:ph type="sldNum" sz="quarter" idx="5"/>
          </p:nvPr>
        </p:nvSpPr>
        <p:spPr/>
        <p:txBody>
          <a:bodyPr/>
          <a:lstStyle/>
          <a:p>
            <a:fld id="{3AE4A07E-9ADE-4E2E-B595-A4B8999E6CD4}" type="slidenum">
              <a:rPr lang="en-BE" smtClean="0"/>
              <a:t>8</a:t>
            </a:fld>
            <a:endParaRPr lang="en-BE"/>
          </a:p>
        </p:txBody>
      </p:sp>
    </p:spTree>
    <p:extLst>
      <p:ext uri="{BB962C8B-B14F-4D97-AF65-F5344CB8AC3E}">
        <p14:creationId xmlns:p14="http://schemas.microsoft.com/office/powerpoint/2010/main" val="1163424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A4BEE-0545-46BC-F17C-3DF5634BC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17AE1-0ED5-5B97-0657-AED102C761A1}"/>
              </a:ext>
            </a:extLst>
          </p:cNvPr>
          <p:cNvSpPr>
            <a:spLocks noGrp="1" noRot="1" noChangeAspect="1"/>
          </p:cNvSpPr>
          <p:nvPr>
            <p:ph type="sldImg"/>
          </p:nvPr>
        </p:nvSpPr>
        <p:spPr/>
        <p:txBody>
          <a:bodyPr/>
          <a:lstStyle/>
          <a:p>
            <a:endParaRPr lang="en-BE"/>
          </a:p>
        </p:txBody>
      </p:sp>
      <p:sp>
        <p:nvSpPr>
          <p:cNvPr id="3" name="Notes Placeholder 2">
            <a:extLst>
              <a:ext uri="{FF2B5EF4-FFF2-40B4-BE49-F238E27FC236}">
                <a16:creationId xmlns:a16="http://schemas.microsoft.com/office/drawing/2014/main" id="{B5B97510-587B-3C1F-DE36-35B4B905B2A1}"/>
              </a:ext>
            </a:extLst>
          </p:cNvPr>
          <p:cNvSpPr>
            <a:spLocks noGrp="1"/>
          </p:cNvSpPr>
          <p:nvPr>
            <p:ph type="body" idx="1"/>
          </p:nvPr>
        </p:nvSpPr>
        <p:spPr/>
        <p:txBody>
          <a:bodyPr/>
          <a:lstStyle/>
          <a:p>
            <a:pPr fontAlgn="base"/>
            <a:r>
              <a:rPr lang="en-GB" sz="1200" b="0" kern="1200" baseline="0" dirty="0">
                <a:solidFill>
                  <a:schemeClr val="tx1"/>
                </a:solidFill>
                <a:effectLst/>
                <a:latin typeface="Quicksand Light" pitchFamily="2" charset="77"/>
                <a:ea typeface="+mn-ea"/>
                <a:cs typeface="+mn-cs"/>
              </a:rPr>
              <a:t>Sector-specific end-user rights maintained; </a:t>
            </a:r>
            <a:r>
              <a:rPr lang="en-GB" sz="1200" b="0" i="0" kern="1200" baseline="0" dirty="0">
                <a:solidFill>
                  <a:schemeClr val="tx1"/>
                </a:solidFill>
                <a:effectLst/>
                <a:latin typeface="Quicksand Light" pitchFamily="2" charset="77"/>
                <a:ea typeface="+mn-ea"/>
                <a:cs typeface="+mn-cs"/>
              </a:rPr>
              <a:t>reinforces the principle of full harmonisation of end-users’ rights, already introduced by the EECC. </a:t>
            </a:r>
          </a:p>
          <a:p>
            <a:pPr fontAlgn="base"/>
            <a:r>
              <a:rPr lang="en-GB" sz="1200" b="0" i="0" kern="1200" baseline="0" dirty="0">
                <a:solidFill>
                  <a:schemeClr val="tx1"/>
                </a:solidFill>
                <a:effectLst/>
                <a:latin typeface="Quicksand Light" pitchFamily="2" charset="77"/>
                <a:ea typeface="+mn-ea"/>
                <a:cs typeface="+mn-cs"/>
              </a:rPr>
              <a:t>It is explicitly mentioned in the provisions related to </a:t>
            </a:r>
            <a:r>
              <a:rPr lang="en-GB" sz="1200" b="1" i="0" kern="1200" baseline="0" dirty="0">
                <a:solidFill>
                  <a:schemeClr val="tx1"/>
                </a:solidFill>
                <a:effectLst/>
                <a:latin typeface="Quicksand Light" pitchFamily="2" charset="77"/>
                <a:ea typeface="+mn-ea"/>
                <a:cs typeface="+mn-cs"/>
              </a:rPr>
              <a:t>contracts, bundles and switching, largely unchanged</a:t>
            </a:r>
          </a:p>
          <a:p>
            <a:pPr lvl="0">
              <a:buFont typeface="Arial" panose="020B0604020202020204" pitchFamily="34" charset="0"/>
              <a:buNone/>
            </a:pPr>
            <a:r>
              <a:rPr lang="en-GB" sz="1200" b="0" i="0" u="none" dirty="0"/>
              <a:t>DNA drops the EECC duty for NRAs to provide comparison tools </a:t>
            </a:r>
            <a:endParaRPr lang="en-GB" sz="1200" noProof="0" dirty="0"/>
          </a:p>
          <a:p>
            <a:pPr fontAlgn="base"/>
            <a:endParaRPr lang="en-GB" sz="1200" b="0" i="0" kern="1200" baseline="0" dirty="0">
              <a:solidFill>
                <a:schemeClr val="tx1"/>
              </a:solidFill>
              <a:effectLst/>
              <a:latin typeface="Quicksand Light" pitchFamily="2" charset="77"/>
              <a:ea typeface="+mn-ea"/>
              <a:cs typeface="+mn-cs"/>
            </a:endParaRPr>
          </a:p>
          <a:p>
            <a:pPr lvl="0"/>
            <a:r>
              <a:rPr lang="en-GB" sz="1200" b="0" i="0" dirty="0"/>
              <a:t>Access to emergency services via public NB-ICS should still be ensured</a:t>
            </a:r>
            <a:endParaRPr lang="en-GB" sz="1200" noProof="0" dirty="0"/>
          </a:p>
          <a:p>
            <a:pPr lvl="0"/>
            <a:r>
              <a:rPr lang="en-GB" sz="1200" b="0" i="0" dirty="0"/>
              <a:t>Public safety answering points (</a:t>
            </a:r>
            <a:r>
              <a:rPr lang="en-GB" sz="1200" b="0" i="0" u="none" dirty="0"/>
              <a:t>PSAPs) must be able to call back using the same ICS used by the caller (free of charge if possible)</a:t>
            </a:r>
            <a:endParaRPr lang="en-GB" sz="1200" noProof="0" dirty="0"/>
          </a:p>
          <a:p>
            <a:pPr lvl="0"/>
            <a:r>
              <a:rPr lang="en-GB" sz="1200" b="0" i="0" u="none" dirty="0"/>
              <a:t>Member states may require emergency access via NI-ICS (e.g. WhatsApp) if PSAP systems </a:t>
            </a:r>
            <a:r>
              <a:rPr lang="en-GB" sz="1200" b="1" i="0" u="none" dirty="0"/>
              <a:t>can route the call and receive location data</a:t>
            </a:r>
          </a:p>
          <a:p>
            <a:pPr lvl="0"/>
            <a:endParaRPr lang="en-GB" sz="1200" b="1" i="0" u="none" noProof="0" dirty="0"/>
          </a:p>
          <a:p>
            <a:pPr lvl="0"/>
            <a:r>
              <a:rPr lang="en-GB" sz="1200" b="0" i="0" u="none" dirty="0"/>
              <a:t>ODN to collect fraud information from NRAs, stakeholders, EU and global bodies</a:t>
            </a:r>
            <a:endParaRPr lang="en-GB" sz="1200" noProof="0" dirty="0"/>
          </a:p>
          <a:p>
            <a:pPr lvl="0"/>
            <a:r>
              <a:rPr lang="en-GB" sz="1200" b="0" i="0" u="none" dirty="0"/>
              <a:t>BEREC to issue fraud protection guidelines (EDPB and ENISA)</a:t>
            </a:r>
            <a:endParaRPr lang="en-GB" sz="1200" noProof="0" dirty="0"/>
          </a:p>
          <a:p>
            <a:pPr lvl="0"/>
            <a:r>
              <a:rPr lang="en-GB" sz="1200" b="0" i="0" u="none" dirty="0"/>
              <a:t>Commission can supplement via delegated acts to ensure EU-wide effectiveness</a:t>
            </a:r>
            <a:endParaRPr lang="en-GB" sz="1200" noProof="0" dirty="0"/>
          </a:p>
          <a:p>
            <a:pPr lvl="0"/>
            <a:endParaRPr lang="en-GB" sz="1200" b="1" noProof="0" dirty="0"/>
          </a:p>
          <a:p>
            <a:pPr lvl="0">
              <a:buFont typeface="Arial" panose="020B0604020202020204" pitchFamily="34" charset="0"/>
              <a:buNone/>
            </a:pPr>
            <a:r>
              <a:rPr lang="en-GB" sz="1200" b="0" i="0" u="none" dirty="0"/>
              <a:t>If adequate fixed IAS and voice services are not commercially available, MS must first use public policy tools </a:t>
            </a:r>
            <a:r>
              <a:rPr lang="en-GB" sz="1200" b="0" i="0" dirty="0"/>
              <a:t>(public funding, coverage obligations, vouchers)</a:t>
            </a:r>
            <a:endParaRPr lang="en-GB" sz="1200" noProof="0" dirty="0"/>
          </a:p>
          <a:p>
            <a:pPr lvl="0">
              <a:buFont typeface="Arial" panose="020B0604020202020204" pitchFamily="34" charset="0"/>
              <a:buNone/>
            </a:pPr>
            <a:r>
              <a:rPr lang="en-GB" sz="1200" b="0" i="0" u="none" dirty="0"/>
              <a:t>If insufficient, MS may impose USO to meet all reasonable requests</a:t>
            </a:r>
            <a:endParaRPr lang="en-GB" sz="1200" noProof="0" dirty="0"/>
          </a:p>
          <a:p>
            <a:pPr lvl="0"/>
            <a:r>
              <a:rPr lang="en-GB" sz="1200" b="0" i="0" u="none" dirty="0"/>
              <a:t>MS may “entrust” provision to one or more operators (whole or part of MS</a:t>
            </a:r>
            <a:endParaRPr lang="en-BE" dirty="0"/>
          </a:p>
          <a:p>
            <a:endParaRPr lang="en-GB" dirty="0"/>
          </a:p>
          <a:p>
            <a:pPr lvl="0"/>
            <a:r>
              <a:rPr lang="en-GB" sz="1200" b="0" i="0" u="none" dirty="0"/>
              <a:t>No DNA provisions on the cost or financing of USO &amp; No sector-specific funding mechanism. Public financing instead</a:t>
            </a:r>
            <a:endParaRPr lang="en-GB" sz="1200" noProof="0" dirty="0"/>
          </a:p>
          <a:p>
            <a:endParaRPr lang="sl-SI" dirty="0"/>
          </a:p>
        </p:txBody>
      </p:sp>
    </p:spTree>
    <p:extLst>
      <p:ext uri="{BB962C8B-B14F-4D97-AF65-F5344CB8AC3E}">
        <p14:creationId xmlns:p14="http://schemas.microsoft.com/office/powerpoint/2010/main" val="762232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2671-062B-4135-AEBD-B1B679E069DE}"/>
              </a:ext>
            </a:extLst>
          </p:cNvPr>
          <p:cNvSpPr>
            <a:spLocks noGrp="1"/>
          </p:cNvSpPr>
          <p:nvPr>
            <p:ph type="ctrTitle"/>
          </p:nvPr>
        </p:nvSpPr>
        <p:spPr>
          <a:xfrm>
            <a:off x="1524000" y="1122363"/>
            <a:ext cx="9144000" cy="2387600"/>
          </a:xfrm>
        </p:spPr>
        <p:txBody>
          <a:bodyPr anchor="b"/>
          <a:lstStyle>
            <a:lvl1pPr algn="ctr">
              <a:lnSpc>
                <a:spcPct val="100000"/>
              </a:lnSpc>
              <a:defRPr sz="6000" b="0" i="0">
                <a:solidFill>
                  <a:schemeClr val="accent1"/>
                </a:solidFill>
                <a:latin typeface="Quicksand Medium" pitchFamily="2"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B83F02-620A-45F5-9B63-EE4A985C0E86}"/>
              </a:ext>
            </a:extLst>
          </p:cNvPr>
          <p:cNvSpPr>
            <a:spLocks noGrp="1"/>
          </p:cNvSpPr>
          <p:nvPr>
            <p:ph type="subTitle" idx="1"/>
          </p:nvPr>
        </p:nvSpPr>
        <p:spPr>
          <a:xfrm>
            <a:off x="1524000" y="3602038"/>
            <a:ext cx="9144000" cy="1655762"/>
          </a:xfrm>
          <a:prstGeom prst="rect">
            <a:avLst/>
          </a:prstGeom>
        </p:spPr>
        <p:txBody>
          <a:bodyPr anchor="ctr"/>
          <a:lstStyle>
            <a:lvl1pPr marL="0" indent="0" algn="ctr">
              <a:lnSpc>
                <a:spcPct val="100000"/>
              </a:lnSpc>
              <a:buNone/>
              <a:defRPr sz="2400" b="0" i="0">
                <a:solidFill>
                  <a:schemeClr val="tx2"/>
                </a:solidFill>
                <a:latin typeface="Quicksand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A close up of a sign&#10;&#10;Description automatically generated">
            <a:extLst>
              <a:ext uri="{FF2B5EF4-FFF2-40B4-BE49-F238E27FC236}">
                <a16:creationId xmlns:a16="http://schemas.microsoft.com/office/drawing/2014/main" id="{495ECFEE-BEEB-074F-A89A-5697BAF5F0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138" y="136525"/>
            <a:ext cx="1090419" cy="1256326"/>
          </a:xfrm>
          <a:prstGeom prst="rect">
            <a:avLst/>
          </a:prstGeom>
        </p:spPr>
      </p:pic>
    </p:spTree>
    <p:extLst>
      <p:ext uri="{BB962C8B-B14F-4D97-AF65-F5344CB8AC3E}">
        <p14:creationId xmlns:p14="http://schemas.microsoft.com/office/powerpoint/2010/main" val="200515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5FAAA6B3-6BC5-BC42-970A-2FDFE058D5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212" y="5923634"/>
            <a:ext cx="751145" cy="865432"/>
          </a:xfrm>
          <a:prstGeom prst="rect">
            <a:avLst/>
          </a:prstGeom>
        </p:spPr>
      </p:pic>
    </p:spTree>
    <p:extLst>
      <p:ext uri="{BB962C8B-B14F-4D97-AF65-F5344CB8AC3E}">
        <p14:creationId xmlns:p14="http://schemas.microsoft.com/office/powerpoint/2010/main" val="202392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63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hank you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A8CB2C-79F4-3343-B676-9E3530E6E6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954" y="112249"/>
            <a:ext cx="1130808" cy="1319276"/>
          </a:xfrm>
          <a:prstGeom prst="rect">
            <a:avLst/>
          </a:prstGeom>
        </p:spPr>
      </p:pic>
      <p:sp>
        <p:nvSpPr>
          <p:cNvPr id="2" name="Title 1">
            <a:extLst>
              <a:ext uri="{FF2B5EF4-FFF2-40B4-BE49-F238E27FC236}">
                <a16:creationId xmlns:a16="http://schemas.microsoft.com/office/drawing/2014/main" id="{7DBE2671-062B-4135-AEBD-B1B679E069DE}"/>
              </a:ext>
            </a:extLst>
          </p:cNvPr>
          <p:cNvSpPr>
            <a:spLocks noGrp="1"/>
          </p:cNvSpPr>
          <p:nvPr>
            <p:ph type="ctrTitle" hasCustomPrompt="1"/>
          </p:nvPr>
        </p:nvSpPr>
        <p:spPr>
          <a:xfrm>
            <a:off x="1524000" y="1122363"/>
            <a:ext cx="9144000" cy="2387600"/>
          </a:xfrm>
        </p:spPr>
        <p:txBody>
          <a:bodyPr anchor="b"/>
          <a:lstStyle>
            <a:lvl1pPr algn="ctr">
              <a:lnSpc>
                <a:spcPct val="100000"/>
              </a:lnSpc>
              <a:defRPr sz="6000" b="0" i="0">
                <a:solidFill>
                  <a:schemeClr val="accent1"/>
                </a:solidFill>
                <a:latin typeface="Quicksand Medium" pitchFamily="2" charset="77"/>
              </a:defRPr>
            </a:lvl1pPr>
          </a:lstStyle>
          <a:p>
            <a:r>
              <a:rPr lang="en-US"/>
              <a:t>Thank you</a:t>
            </a:r>
            <a:endParaRPr lang="en-GB"/>
          </a:p>
        </p:txBody>
      </p:sp>
      <p:sp>
        <p:nvSpPr>
          <p:cNvPr id="3" name="Subtitle 2">
            <a:extLst>
              <a:ext uri="{FF2B5EF4-FFF2-40B4-BE49-F238E27FC236}">
                <a16:creationId xmlns:a16="http://schemas.microsoft.com/office/drawing/2014/main" id="{C7B83F02-620A-45F5-9B63-EE4A985C0E86}"/>
              </a:ext>
            </a:extLst>
          </p:cNvPr>
          <p:cNvSpPr>
            <a:spLocks noGrp="1"/>
          </p:cNvSpPr>
          <p:nvPr>
            <p:ph type="subTitle" idx="1"/>
          </p:nvPr>
        </p:nvSpPr>
        <p:spPr>
          <a:xfrm>
            <a:off x="1524000" y="3602038"/>
            <a:ext cx="9144000" cy="1655762"/>
          </a:xfrm>
          <a:prstGeom prst="rect">
            <a:avLst/>
          </a:prstGeom>
        </p:spPr>
        <p:txBody>
          <a:bodyPr anchor="ctr"/>
          <a:lstStyle>
            <a:lvl1pPr marL="0" indent="0" algn="ctr">
              <a:lnSpc>
                <a:spcPct val="100000"/>
              </a:lnSpc>
              <a:buNone/>
              <a:defRPr sz="2400" b="0" i="0">
                <a:solidFill>
                  <a:schemeClr val="tx2"/>
                </a:solidFill>
                <a:latin typeface="Quicksand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27796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mal Slide">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4216840D-2D32-5E4A-9A64-2BBE2B959E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212" y="5923634"/>
            <a:ext cx="751145" cy="865432"/>
          </a:xfrm>
          <a:prstGeom prst="rect">
            <a:avLst/>
          </a:prstGeom>
        </p:spPr>
      </p:pic>
      <p:sp>
        <p:nvSpPr>
          <p:cNvPr id="3" name="Content Placeholder 2">
            <a:extLst>
              <a:ext uri="{FF2B5EF4-FFF2-40B4-BE49-F238E27FC236}">
                <a16:creationId xmlns:a16="http://schemas.microsoft.com/office/drawing/2014/main" id="{6C1BA25B-B5E6-42BF-9383-1DCEDC0BAA15}"/>
              </a:ext>
            </a:extLst>
          </p:cNvPr>
          <p:cNvSpPr>
            <a:spLocks noGrp="1"/>
          </p:cNvSpPr>
          <p:nvPr>
            <p:ph idx="1"/>
          </p:nvPr>
        </p:nvSpPr>
        <p:spPr>
          <a:xfrm>
            <a:off x="838200" y="1463041"/>
            <a:ext cx="10515600" cy="5029834"/>
          </a:xfrm>
          <a:prstGeom prst="rect">
            <a:avLst/>
          </a:prstGeom>
        </p:spPr>
        <p:txBody>
          <a:bodyPr>
            <a:normAutofit/>
          </a:bodyPr>
          <a:lstStyle>
            <a:lvl1pPr marL="408600" indent="-408600">
              <a:lnSpc>
                <a:spcPct val="110000"/>
              </a:lnSpc>
              <a:spcBef>
                <a:spcPts val="2000"/>
              </a:spcBef>
              <a:defRPr sz="4400" b="0" i="0">
                <a:latin typeface="Quicksand Medium" pitchFamily="2" charset="77"/>
              </a:defRPr>
            </a:lvl1pPr>
            <a:lvl2pPr>
              <a:lnSpc>
                <a:spcPct val="110000"/>
              </a:lnSpc>
              <a:defRPr b="0" i="0" baseline="0">
                <a:latin typeface="Quicksand Medium" pitchFamily="2" charset="77"/>
              </a:defRPr>
            </a:lvl2pPr>
            <a:lvl3pPr>
              <a:lnSpc>
                <a:spcPct val="110000"/>
              </a:lnSpc>
              <a:buClr>
                <a:schemeClr val="accent1"/>
              </a:buClr>
              <a:defRPr b="0" i="0" baseline="0">
                <a:latin typeface="Quicksand Medium" pitchFamily="2" charset="77"/>
              </a:defRPr>
            </a:lvl3pPr>
            <a:lvl4pPr>
              <a:lnSpc>
                <a:spcPct val="110000"/>
              </a:lnSpc>
              <a:buClr>
                <a:schemeClr val="accent1"/>
              </a:buClr>
              <a:defRPr b="0" i="0" baseline="0">
                <a:latin typeface="Quicksand Medium" pitchFamily="2" charset="77"/>
              </a:defRPr>
            </a:lvl4pPr>
            <a:lvl5pPr>
              <a:lnSpc>
                <a:spcPct val="110000"/>
              </a:lnSpc>
              <a:buClr>
                <a:schemeClr val="accent1"/>
              </a:buClr>
              <a:defRPr b="0" i="0" baseline="0">
                <a:latin typeface="Quicksand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4F38A286-839A-AD47-9CB8-B6A149671457}"/>
              </a:ext>
            </a:extLst>
          </p:cNvPr>
          <p:cNvSpPr>
            <a:spLocks noGrp="1"/>
          </p:cNvSpPr>
          <p:nvPr>
            <p:ph type="title"/>
          </p:nvPr>
        </p:nvSpPr>
        <p:spPr/>
        <p:txBody>
          <a:bodyPr/>
          <a:lstStyle>
            <a:lvl1pPr>
              <a:defRPr b="0" i="0">
                <a:latin typeface="Quicksand Medium" pitchFamily="2" charset="77"/>
              </a:defRPr>
            </a:lvl1pPr>
          </a:lstStyle>
          <a:p>
            <a:r>
              <a:rPr lang="en-US"/>
              <a:t>Click to edit Master title style</a:t>
            </a:r>
          </a:p>
        </p:txBody>
      </p:sp>
    </p:spTree>
    <p:extLst>
      <p:ext uri="{BB962C8B-B14F-4D97-AF65-F5344CB8AC3E}">
        <p14:creationId xmlns:p14="http://schemas.microsoft.com/office/powerpoint/2010/main" val="297572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mess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020B28-2197-174F-9487-0FFB08D6B7A7}"/>
              </a:ext>
            </a:extLst>
          </p:cNvPr>
          <p:cNvSpPr>
            <a:spLocks noGrp="1"/>
          </p:cNvSpPr>
          <p:nvPr>
            <p:ph type="title"/>
          </p:nvPr>
        </p:nvSpPr>
        <p:spPr>
          <a:xfrm>
            <a:off x="831850" y="1709738"/>
            <a:ext cx="10515600" cy="2852737"/>
          </a:xfrm>
        </p:spPr>
        <p:txBody>
          <a:bodyPr anchor="ctr">
            <a:normAutofit/>
          </a:bodyPr>
          <a:lstStyle>
            <a:lvl1pPr algn="ctr">
              <a:lnSpc>
                <a:spcPct val="100000"/>
              </a:lnSpc>
              <a:defRPr sz="6000" b="0" i="0">
                <a:latin typeface="Quicksand Medium" pitchFamily="2" charset="77"/>
              </a:defRPr>
            </a:lvl1pPr>
          </a:lstStyle>
          <a:p>
            <a:pPr algn="ctr"/>
            <a:r>
              <a:rPr lang="en-US"/>
              <a:t>Click to edit Master title style</a:t>
            </a:r>
          </a:p>
        </p:txBody>
      </p:sp>
      <p:pic>
        <p:nvPicPr>
          <p:cNvPr id="4" name="Picture 3" descr="A close up of a sign&#10;&#10;Description automatically generated">
            <a:extLst>
              <a:ext uri="{FF2B5EF4-FFF2-40B4-BE49-F238E27FC236}">
                <a16:creationId xmlns:a16="http://schemas.microsoft.com/office/drawing/2014/main" id="{F19D9344-8B85-9741-9F4F-2EFA8F20C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212" y="5923634"/>
            <a:ext cx="751145" cy="865432"/>
          </a:xfrm>
          <a:prstGeom prst="rect">
            <a:avLst/>
          </a:prstGeom>
        </p:spPr>
      </p:pic>
    </p:spTree>
    <p:extLst>
      <p:ext uri="{BB962C8B-B14F-4D97-AF65-F5344CB8AC3E}">
        <p14:creationId xmlns:p14="http://schemas.microsoft.com/office/powerpoint/2010/main" val="12184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5FAAA6B3-6BC5-BC42-970A-2FDFE058D5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212" y="5923634"/>
            <a:ext cx="751145" cy="865432"/>
          </a:xfrm>
          <a:prstGeom prst="rect">
            <a:avLst/>
          </a:prstGeom>
        </p:spPr>
      </p:pic>
    </p:spTree>
    <p:extLst>
      <p:ext uri="{BB962C8B-B14F-4D97-AF65-F5344CB8AC3E}">
        <p14:creationId xmlns:p14="http://schemas.microsoft.com/office/powerpoint/2010/main" val="159016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89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hank you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A8CB2C-79F4-3343-B676-9E3530E6E6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954" y="112249"/>
            <a:ext cx="1130808" cy="1319276"/>
          </a:xfrm>
          <a:prstGeom prst="rect">
            <a:avLst/>
          </a:prstGeom>
        </p:spPr>
      </p:pic>
      <p:sp>
        <p:nvSpPr>
          <p:cNvPr id="2" name="Title 1">
            <a:extLst>
              <a:ext uri="{FF2B5EF4-FFF2-40B4-BE49-F238E27FC236}">
                <a16:creationId xmlns:a16="http://schemas.microsoft.com/office/drawing/2014/main" id="{7DBE2671-062B-4135-AEBD-B1B679E069DE}"/>
              </a:ext>
            </a:extLst>
          </p:cNvPr>
          <p:cNvSpPr>
            <a:spLocks noGrp="1"/>
          </p:cNvSpPr>
          <p:nvPr>
            <p:ph type="ctrTitle" hasCustomPrompt="1"/>
          </p:nvPr>
        </p:nvSpPr>
        <p:spPr>
          <a:xfrm>
            <a:off x="1524000" y="1122363"/>
            <a:ext cx="9144000" cy="2387600"/>
          </a:xfrm>
        </p:spPr>
        <p:txBody>
          <a:bodyPr anchor="b"/>
          <a:lstStyle>
            <a:lvl1pPr algn="ctr">
              <a:lnSpc>
                <a:spcPct val="100000"/>
              </a:lnSpc>
              <a:defRPr sz="6000" b="0" i="0">
                <a:solidFill>
                  <a:schemeClr val="accent1"/>
                </a:solidFill>
                <a:latin typeface="Quicksand Medium" pitchFamily="2" charset="77"/>
              </a:defRPr>
            </a:lvl1pPr>
          </a:lstStyle>
          <a:p>
            <a:r>
              <a:rPr lang="en-US"/>
              <a:t>Thank you</a:t>
            </a:r>
            <a:endParaRPr lang="en-GB"/>
          </a:p>
        </p:txBody>
      </p:sp>
      <p:sp>
        <p:nvSpPr>
          <p:cNvPr id="3" name="Subtitle 2">
            <a:extLst>
              <a:ext uri="{FF2B5EF4-FFF2-40B4-BE49-F238E27FC236}">
                <a16:creationId xmlns:a16="http://schemas.microsoft.com/office/drawing/2014/main" id="{C7B83F02-620A-45F5-9B63-EE4A985C0E86}"/>
              </a:ext>
            </a:extLst>
          </p:cNvPr>
          <p:cNvSpPr>
            <a:spLocks noGrp="1"/>
          </p:cNvSpPr>
          <p:nvPr>
            <p:ph type="subTitle" idx="1"/>
          </p:nvPr>
        </p:nvSpPr>
        <p:spPr>
          <a:xfrm>
            <a:off x="1524000" y="3602038"/>
            <a:ext cx="9144000" cy="1655762"/>
          </a:xfrm>
          <a:prstGeom prst="rect">
            <a:avLst/>
          </a:prstGeom>
        </p:spPr>
        <p:txBody>
          <a:bodyPr anchor="ctr"/>
          <a:lstStyle>
            <a:lvl1pPr marL="0" indent="0" algn="ctr">
              <a:lnSpc>
                <a:spcPct val="100000"/>
              </a:lnSpc>
              <a:buNone/>
              <a:defRPr sz="2400" b="0" i="0">
                <a:solidFill>
                  <a:schemeClr val="tx2"/>
                </a:solidFill>
                <a:latin typeface="Quicksand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4929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2671-062B-4135-AEBD-B1B679E069DE}"/>
              </a:ext>
            </a:extLst>
          </p:cNvPr>
          <p:cNvSpPr>
            <a:spLocks noGrp="1"/>
          </p:cNvSpPr>
          <p:nvPr>
            <p:ph type="ctrTitle"/>
          </p:nvPr>
        </p:nvSpPr>
        <p:spPr>
          <a:xfrm>
            <a:off x="1524000" y="1122363"/>
            <a:ext cx="9144000" cy="2387600"/>
          </a:xfrm>
        </p:spPr>
        <p:txBody>
          <a:bodyPr anchor="b"/>
          <a:lstStyle>
            <a:lvl1pPr algn="ctr">
              <a:lnSpc>
                <a:spcPct val="100000"/>
              </a:lnSpc>
              <a:defRPr sz="6000" b="0" i="0">
                <a:solidFill>
                  <a:schemeClr val="accent1"/>
                </a:solidFill>
                <a:latin typeface="Quicksand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C7B83F02-620A-45F5-9B63-EE4A985C0E86}"/>
              </a:ext>
            </a:extLst>
          </p:cNvPr>
          <p:cNvSpPr>
            <a:spLocks noGrp="1"/>
          </p:cNvSpPr>
          <p:nvPr>
            <p:ph type="subTitle" idx="1"/>
          </p:nvPr>
        </p:nvSpPr>
        <p:spPr>
          <a:xfrm>
            <a:off x="1524000" y="3602038"/>
            <a:ext cx="9144000" cy="1655762"/>
          </a:xfrm>
          <a:prstGeom prst="rect">
            <a:avLst/>
          </a:prstGeom>
        </p:spPr>
        <p:txBody>
          <a:bodyPr anchor="ctr"/>
          <a:lstStyle>
            <a:lvl1pPr marL="0" indent="0" algn="ctr">
              <a:lnSpc>
                <a:spcPct val="100000"/>
              </a:lnSpc>
              <a:buNone/>
              <a:defRPr sz="2400" b="0" i="0">
                <a:solidFill>
                  <a:schemeClr val="tx2"/>
                </a:solidFill>
                <a:latin typeface="Quicksand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5" name="Picture 4" descr="A close up of a sign&#10;&#10;Description automatically generated">
            <a:extLst>
              <a:ext uri="{FF2B5EF4-FFF2-40B4-BE49-F238E27FC236}">
                <a16:creationId xmlns:a16="http://schemas.microsoft.com/office/drawing/2014/main" id="{495ECFEE-BEEB-074F-A89A-5697BAF5F0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138" y="136525"/>
            <a:ext cx="1090419" cy="1256326"/>
          </a:xfrm>
          <a:prstGeom prst="rect">
            <a:avLst/>
          </a:prstGeom>
        </p:spPr>
      </p:pic>
    </p:spTree>
    <p:extLst>
      <p:ext uri="{BB962C8B-B14F-4D97-AF65-F5344CB8AC3E}">
        <p14:creationId xmlns:p14="http://schemas.microsoft.com/office/powerpoint/2010/main" val="45008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rmal Slide">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4216840D-2D32-5E4A-9A64-2BBE2B959E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212" y="5923634"/>
            <a:ext cx="751145" cy="865432"/>
          </a:xfrm>
          <a:prstGeom prst="rect">
            <a:avLst/>
          </a:prstGeom>
        </p:spPr>
      </p:pic>
      <p:sp>
        <p:nvSpPr>
          <p:cNvPr id="3" name="Content Placeholder 2">
            <a:extLst>
              <a:ext uri="{FF2B5EF4-FFF2-40B4-BE49-F238E27FC236}">
                <a16:creationId xmlns:a16="http://schemas.microsoft.com/office/drawing/2014/main" id="{6C1BA25B-B5E6-42BF-9383-1DCEDC0BAA15}"/>
              </a:ext>
            </a:extLst>
          </p:cNvPr>
          <p:cNvSpPr>
            <a:spLocks noGrp="1"/>
          </p:cNvSpPr>
          <p:nvPr>
            <p:ph idx="1"/>
          </p:nvPr>
        </p:nvSpPr>
        <p:spPr>
          <a:xfrm>
            <a:off x="838200" y="1463041"/>
            <a:ext cx="10515600" cy="5029834"/>
          </a:xfrm>
          <a:prstGeom prst="rect">
            <a:avLst/>
          </a:prstGeom>
        </p:spPr>
        <p:txBody>
          <a:bodyPr>
            <a:normAutofit/>
          </a:bodyPr>
          <a:lstStyle>
            <a:lvl1pPr marL="408600" indent="-408600">
              <a:lnSpc>
                <a:spcPct val="110000"/>
              </a:lnSpc>
              <a:spcBef>
                <a:spcPts val="2000"/>
              </a:spcBef>
              <a:defRPr sz="4400" b="0" i="0">
                <a:latin typeface="Quicksand Medium" pitchFamily="2" charset="77"/>
              </a:defRPr>
            </a:lvl1pPr>
            <a:lvl2pPr>
              <a:lnSpc>
                <a:spcPct val="110000"/>
              </a:lnSpc>
              <a:defRPr b="0" i="0" baseline="0">
                <a:latin typeface="Quicksand Light" pitchFamily="2" charset="77"/>
              </a:defRPr>
            </a:lvl2pPr>
            <a:lvl3pPr>
              <a:lnSpc>
                <a:spcPct val="110000"/>
              </a:lnSpc>
              <a:buClr>
                <a:schemeClr val="accent1"/>
              </a:buClr>
              <a:defRPr b="0" i="0" baseline="0">
                <a:latin typeface="Quicksand Light" pitchFamily="2" charset="77"/>
              </a:defRPr>
            </a:lvl3pPr>
            <a:lvl4pPr>
              <a:lnSpc>
                <a:spcPct val="110000"/>
              </a:lnSpc>
              <a:buClr>
                <a:schemeClr val="accent1"/>
              </a:buClr>
              <a:defRPr b="0" i="0" baseline="0">
                <a:latin typeface="Quicksand Light" pitchFamily="2" charset="77"/>
              </a:defRPr>
            </a:lvl4pPr>
            <a:lvl5pPr>
              <a:lnSpc>
                <a:spcPct val="110000"/>
              </a:lnSpc>
              <a:buClr>
                <a:schemeClr val="accent1"/>
              </a:buClr>
              <a:defRPr b="0" i="0" baseline="0">
                <a:latin typeface="Quicksand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4F38A286-839A-AD47-9CB8-B6A149671457}"/>
              </a:ext>
            </a:extLst>
          </p:cNvPr>
          <p:cNvSpPr>
            <a:spLocks noGrp="1"/>
          </p:cNvSpPr>
          <p:nvPr>
            <p:ph type="title"/>
          </p:nvPr>
        </p:nvSpPr>
        <p:spPr/>
        <p:txBody>
          <a:bodyPr/>
          <a:lstStyle>
            <a:lvl1pPr>
              <a:defRPr b="0" i="0">
                <a:latin typeface="Quicksand Medium" pitchFamily="2" charset="77"/>
              </a:defRPr>
            </a:lvl1pPr>
          </a:lstStyle>
          <a:p>
            <a:r>
              <a:rPr lang="en-GB"/>
              <a:t>Click to edit Master title style</a:t>
            </a:r>
            <a:endParaRPr lang="en-US"/>
          </a:p>
        </p:txBody>
      </p:sp>
    </p:spTree>
    <p:extLst>
      <p:ext uri="{BB962C8B-B14F-4D97-AF65-F5344CB8AC3E}">
        <p14:creationId xmlns:p14="http://schemas.microsoft.com/office/powerpoint/2010/main" val="112185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mess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020B28-2197-174F-9487-0FFB08D6B7A7}"/>
              </a:ext>
            </a:extLst>
          </p:cNvPr>
          <p:cNvSpPr>
            <a:spLocks noGrp="1"/>
          </p:cNvSpPr>
          <p:nvPr>
            <p:ph type="title"/>
          </p:nvPr>
        </p:nvSpPr>
        <p:spPr>
          <a:xfrm>
            <a:off x="831850" y="1709738"/>
            <a:ext cx="10515600" cy="2852737"/>
          </a:xfrm>
        </p:spPr>
        <p:txBody>
          <a:bodyPr anchor="ctr">
            <a:normAutofit/>
          </a:bodyPr>
          <a:lstStyle>
            <a:lvl1pPr algn="ctr">
              <a:lnSpc>
                <a:spcPct val="100000"/>
              </a:lnSpc>
              <a:defRPr sz="6000" b="0" i="0">
                <a:latin typeface="Quicksand Medium" pitchFamily="2" charset="77"/>
              </a:defRPr>
            </a:lvl1pPr>
          </a:lstStyle>
          <a:p>
            <a:pPr algn="ctr"/>
            <a:r>
              <a:rPr lang="en-GB"/>
              <a:t>Click to edit Master title style</a:t>
            </a:r>
            <a:endParaRPr lang="en-US"/>
          </a:p>
        </p:txBody>
      </p:sp>
      <p:pic>
        <p:nvPicPr>
          <p:cNvPr id="4" name="Picture 3" descr="A close up of a sign&#10;&#10;Description automatically generated">
            <a:extLst>
              <a:ext uri="{FF2B5EF4-FFF2-40B4-BE49-F238E27FC236}">
                <a16:creationId xmlns:a16="http://schemas.microsoft.com/office/drawing/2014/main" id="{F19D9344-8B85-9741-9F4F-2EFA8F20C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212" y="5923634"/>
            <a:ext cx="751145" cy="865432"/>
          </a:xfrm>
          <a:prstGeom prst="rect">
            <a:avLst/>
          </a:prstGeom>
        </p:spPr>
      </p:pic>
    </p:spTree>
    <p:extLst>
      <p:ext uri="{BB962C8B-B14F-4D97-AF65-F5344CB8AC3E}">
        <p14:creationId xmlns:p14="http://schemas.microsoft.com/office/powerpoint/2010/main" val="1078734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72E75-7CBB-4DCE-BEB8-D307A7ECD718}"/>
              </a:ext>
            </a:extLst>
          </p:cNvPr>
          <p:cNvSpPr>
            <a:spLocks noGrp="1"/>
          </p:cNvSpPr>
          <p:nvPr>
            <p:ph type="title"/>
          </p:nvPr>
        </p:nvSpPr>
        <p:spPr>
          <a:xfrm>
            <a:off x="838200" y="365126"/>
            <a:ext cx="10515600" cy="83737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283361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dt="0"/>
  <p:txStyles>
    <p:titleStyle>
      <a:lvl1pPr algn="l" defTabSz="914400" rtl="0" eaLnBrk="1" latinLnBrk="0" hangingPunct="1">
        <a:lnSpc>
          <a:spcPct val="90000"/>
        </a:lnSpc>
        <a:spcBef>
          <a:spcPct val="0"/>
        </a:spcBef>
        <a:buNone/>
        <a:defRPr sz="3200" b="0" i="0" kern="1200">
          <a:solidFill>
            <a:schemeClr val="accent1"/>
          </a:solidFill>
          <a:latin typeface="Quicksand Medium" pitchFamily="2" charset="77"/>
          <a:ea typeface="+mj-ea"/>
          <a:cs typeface="+mj-cs"/>
        </a:defRPr>
      </a:lvl1pPr>
    </p:titleStyle>
    <p:bodyStyle>
      <a:lvl1pPr marL="228600" indent="-408600" algn="l" defTabSz="914400" rtl="0" eaLnBrk="1" latinLnBrk="0" hangingPunct="1">
        <a:lnSpc>
          <a:spcPct val="90000"/>
        </a:lnSpc>
        <a:spcBef>
          <a:spcPts val="1000"/>
        </a:spcBef>
        <a:buClr>
          <a:srgbClr val="009CA6"/>
        </a:buClr>
        <a:buFont typeface="Arial" panose="020B0604020202020204" pitchFamily="34" charset="0"/>
        <a:buChar char="•"/>
        <a:defRPr sz="4800" b="0" i="0" kern="1200">
          <a:solidFill>
            <a:schemeClr val="tx1"/>
          </a:solidFill>
          <a:latin typeface="Quicksand Medium" pitchFamily="2" charset="77"/>
          <a:ea typeface="+mn-ea"/>
          <a:cs typeface="+mn-cs"/>
        </a:defRPr>
      </a:lvl1pPr>
      <a:lvl2pPr marL="865800" indent="-408600" algn="l" defTabSz="914400" rtl="0" eaLnBrk="1" latinLnBrk="0" hangingPunct="1">
        <a:lnSpc>
          <a:spcPct val="90000"/>
        </a:lnSpc>
        <a:spcBef>
          <a:spcPts val="500"/>
        </a:spcBef>
        <a:buClr>
          <a:srgbClr val="009CA6"/>
        </a:buClr>
        <a:buFont typeface="Arial" panose="020B0604020202020204" pitchFamily="34" charset="0"/>
        <a:buChar char="•"/>
        <a:defRPr sz="3200" b="0" i="0" kern="1200">
          <a:solidFill>
            <a:schemeClr val="tx1"/>
          </a:solidFill>
          <a:latin typeface="Quicksand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72E75-7CBB-4DCE-BEB8-D307A7ECD718}"/>
              </a:ext>
            </a:extLst>
          </p:cNvPr>
          <p:cNvSpPr>
            <a:spLocks noGrp="1"/>
          </p:cNvSpPr>
          <p:nvPr>
            <p:ph type="title"/>
          </p:nvPr>
        </p:nvSpPr>
        <p:spPr>
          <a:xfrm>
            <a:off x="838200" y="365126"/>
            <a:ext cx="10515600" cy="837373"/>
          </a:xfrm>
          <a:prstGeom prst="rect">
            <a:avLst/>
          </a:prstGeom>
        </p:spPr>
        <p:txBody>
          <a:bodyPr vert="horz" lIns="91440" tIns="45720" rIns="91440" bIns="45720" rtlCol="0" anchor="ctr">
            <a:normAutofit/>
          </a:bodyPr>
          <a:lstStyle/>
          <a:p>
            <a:r>
              <a:rPr lang="en-GB"/>
              <a:t>Click to edit Master title style</a:t>
            </a:r>
          </a:p>
        </p:txBody>
      </p:sp>
    </p:spTree>
    <p:extLst>
      <p:ext uri="{BB962C8B-B14F-4D97-AF65-F5344CB8AC3E}">
        <p14:creationId xmlns:p14="http://schemas.microsoft.com/office/powerpoint/2010/main" val="7156692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sldNum="0" hdr="0" dt="0"/>
  <p:txStyles>
    <p:titleStyle>
      <a:lvl1pPr algn="l" defTabSz="914400" rtl="0" eaLnBrk="1" latinLnBrk="0" hangingPunct="1">
        <a:lnSpc>
          <a:spcPct val="90000"/>
        </a:lnSpc>
        <a:spcBef>
          <a:spcPct val="0"/>
        </a:spcBef>
        <a:buNone/>
        <a:defRPr sz="3200" b="0" i="0" kern="1200">
          <a:solidFill>
            <a:schemeClr val="accent1"/>
          </a:solidFill>
          <a:latin typeface="Quicksand Medium" pitchFamily="2" charset="77"/>
          <a:ea typeface="+mj-ea"/>
          <a:cs typeface="+mj-cs"/>
        </a:defRPr>
      </a:lvl1pPr>
    </p:titleStyle>
    <p:bodyStyle>
      <a:lvl1pPr marL="228600" indent="-408600" algn="l" defTabSz="914400" rtl="0" eaLnBrk="1" latinLnBrk="0" hangingPunct="1">
        <a:lnSpc>
          <a:spcPct val="90000"/>
        </a:lnSpc>
        <a:spcBef>
          <a:spcPts val="1000"/>
        </a:spcBef>
        <a:buClr>
          <a:srgbClr val="009CA6"/>
        </a:buClr>
        <a:buFont typeface="Arial" panose="020B0604020202020204" pitchFamily="34" charset="0"/>
        <a:buChar char="•"/>
        <a:defRPr sz="4800" b="0" i="0" kern="1200">
          <a:solidFill>
            <a:schemeClr val="tx1"/>
          </a:solidFill>
          <a:latin typeface="Quicksand Medium" pitchFamily="2" charset="77"/>
          <a:ea typeface="+mn-ea"/>
          <a:cs typeface="+mn-cs"/>
        </a:defRPr>
      </a:lvl1pPr>
      <a:lvl2pPr marL="865800" indent="-408600" algn="l" defTabSz="914400" rtl="0" eaLnBrk="1" latinLnBrk="0" hangingPunct="1">
        <a:lnSpc>
          <a:spcPct val="90000"/>
        </a:lnSpc>
        <a:spcBef>
          <a:spcPts val="500"/>
        </a:spcBef>
        <a:buClr>
          <a:srgbClr val="009CA6"/>
        </a:buClr>
        <a:buFont typeface="Arial" panose="020B0604020202020204" pitchFamily="34" charset="0"/>
        <a:buChar char="•"/>
        <a:defRPr sz="3200" b="0" i="0" kern="1200">
          <a:solidFill>
            <a:schemeClr val="tx1"/>
          </a:solidFill>
          <a:latin typeface="Quicksand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B1FE-BDA4-CD4E-8579-57D097E102F0}"/>
              </a:ext>
            </a:extLst>
          </p:cNvPr>
          <p:cNvSpPr>
            <a:spLocks noGrp="1"/>
          </p:cNvSpPr>
          <p:nvPr>
            <p:ph type="ctrTitle"/>
          </p:nvPr>
        </p:nvSpPr>
        <p:spPr>
          <a:xfrm>
            <a:off x="1524000" y="1688894"/>
            <a:ext cx="9144000" cy="2387600"/>
          </a:xfrm>
        </p:spPr>
        <p:txBody>
          <a:bodyPr>
            <a:normAutofit/>
          </a:bodyPr>
          <a:lstStyle/>
          <a:p>
            <a:r>
              <a:rPr lang="en-GB" sz="4000" noProof="0" dirty="0"/>
              <a:t>DNA proposal:</a:t>
            </a:r>
            <a:br>
              <a:rPr lang="en-GB" noProof="0" dirty="0"/>
            </a:br>
            <a:r>
              <a:rPr lang="en-GB" sz="4000" dirty="0"/>
              <a:t>Revolution or Evolution of the EU Telecoms Rules?</a:t>
            </a:r>
          </a:p>
        </p:txBody>
      </p:sp>
      <p:sp>
        <p:nvSpPr>
          <p:cNvPr id="3" name="Subtitle 2">
            <a:extLst>
              <a:ext uri="{FF2B5EF4-FFF2-40B4-BE49-F238E27FC236}">
                <a16:creationId xmlns:a16="http://schemas.microsoft.com/office/drawing/2014/main" id="{5D662050-3C62-9546-B0C0-4D05BF8151B9}"/>
              </a:ext>
            </a:extLst>
          </p:cNvPr>
          <p:cNvSpPr>
            <a:spLocks noGrp="1"/>
          </p:cNvSpPr>
          <p:nvPr>
            <p:ph type="subTitle" idx="1"/>
          </p:nvPr>
        </p:nvSpPr>
        <p:spPr>
          <a:xfrm>
            <a:off x="1524000" y="3999603"/>
            <a:ext cx="9144000" cy="1655762"/>
          </a:xfrm>
        </p:spPr>
        <p:txBody>
          <a:bodyPr/>
          <a:lstStyle/>
          <a:p>
            <a:r>
              <a:rPr lang="en-GB" noProof="0" dirty="0"/>
              <a:t>Veronica Bocarova</a:t>
            </a:r>
          </a:p>
        </p:txBody>
      </p:sp>
    </p:spTree>
    <p:extLst>
      <p:ext uri="{BB962C8B-B14F-4D97-AF65-F5344CB8AC3E}">
        <p14:creationId xmlns:p14="http://schemas.microsoft.com/office/powerpoint/2010/main" val="803243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FDF56-E8E0-D7CE-EF29-AD9BDA21C7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D1A738-7112-7089-064C-3CB02635F516}"/>
              </a:ext>
            </a:extLst>
          </p:cNvPr>
          <p:cNvSpPr>
            <a:spLocks noGrp="1"/>
          </p:cNvSpPr>
          <p:nvPr>
            <p:ph type="title"/>
          </p:nvPr>
        </p:nvSpPr>
        <p:spPr>
          <a:xfrm>
            <a:off x="674908" y="165918"/>
            <a:ext cx="10515600" cy="837373"/>
          </a:xfrm>
        </p:spPr>
        <p:txBody>
          <a:bodyPr>
            <a:normAutofit/>
          </a:bodyPr>
          <a:lstStyle/>
          <a:p>
            <a:pPr algn="ctr"/>
            <a:r>
              <a:rPr lang="en-GB" dirty="0"/>
              <a:t>C</a:t>
            </a:r>
            <a:r>
              <a:rPr lang="en-BE" dirty="0"/>
              <a:t>opper switch-off by 2039 the latest</a:t>
            </a:r>
          </a:p>
        </p:txBody>
      </p:sp>
      <p:sp>
        <p:nvSpPr>
          <p:cNvPr id="4" name="Rectangle: Rounded Corners 3">
            <a:extLst>
              <a:ext uri="{FF2B5EF4-FFF2-40B4-BE49-F238E27FC236}">
                <a16:creationId xmlns:a16="http://schemas.microsoft.com/office/drawing/2014/main" id="{95459E27-1863-8374-65B7-467F626540CC}"/>
              </a:ext>
            </a:extLst>
          </p:cNvPr>
          <p:cNvSpPr/>
          <p:nvPr/>
        </p:nvSpPr>
        <p:spPr>
          <a:xfrm>
            <a:off x="185057" y="963013"/>
            <a:ext cx="3211286" cy="12329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BE" sz="2100" b="1" i="0" u="none" strike="noStrike" kern="1200" cap="none" spc="0" normalizeH="0" baseline="0" noProof="0" dirty="0">
                <a:ln>
                  <a:noFill/>
                </a:ln>
                <a:solidFill>
                  <a:srgbClr val="FFFFFF"/>
                </a:solidFill>
                <a:effectLst/>
                <a:uLnTx/>
                <a:uFillTx/>
                <a:latin typeface="Quicksand"/>
                <a:ea typeface="+mn-ea"/>
                <a:cs typeface="+mn-cs"/>
              </a:rPr>
            </a:br>
            <a:r>
              <a:rPr kumimoji="0" lang="en-BE" sz="2100" b="1" i="0" u="none" strike="noStrike" kern="1200" cap="none" spc="0" normalizeH="0" baseline="0" noProof="0" dirty="0">
                <a:ln>
                  <a:noFill/>
                </a:ln>
                <a:solidFill>
                  <a:srgbClr val="FFFFFF"/>
                </a:solidFill>
                <a:effectLst/>
                <a:uLnTx/>
                <a:uFillTx/>
                <a:latin typeface="Quicksand"/>
                <a:ea typeface="+mn-ea"/>
                <a:cs typeface="+mn-cs"/>
              </a:rPr>
              <a:t>CSO areas</a:t>
            </a:r>
            <a:br>
              <a:rPr kumimoji="0" lang="en-BE" sz="2100" b="0" i="0" u="none" strike="noStrike" kern="1200" cap="none" spc="0" normalizeH="0" baseline="0" noProof="0" dirty="0">
                <a:ln>
                  <a:noFill/>
                </a:ln>
                <a:solidFill>
                  <a:srgbClr val="FFFFFF"/>
                </a:solidFill>
                <a:effectLst/>
                <a:uLnTx/>
                <a:uFillTx/>
                <a:latin typeface="Quicksand"/>
                <a:ea typeface="+mn-ea"/>
                <a:cs typeface="+mn-cs"/>
              </a:rPr>
            </a:br>
            <a:endParaRPr kumimoji="0" lang="en-BE" sz="2100" b="0" i="0" u="none" strike="noStrike" kern="1200" cap="none" spc="0" normalizeH="0" baseline="0" noProof="0" dirty="0">
              <a:ln>
                <a:noFill/>
              </a:ln>
              <a:solidFill>
                <a:srgbClr val="FFFFFF"/>
              </a:solidFill>
              <a:effectLst/>
              <a:uLnTx/>
              <a:uFillTx/>
              <a:latin typeface="Quicksand"/>
              <a:ea typeface="+mn-ea"/>
              <a:cs typeface="+mn-cs"/>
            </a:endParaRPr>
          </a:p>
        </p:txBody>
      </p:sp>
      <p:sp>
        <p:nvSpPr>
          <p:cNvPr id="12" name="Rectangle 11">
            <a:extLst>
              <a:ext uri="{FF2B5EF4-FFF2-40B4-BE49-F238E27FC236}">
                <a16:creationId xmlns:a16="http://schemas.microsoft.com/office/drawing/2014/main" id="{33FEF19B-7A0E-5EFF-E3DC-CF125C33C9F1}"/>
              </a:ext>
            </a:extLst>
          </p:cNvPr>
          <p:cNvSpPr/>
          <p:nvPr/>
        </p:nvSpPr>
        <p:spPr>
          <a:xfrm>
            <a:off x="185054" y="2352381"/>
            <a:ext cx="3211289" cy="11212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2400" b="0" i="0" u="none" strike="noStrike" kern="1200" cap="none" spc="0" normalizeH="0" baseline="0" noProof="0" dirty="0">
              <a:ln>
                <a:noFill/>
              </a:ln>
              <a:solidFill>
                <a:srgbClr val="000000"/>
              </a:solidFill>
              <a:effectLst/>
              <a:uLnTx/>
              <a:uFillTx/>
              <a:latin typeface="Quicksa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Quicksand"/>
                <a:ea typeface="+mn-ea"/>
                <a:cs typeface="+mn-cs"/>
              </a:rPr>
              <a:t>NRAs</a:t>
            </a:r>
            <a:r>
              <a:rPr kumimoji="0" lang="en-BE" sz="2100" b="0" i="0" u="none" strike="noStrike" kern="1200" cap="none" spc="0" normalizeH="0" baseline="0" noProof="0" dirty="0">
                <a:ln>
                  <a:noFill/>
                </a:ln>
                <a:solidFill>
                  <a:srgbClr val="000000"/>
                </a:solidFill>
                <a:effectLst/>
                <a:uLnTx/>
                <a:uFillTx/>
                <a:latin typeface="Quicksand"/>
                <a:ea typeface="+mn-ea"/>
                <a:cs typeface="+mn-cs"/>
              </a:rPr>
              <a:t> to</a:t>
            </a:r>
            <a:r>
              <a:rPr kumimoji="0" lang="en-GB" sz="2100" b="0" i="0" u="none" strike="noStrike" kern="1200" cap="none" spc="0" normalizeH="0" baseline="0" noProof="0" dirty="0">
                <a:ln>
                  <a:noFill/>
                </a:ln>
                <a:solidFill>
                  <a:srgbClr val="000000"/>
                </a:solidFill>
                <a:effectLst/>
                <a:uLnTx/>
                <a:uFillTx/>
                <a:latin typeface="Quicksand"/>
                <a:ea typeface="+mn-ea"/>
                <a:cs typeface="+mn-cs"/>
              </a:rPr>
              <a:t> list CSO areas by </a:t>
            </a:r>
            <a:r>
              <a:rPr kumimoji="0" lang="en-GB" sz="2100" b="1" i="0" u="none" strike="noStrike" kern="1200" cap="none" spc="0" normalizeH="0" baseline="0" noProof="0" dirty="0">
                <a:ln>
                  <a:noFill/>
                </a:ln>
                <a:solidFill>
                  <a:srgbClr val="000000"/>
                </a:solidFill>
                <a:effectLst/>
                <a:uLnTx/>
                <a:uFillTx/>
                <a:latin typeface="Quicksand"/>
                <a:ea typeface="+mn-ea"/>
                <a:cs typeface="+mn-cs"/>
              </a:rPr>
              <a:t>31 May 2028 </a:t>
            </a:r>
            <a:endParaRPr kumimoji="0" lang="en-BE" sz="2100" b="1" i="0" u="none" strike="noStrike" kern="1200" cap="none" spc="0" normalizeH="0" baseline="0" noProof="0" dirty="0">
              <a:ln>
                <a:noFill/>
              </a:ln>
              <a:solidFill>
                <a:srgbClr val="000000"/>
              </a:solidFill>
              <a:effectLst/>
              <a:uLnTx/>
              <a:uFillTx/>
              <a:latin typeface="Quicksa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2100" b="0" i="0" u="none" strike="noStrike" kern="1200" cap="none" spc="0" normalizeH="0" baseline="0" noProof="0" dirty="0">
              <a:ln>
                <a:noFill/>
              </a:ln>
              <a:solidFill>
                <a:srgbClr val="000000"/>
              </a:solidFill>
              <a:effectLst/>
              <a:uLnTx/>
              <a:uFillTx/>
              <a:latin typeface="Quicksand"/>
              <a:ea typeface="+mn-ea"/>
              <a:cs typeface="+mn-cs"/>
            </a:endParaRPr>
          </a:p>
        </p:txBody>
      </p:sp>
      <p:sp>
        <p:nvSpPr>
          <p:cNvPr id="6" name="Rectangle: Rounded Corners 5">
            <a:extLst>
              <a:ext uri="{FF2B5EF4-FFF2-40B4-BE49-F238E27FC236}">
                <a16:creationId xmlns:a16="http://schemas.microsoft.com/office/drawing/2014/main" id="{0C9D32D3-763A-2C9B-ADEC-7982E3A5936A}"/>
              </a:ext>
            </a:extLst>
          </p:cNvPr>
          <p:cNvSpPr/>
          <p:nvPr/>
        </p:nvSpPr>
        <p:spPr>
          <a:xfrm>
            <a:off x="3886197" y="963013"/>
            <a:ext cx="3211286" cy="12329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BE" sz="2100" b="1" i="0" u="none" strike="noStrike" kern="1200" cap="none" spc="0" normalizeH="0" baseline="0" noProof="0" dirty="0">
                <a:ln>
                  <a:noFill/>
                </a:ln>
                <a:solidFill>
                  <a:srgbClr val="FFFFFF"/>
                </a:solidFill>
                <a:effectLst/>
                <a:uLnTx/>
                <a:uFillTx/>
                <a:latin typeface="Quicksand"/>
                <a:ea typeface="+mn-ea"/>
                <a:cs typeface="+mn-cs"/>
              </a:rPr>
            </a:br>
            <a:r>
              <a:rPr kumimoji="0" lang="en-BE" sz="2100" b="1" i="0" u="none" strike="noStrike" kern="1200" cap="none" spc="0" normalizeH="0" baseline="0" noProof="0" dirty="0">
                <a:ln>
                  <a:noFill/>
                </a:ln>
                <a:solidFill>
                  <a:srgbClr val="FFFFFF"/>
                </a:solidFill>
                <a:effectLst/>
                <a:uLnTx/>
                <a:uFillTx/>
                <a:latin typeface="Quicksand"/>
                <a:ea typeface="+mn-ea"/>
                <a:cs typeface="+mn-cs"/>
              </a:rPr>
              <a:t>Sustainability</a:t>
            </a:r>
            <a:r>
              <a:rPr kumimoji="0" lang="en-GB" sz="2100" b="1" i="0" u="none" strike="noStrike" kern="1200" cap="none" spc="0" normalizeH="0" baseline="0" noProof="0" dirty="0">
                <a:ln>
                  <a:noFill/>
                </a:ln>
                <a:solidFill>
                  <a:srgbClr val="FFFFFF"/>
                </a:solidFill>
                <a:effectLst/>
                <a:uLnTx/>
                <a:uFillTx/>
                <a:latin typeface="Quicksand"/>
                <a:ea typeface="+mn-ea"/>
                <a:cs typeface="+mn-cs"/>
              </a:rPr>
              <a:t> conditions</a:t>
            </a:r>
            <a:br>
              <a:rPr kumimoji="0" lang="en-BE" sz="2100" b="0" i="0" u="none" strike="noStrike" kern="1200" cap="none" spc="0" normalizeH="0" baseline="0" noProof="0" dirty="0">
                <a:ln>
                  <a:noFill/>
                </a:ln>
                <a:solidFill>
                  <a:srgbClr val="FFFFFF"/>
                </a:solidFill>
                <a:effectLst/>
                <a:uLnTx/>
                <a:uFillTx/>
                <a:latin typeface="Quicksand"/>
                <a:ea typeface="+mn-ea"/>
                <a:cs typeface="+mn-cs"/>
              </a:rPr>
            </a:br>
            <a:endParaRPr kumimoji="0" lang="en-BE" sz="2100" b="0" i="0" u="none" strike="noStrike" kern="1200" cap="none" spc="0" normalizeH="0" baseline="0" noProof="0" dirty="0">
              <a:ln>
                <a:noFill/>
              </a:ln>
              <a:solidFill>
                <a:srgbClr val="FFFFFF"/>
              </a:solidFill>
              <a:effectLst/>
              <a:uLnTx/>
              <a:uFillTx/>
              <a:latin typeface="Quicksand"/>
              <a:ea typeface="+mn-ea"/>
              <a:cs typeface="+mn-cs"/>
            </a:endParaRPr>
          </a:p>
        </p:txBody>
      </p:sp>
      <p:sp>
        <p:nvSpPr>
          <p:cNvPr id="7" name="Rectangle 6">
            <a:extLst>
              <a:ext uri="{FF2B5EF4-FFF2-40B4-BE49-F238E27FC236}">
                <a16:creationId xmlns:a16="http://schemas.microsoft.com/office/drawing/2014/main" id="{74BB0E8B-BBDC-1885-9AD1-005CFB2A1E0B}"/>
              </a:ext>
            </a:extLst>
          </p:cNvPr>
          <p:cNvSpPr/>
          <p:nvPr/>
        </p:nvSpPr>
        <p:spPr>
          <a:xfrm>
            <a:off x="3886194" y="2352381"/>
            <a:ext cx="3211289" cy="15229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2400" b="0" i="0" u="none" strike="noStrike" kern="1200" cap="none" spc="0" normalizeH="0" baseline="0" noProof="0" dirty="0">
              <a:ln>
                <a:noFill/>
              </a:ln>
              <a:solidFill>
                <a:srgbClr val="000000"/>
              </a:solidFill>
              <a:effectLst/>
              <a:uLnTx/>
              <a:uFillTx/>
              <a:latin typeface="Quicksa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Quicksand"/>
                <a:ea typeface="+mn-ea"/>
                <a:cs typeface="+mn-cs"/>
              </a:rPr>
              <a:t>At </a:t>
            </a:r>
            <a:r>
              <a:rPr kumimoji="0" lang="en-GB" sz="2100" b="1" i="0" u="none" strike="noStrike" kern="1200" cap="none" spc="0" normalizeH="0" baseline="0" noProof="0" dirty="0">
                <a:ln>
                  <a:noFill/>
                </a:ln>
                <a:solidFill>
                  <a:srgbClr val="000000"/>
                </a:solidFill>
                <a:effectLst/>
                <a:uLnTx/>
                <a:uFillTx/>
                <a:latin typeface="Quicksand"/>
                <a:ea typeface="+mn-ea"/>
                <a:cs typeface="+mn-cs"/>
              </a:rPr>
              <a:t>least 95% </a:t>
            </a:r>
            <a:r>
              <a:rPr kumimoji="0" lang="en-GB" sz="2100" b="0" i="0" u="none" strike="noStrike" kern="1200" cap="none" spc="0" normalizeH="0" baseline="0" noProof="0" dirty="0">
                <a:ln>
                  <a:noFill/>
                </a:ln>
                <a:solidFill>
                  <a:srgbClr val="000000"/>
                </a:solidFill>
                <a:effectLst/>
                <a:uLnTx/>
                <a:uFillTx/>
                <a:latin typeface="Quicksand"/>
                <a:ea typeface="+mn-ea"/>
                <a:cs typeface="+mn-cs"/>
              </a:rPr>
              <a:t>of the premises within the CSO area </a:t>
            </a:r>
            <a:r>
              <a:rPr kumimoji="0" lang="en-GB" sz="2100" b="1" i="0" u="none" strike="noStrike" kern="1200" cap="none" spc="0" normalizeH="0" baseline="0" noProof="0" dirty="0">
                <a:ln>
                  <a:noFill/>
                </a:ln>
                <a:solidFill>
                  <a:srgbClr val="000000"/>
                </a:solidFill>
                <a:effectLst/>
                <a:uLnTx/>
                <a:uFillTx/>
                <a:latin typeface="Quicksand"/>
                <a:ea typeface="+mn-ea"/>
                <a:cs typeface="+mn-cs"/>
              </a:rPr>
              <a:t>passed</a:t>
            </a:r>
            <a:r>
              <a:rPr kumimoji="0" lang="en-GB" sz="2100" b="0" i="0" u="none" strike="noStrike" kern="1200" cap="none" spc="0" normalizeH="0" baseline="0" noProof="0" dirty="0">
                <a:ln>
                  <a:noFill/>
                </a:ln>
                <a:solidFill>
                  <a:srgbClr val="000000"/>
                </a:solidFill>
                <a:effectLst/>
                <a:uLnTx/>
                <a:uFillTx/>
                <a:latin typeface="Quicksand"/>
                <a:ea typeface="+mn-ea"/>
                <a:cs typeface="+mn-cs"/>
              </a:rPr>
              <a:t> by fibre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2100" b="0" i="0" u="none" strike="noStrike" kern="1200" cap="none" spc="0" normalizeH="0" baseline="0" noProof="0" dirty="0">
              <a:ln>
                <a:noFill/>
              </a:ln>
              <a:solidFill>
                <a:srgbClr val="000000"/>
              </a:solidFill>
              <a:effectLst/>
              <a:uLnTx/>
              <a:uFillTx/>
              <a:latin typeface="Quicksand"/>
              <a:ea typeface="+mn-ea"/>
              <a:cs typeface="+mn-cs"/>
            </a:endParaRPr>
          </a:p>
        </p:txBody>
      </p:sp>
      <p:sp>
        <p:nvSpPr>
          <p:cNvPr id="11" name="TextBox 10">
            <a:extLst>
              <a:ext uri="{FF2B5EF4-FFF2-40B4-BE49-F238E27FC236}">
                <a16:creationId xmlns:a16="http://schemas.microsoft.com/office/drawing/2014/main" id="{A7AE0BC4-960F-6958-529E-08E729306A9B}"/>
              </a:ext>
            </a:extLst>
          </p:cNvPr>
          <p:cNvSpPr txBox="1"/>
          <p:nvPr/>
        </p:nvSpPr>
        <p:spPr>
          <a:xfrm>
            <a:off x="4061724" y="4232844"/>
            <a:ext cx="2860225" cy="235449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0000"/>
                </a:solidFill>
                <a:effectLst/>
                <a:uLnTx/>
                <a:uFillTx/>
                <a:latin typeface="Quicksand"/>
                <a:ea typeface="+mn-ea"/>
                <a:cs typeface="+mn-cs"/>
              </a:rPr>
              <a:t>Affordable</a:t>
            </a:r>
            <a:r>
              <a:rPr kumimoji="0" lang="en-GB" sz="2100" b="0" i="0" u="none" strike="noStrike" kern="1200" cap="none" spc="0" normalizeH="0" baseline="0" noProof="0" dirty="0">
                <a:ln>
                  <a:noFill/>
                </a:ln>
                <a:solidFill>
                  <a:srgbClr val="000000"/>
                </a:solidFill>
                <a:effectLst/>
                <a:uLnTx/>
                <a:uFillTx/>
                <a:latin typeface="Quicksand"/>
                <a:ea typeface="+mn-ea"/>
                <a:cs typeface="+mn-cs"/>
              </a:rPr>
              <a:t> retail connectivity services of </a:t>
            </a:r>
            <a:r>
              <a:rPr kumimoji="0" lang="en-GB" sz="2100" b="1" i="0" u="none" strike="noStrike" kern="1200" cap="none" spc="0" normalizeH="0" baseline="0" noProof="0" dirty="0">
                <a:ln>
                  <a:noFill/>
                </a:ln>
                <a:solidFill>
                  <a:srgbClr val="000000"/>
                </a:solidFill>
                <a:effectLst/>
                <a:uLnTx/>
                <a:uFillTx/>
                <a:latin typeface="Quicksand"/>
                <a:ea typeface="+mn-ea"/>
                <a:cs typeface="+mn-cs"/>
              </a:rPr>
              <a:t>comparable</a:t>
            </a:r>
            <a:r>
              <a:rPr kumimoji="0" lang="en-GB" sz="2100" b="0" i="0" u="none" strike="noStrike" kern="1200" cap="none" spc="0" normalizeH="0" baseline="0" noProof="0" dirty="0">
                <a:ln>
                  <a:noFill/>
                </a:ln>
                <a:solidFill>
                  <a:srgbClr val="000000"/>
                </a:solidFill>
                <a:effectLst/>
                <a:uLnTx/>
                <a:uFillTx/>
                <a:latin typeface="Quicksand"/>
                <a:ea typeface="+mn-ea"/>
                <a:cs typeface="+mn-cs"/>
              </a:rPr>
              <a:t> quality are available to end-users relying on copper-based services</a:t>
            </a:r>
          </a:p>
        </p:txBody>
      </p:sp>
      <p:sp>
        <p:nvSpPr>
          <p:cNvPr id="13" name="Rectangle 12">
            <a:extLst>
              <a:ext uri="{FF2B5EF4-FFF2-40B4-BE49-F238E27FC236}">
                <a16:creationId xmlns:a16="http://schemas.microsoft.com/office/drawing/2014/main" id="{0641A323-292F-5719-AAB4-E7BBCE7C58E4}"/>
              </a:ext>
            </a:extLst>
          </p:cNvPr>
          <p:cNvSpPr/>
          <p:nvPr/>
        </p:nvSpPr>
        <p:spPr>
          <a:xfrm>
            <a:off x="3886193" y="4126753"/>
            <a:ext cx="3211289" cy="25653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2400" b="0" i="0" u="none" strike="noStrike" kern="1200" cap="none" spc="0" normalizeH="0" baseline="0" noProof="0" dirty="0">
              <a:ln>
                <a:noFill/>
              </a:ln>
              <a:solidFill>
                <a:srgbClr val="000000"/>
              </a:solidFill>
              <a:effectLst/>
              <a:uLnTx/>
              <a:uFillTx/>
              <a:latin typeface="Quicksa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2100" b="0" i="0" u="none" strike="noStrike" kern="1200" cap="none" spc="0" normalizeH="0" baseline="0" noProof="0" dirty="0">
              <a:ln>
                <a:noFill/>
              </a:ln>
              <a:solidFill>
                <a:srgbClr val="000000"/>
              </a:solidFill>
              <a:effectLst/>
              <a:uLnTx/>
              <a:uFillTx/>
              <a:latin typeface="Quicksand"/>
              <a:ea typeface="+mn-ea"/>
              <a:cs typeface="+mn-cs"/>
            </a:endParaRPr>
          </a:p>
        </p:txBody>
      </p:sp>
      <p:sp>
        <p:nvSpPr>
          <p:cNvPr id="14" name="Rectangle: Rounded Corners 13">
            <a:extLst>
              <a:ext uri="{FF2B5EF4-FFF2-40B4-BE49-F238E27FC236}">
                <a16:creationId xmlns:a16="http://schemas.microsoft.com/office/drawing/2014/main" id="{CB39069D-BBFE-4977-6710-675BB46D422C}"/>
              </a:ext>
            </a:extLst>
          </p:cNvPr>
          <p:cNvSpPr/>
          <p:nvPr/>
        </p:nvSpPr>
        <p:spPr>
          <a:xfrm>
            <a:off x="7538349" y="963013"/>
            <a:ext cx="3211289" cy="12329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BE" sz="2100" b="1" i="0" u="none" strike="noStrike" kern="1200" cap="none" spc="0" normalizeH="0" baseline="0" noProof="0" dirty="0">
                <a:ln>
                  <a:noFill/>
                </a:ln>
                <a:solidFill>
                  <a:srgbClr val="FFFFFF"/>
                </a:solidFill>
                <a:effectLst/>
                <a:uLnTx/>
                <a:uFillTx/>
                <a:latin typeface="Quicksand"/>
                <a:ea typeface="+mn-ea"/>
                <a:cs typeface="+mn-cs"/>
              </a:rPr>
            </a:br>
            <a:r>
              <a:rPr kumimoji="0" lang="en-BE" sz="2100" b="1" i="0" u="none" strike="noStrike" kern="1200" cap="none" spc="0" normalizeH="0" baseline="0" noProof="0" dirty="0">
                <a:ln>
                  <a:noFill/>
                </a:ln>
                <a:solidFill>
                  <a:srgbClr val="FFFFFF"/>
                </a:solidFill>
                <a:effectLst/>
                <a:uLnTx/>
                <a:uFillTx/>
                <a:latin typeface="Quicksand"/>
                <a:ea typeface="+mn-ea"/>
                <a:cs typeface="+mn-cs"/>
              </a:rPr>
              <a:t>Deadlines</a:t>
            </a:r>
            <a:br>
              <a:rPr kumimoji="0" lang="en-BE" sz="2100" b="0" i="0" u="none" strike="noStrike" kern="1200" cap="none" spc="0" normalizeH="0" baseline="0" noProof="0" dirty="0">
                <a:ln>
                  <a:noFill/>
                </a:ln>
                <a:solidFill>
                  <a:srgbClr val="FFFFFF"/>
                </a:solidFill>
                <a:effectLst/>
                <a:uLnTx/>
                <a:uFillTx/>
                <a:latin typeface="Quicksand"/>
                <a:ea typeface="+mn-ea"/>
                <a:cs typeface="+mn-cs"/>
              </a:rPr>
            </a:br>
            <a:endParaRPr kumimoji="0" lang="en-BE" sz="2100" b="0" i="0" u="none" strike="noStrike" kern="1200" cap="none" spc="0" normalizeH="0" baseline="0" noProof="0" dirty="0">
              <a:ln>
                <a:noFill/>
              </a:ln>
              <a:solidFill>
                <a:srgbClr val="FFFFFF"/>
              </a:solidFill>
              <a:effectLst/>
              <a:uLnTx/>
              <a:uFillTx/>
              <a:latin typeface="Quicksand"/>
              <a:ea typeface="+mn-ea"/>
              <a:cs typeface="+mn-cs"/>
            </a:endParaRPr>
          </a:p>
        </p:txBody>
      </p:sp>
      <p:sp>
        <p:nvSpPr>
          <p:cNvPr id="16" name="Rectangle 15">
            <a:extLst>
              <a:ext uri="{FF2B5EF4-FFF2-40B4-BE49-F238E27FC236}">
                <a16:creationId xmlns:a16="http://schemas.microsoft.com/office/drawing/2014/main" id="{95F23352-7CE1-E8EC-D400-22A3C4650863}"/>
              </a:ext>
            </a:extLst>
          </p:cNvPr>
          <p:cNvSpPr/>
          <p:nvPr/>
        </p:nvSpPr>
        <p:spPr>
          <a:xfrm>
            <a:off x="7538348" y="2352381"/>
            <a:ext cx="3211289" cy="199101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0000"/>
                </a:solidFill>
                <a:effectLst/>
                <a:uLnTx/>
                <a:uFillTx/>
                <a:latin typeface="Quicksand"/>
                <a:ea typeface="+mn-ea"/>
                <a:cs typeface="+mn-cs"/>
              </a:rPr>
              <a:t>NRAs to adopt a </a:t>
            </a:r>
            <a:r>
              <a:rPr kumimoji="0" lang="en-GB" sz="2100" b="1" i="0" u="none" strike="noStrike" kern="1200" cap="none" spc="0" normalizeH="0" baseline="0" noProof="0" dirty="0">
                <a:ln>
                  <a:noFill/>
                </a:ln>
                <a:solidFill>
                  <a:srgbClr val="000000"/>
                </a:solidFill>
                <a:effectLst/>
                <a:uLnTx/>
                <a:uFillTx/>
                <a:latin typeface="Quicksand"/>
                <a:ea typeface="+mn-ea"/>
                <a:cs typeface="+mn-cs"/>
              </a:rPr>
              <a:t>binding</a:t>
            </a:r>
            <a:r>
              <a:rPr kumimoji="0" lang="en-GB" sz="2100" b="0" i="0" u="none" strike="noStrike" kern="1200" cap="none" spc="0" normalizeH="0" baseline="0" noProof="0" dirty="0">
                <a:ln>
                  <a:noFill/>
                </a:ln>
                <a:solidFill>
                  <a:srgbClr val="000000"/>
                </a:solidFill>
                <a:effectLst/>
                <a:uLnTx/>
                <a:uFillTx/>
                <a:latin typeface="Quicksand"/>
                <a:ea typeface="+mn-ea"/>
                <a:cs typeface="+mn-cs"/>
              </a:rPr>
              <a:t> CSO decision</a:t>
            </a:r>
            <a:endParaRPr kumimoji="0" lang="en-BE" sz="2100" b="0" i="0" u="none" strike="noStrike" kern="1200" cap="none" spc="0" normalizeH="0" baseline="0" noProof="0" dirty="0">
              <a:ln>
                <a:noFill/>
              </a:ln>
              <a:solidFill>
                <a:srgbClr val="000000"/>
              </a:solidFill>
              <a:effectLst/>
              <a:uLnTx/>
              <a:uFillTx/>
              <a:latin typeface="Quicksand"/>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E" sz="2100" b="0" i="0" u="none" strike="noStrike" kern="1200" cap="none" spc="0" normalizeH="0" baseline="0" noProof="0" dirty="0">
                <a:ln>
                  <a:noFill/>
                </a:ln>
                <a:solidFill>
                  <a:srgbClr val="000000"/>
                </a:solidFill>
                <a:effectLst/>
                <a:uLnTx/>
                <a:uFillTx/>
                <a:latin typeface="Quicksand"/>
                <a:ea typeface="+mn-ea"/>
                <a:cs typeface="+mn-cs"/>
              </a:rPr>
              <a:t>S</a:t>
            </a:r>
            <a:r>
              <a:rPr kumimoji="0" lang="en-GB" sz="2100" b="0" i="0" u="none" strike="noStrike" kern="1200" cap="none" spc="0" normalizeH="0" baseline="0" noProof="0" dirty="0">
                <a:ln>
                  <a:noFill/>
                </a:ln>
                <a:solidFill>
                  <a:srgbClr val="000000"/>
                </a:solidFill>
                <a:effectLst/>
                <a:uLnTx/>
                <a:uFillTx/>
                <a:latin typeface="Quicksand"/>
                <a:ea typeface="+mn-ea"/>
                <a:cs typeface="+mn-cs"/>
              </a:rPr>
              <a:t>tart within 1 year and </a:t>
            </a:r>
            <a:r>
              <a:rPr kumimoji="0" lang="en-GB" sz="2100" b="1" i="0" u="none" strike="noStrike" kern="1200" cap="none" spc="0" normalizeH="0" baseline="0" noProof="0" dirty="0">
                <a:ln>
                  <a:noFill/>
                </a:ln>
                <a:solidFill>
                  <a:srgbClr val="000000"/>
                </a:solidFill>
                <a:effectLst/>
                <a:uLnTx/>
                <a:uFillTx/>
                <a:latin typeface="Quicksand"/>
                <a:ea typeface="+mn-ea"/>
                <a:cs typeface="+mn-cs"/>
              </a:rPr>
              <a:t>completion within 3 years </a:t>
            </a:r>
            <a:r>
              <a:rPr kumimoji="0" lang="en-GB" sz="2100" b="0" i="0" u="none" strike="noStrike" kern="1200" cap="none" spc="0" normalizeH="0" baseline="0" noProof="0" dirty="0">
                <a:ln>
                  <a:noFill/>
                </a:ln>
                <a:solidFill>
                  <a:srgbClr val="000000"/>
                </a:solidFill>
                <a:effectLst/>
                <a:uLnTx/>
                <a:uFillTx/>
                <a:latin typeface="Quicksand"/>
                <a:ea typeface="+mn-ea"/>
                <a:cs typeface="+mn-cs"/>
              </a:rPr>
              <a:t>from the start</a:t>
            </a:r>
          </a:p>
        </p:txBody>
      </p:sp>
      <p:sp>
        <p:nvSpPr>
          <p:cNvPr id="21" name="Rectangle 20">
            <a:extLst>
              <a:ext uri="{FF2B5EF4-FFF2-40B4-BE49-F238E27FC236}">
                <a16:creationId xmlns:a16="http://schemas.microsoft.com/office/drawing/2014/main" id="{80112B49-5DD1-570A-82A2-EE37BD3C3E47}"/>
              </a:ext>
            </a:extLst>
          </p:cNvPr>
          <p:cNvSpPr/>
          <p:nvPr/>
        </p:nvSpPr>
        <p:spPr>
          <a:xfrm>
            <a:off x="7538348" y="4662004"/>
            <a:ext cx="3211289" cy="132513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BE" sz="2100" b="0" i="0" u="none" strike="noStrike" kern="1200" cap="none" spc="0" normalizeH="0" baseline="0" noProof="0" dirty="0">
                <a:ln>
                  <a:noFill/>
                </a:ln>
                <a:solidFill>
                  <a:srgbClr val="000000"/>
                </a:solidFill>
                <a:effectLst/>
                <a:uLnTx/>
                <a:uFillTx/>
                <a:latin typeface="Quicksand"/>
                <a:ea typeface="+mn-ea"/>
                <a:cs typeface="+mn-cs"/>
              </a:rPr>
            </a:br>
            <a:r>
              <a:rPr kumimoji="0" lang="en-GB" sz="2100" b="0" i="0" u="none" strike="noStrike" kern="1200" cap="none" spc="0" normalizeH="0" baseline="0" noProof="0" dirty="0">
                <a:ln>
                  <a:noFill/>
                </a:ln>
                <a:solidFill>
                  <a:srgbClr val="000000"/>
                </a:solidFill>
                <a:effectLst/>
                <a:uLnTx/>
                <a:uFillTx/>
                <a:latin typeface="Quicksand"/>
                <a:ea typeface="+mn-ea"/>
                <a:cs typeface="+mn-cs"/>
              </a:rPr>
              <a:t>CSO must be </a:t>
            </a:r>
            <a:r>
              <a:rPr kumimoji="0" lang="en-GB" sz="2100" b="1" i="0" u="none" strike="noStrike" kern="1200" cap="none" spc="0" normalizeH="0" baseline="0" noProof="0" dirty="0">
                <a:ln>
                  <a:noFill/>
                </a:ln>
                <a:solidFill>
                  <a:srgbClr val="000000"/>
                </a:solidFill>
                <a:effectLst/>
                <a:uLnTx/>
                <a:uFillTx/>
                <a:latin typeface="Quicksand"/>
                <a:ea typeface="+mn-ea"/>
                <a:cs typeface="+mn-cs"/>
              </a:rPr>
              <a:t>completed</a:t>
            </a:r>
            <a:r>
              <a:rPr kumimoji="0" lang="en-GB" sz="2100" b="0" i="0" u="none" strike="noStrike" kern="1200" cap="none" spc="0" normalizeH="0" baseline="0" noProof="0" dirty="0">
                <a:ln>
                  <a:noFill/>
                </a:ln>
                <a:solidFill>
                  <a:srgbClr val="000000"/>
                </a:solidFill>
                <a:effectLst/>
                <a:uLnTx/>
                <a:uFillTx/>
                <a:latin typeface="Quicksand"/>
                <a:ea typeface="+mn-ea"/>
                <a:cs typeface="+mn-cs"/>
              </a:rPr>
              <a:t> in all CSO areas </a:t>
            </a:r>
            <a:r>
              <a:rPr kumimoji="0" lang="en-GB" sz="2100" b="1" i="0" u="none" strike="noStrike" kern="1200" cap="none" spc="0" normalizeH="0" baseline="0" noProof="0" dirty="0">
                <a:ln>
                  <a:noFill/>
                </a:ln>
                <a:solidFill>
                  <a:srgbClr val="000000"/>
                </a:solidFill>
                <a:effectLst/>
                <a:uLnTx/>
                <a:uFillTx/>
                <a:latin typeface="Quicksand"/>
                <a:ea typeface="+mn-ea"/>
                <a:cs typeface="+mn-cs"/>
              </a:rPr>
              <a:t>by end-2039</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dirty="0">
              <a:ln>
                <a:noFill/>
              </a:ln>
              <a:solidFill>
                <a:srgbClr val="000000"/>
              </a:solidFill>
              <a:effectLst/>
              <a:uLnTx/>
              <a:uFillTx/>
              <a:latin typeface="Quicksand"/>
              <a:ea typeface="+mn-ea"/>
              <a:cs typeface="+mn-cs"/>
            </a:endParaRPr>
          </a:p>
        </p:txBody>
      </p:sp>
      <p:sp>
        <p:nvSpPr>
          <p:cNvPr id="10" name="Rectangle 9">
            <a:extLst>
              <a:ext uri="{FF2B5EF4-FFF2-40B4-BE49-F238E27FC236}">
                <a16:creationId xmlns:a16="http://schemas.microsoft.com/office/drawing/2014/main" id="{F2D2FE74-6023-F32A-3D98-02F6AFB7B2E9}"/>
              </a:ext>
            </a:extLst>
          </p:cNvPr>
          <p:cNvSpPr/>
          <p:nvPr/>
        </p:nvSpPr>
        <p:spPr>
          <a:xfrm>
            <a:off x="170187" y="3720264"/>
            <a:ext cx="3211289" cy="15229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2400" b="0" i="0" u="none" strike="noStrike" kern="1200" cap="none" spc="0" normalizeH="0" baseline="0" noProof="0" dirty="0">
              <a:ln>
                <a:noFill/>
              </a:ln>
              <a:solidFill>
                <a:srgbClr val="000000"/>
              </a:solidFill>
              <a:effectLst/>
              <a:uLnTx/>
              <a:uFillTx/>
              <a:latin typeface="Quicksa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Quicksand"/>
                <a:ea typeface="+mn-ea"/>
                <a:cs typeface="+mn-cs"/>
              </a:rPr>
              <a:t>NRAs</a:t>
            </a:r>
            <a:r>
              <a:rPr kumimoji="0" lang="en-BE" sz="2100" b="0" i="0" u="none" strike="noStrike" kern="1200" cap="none" spc="0" normalizeH="0" baseline="0" noProof="0" dirty="0">
                <a:ln>
                  <a:noFill/>
                </a:ln>
                <a:solidFill>
                  <a:srgbClr val="000000"/>
                </a:solidFill>
                <a:effectLst/>
                <a:uLnTx/>
                <a:uFillTx/>
                <a:latin typeface="Quicksand"/>
                <a:ea typeface="+mn-ea"/>
                <a:cs typeface="+mn-cs"/>
              </a:rPr>
              <a:t> to</a:t>
            </a:r>
            <a:r>
              <a:rPr kumimoji="0" lang="en-GB" sz="2100" b="0" i="0" u="none" strike="noStrike" kern="1200" cap="none" spc="0" normalizeH="0" baseline="0" noProof="0" dirty="0">
                <a:ln>
                  <a:noFill/>
                </a:ln>
                <a:solidFill>
                  <a:srgbClr val="000000"/>
                </a:solidFill>
                <a:effectLst/>
                <a:uLnTx/>
                <a:uFillTx/>
                <a:latin typeface="Quicksand"/>
                <a:ea typeface="+mn-ea"/>
                <a:cs typeface="+mn-cs"/>
              </a:rPr>
              <a:t> list CSO areas where sustainability conditions are met by </a:t>
            </a:r>
            <a:r>
              <a:rPr kumimoji="0" lang="en-GB" sz="2100" b="1" i="0" u="none" strike="noStrike" kern="1200" cap="none" spc="0" normalizeH="0" baseline="0" noProof="0" dirty="0">
                <a:ln>
                  <a:noFill/>
                </a:ln>
                <a:solidFill>
                  <a:srgbClr val="000000"/>
                </a:solidFill>
                <a:effectLst/>
                <a:uLnTx/>
                <a:uFillTx/>
                <a:latin typeface="Quicksand"/>
                <a:ea typeface="+mn-ea"/>
                <a:cs typeface="+mn-cs"/>
              </a:rPr>
              <a:t>31 June 2029</a:t>
            </a:r>
            <a:endParaRPr kumimoji="0" lang="en-BE" sz="2100" b="1" i="0" u="none" strike="noStrike" kern="1200" cap="none" spc="0" normalizeH="0" baseline="0" noProof="0" dirty="0">
              <a:ln>
                <a:noFill/>
              </a:ln>
              <a:solidFill>
                <a:srgbClr val="000000"/>
              </a:solidFill>
              <a:effectLst/>
              <a:uLnTx/>
              <a:uFillTx/>
              <a:latin typeface="Quicksa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2100" b="0" i="0" u="none" strike="noStrike" kern="1200" cap="none" spc="0" normalizeH="0" baseline="0" noProof="0" dirty="0">
              <a:ln>
                <a:noFill/>
              </a:ln>
              <a:solidFill>
                <a:srgbClr val="000000"/>
              </a:solidFill>
              <a:effectLst/>
              <a:uLnTx/>
              <a:uFillTx/>
              <a:latin typeface="Quicksand"/>
              <a:ea typeface="+mn-ea"/>
              <a:cs typeface="+mn-cs"/>
            </a:endParaRPr>
          </a:p>
        </p:txBody>
      </p:sp>
    </p:spTree>
    <p:extLst>
      <p:ext uri="{BB962C8B-B14F-4D97-AF65-F5344CB8AC3E}">
        <p14:creationId xmlns:p14="http://schemas.microsoft.com/office/powerpoint/2010/main" val="213668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3" grpId="0" animBg="1"/>
      <p:bldP spid="16"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5071A-B7D9-AD98-6B5D-3A971B91F708}"/>
              </a:ext>
            </a:extLst>
          </p:cNvPr>
          <p:cNvSpPr>
            <a:spLocks noGrp="1"/>
          </p:cNvSpPr>
          <p:nvPr>
            <p:ph type="title"/>
          </p:nvPr>
        </p:nvSpPr>
        <p:spPr/>
        <p:txBody>
          <a:bodyPr/>
          <a:lstStyle/>
          <a:p>
            <a:pPr algn="ctr"/>
            <a:r>
              <a:rPr lang="en-GB" dirty="0"/>
              <a:t>Network contribution / “fair share”</a:t>
            </a:r>
            <a:r>
              <a:rPr lang="en-BE" dirty="0"/>
              <a:t> debate evolved</a:t>
            </a:r>
          </a:p>
        </p:txBody>
      </p:sp>
      <p:grpSp>
        <p:nvGrpSpPr>
          <p:cNvPr id="6" name="Group 5">
            <a:extLst>
              <a:ext uri="{FF2B5EF4-FFF2-40B4-BE49-F238E27FC236}">
                <a16:creationId xmlns:a16="http://schemas.microsoft.com/office/drawing/2014/main" id="{8566F3B9-A8B2-86CB-53F4-566E293E718C}"/>
              </a:ext>
            </a:extLst>
          </p:cNvPr>
          <p:cNvGrpSpPr/>
          <p:nvPr/>
        </p:nvGrpSpPr>
        <p:grpSpPr>
          <a:xfrm>
            <a:off x="423275" y="1934388"/>
            <a:ext cx="2492876" cy="1009406"/>
            <a:chOff x="3426" y="1365798"/>
            <a:chExt cx="2497210" cy="1821064"/>
          </a:xfrm>
        </p:grpSpPr>
        <p:sp>
          <p:nvSpPr>
            <p:cNvPr id="7" name="Rectangle: Rounded Corners 6">
              <a:extLst>
                <a:ext uri="{FF2B5EF4-FFF2-40B4-BE49-F238E27FC236}">
                  <a16:creationId xmlns:a16="http://schemas.microsoft.com/office/drawing/2014/main" id="{45932DF9-FF39-B21D-9AEF-0FD381CBBB1B}"/>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8" name="Rectangle: Rounded Corners 4">
              <a:extLst>
                <a:ext uri="{FF2B5EF4-FFF2-40B4-BE49-F238E27FC236}">
                  <a16:creationId xmlns:a16="http://schemas.microsoft.com/office/drawing/2014/main" id="{0E9C1985-E9B7-4805-B529-B89E2BAEBB1B}"/>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2400" kern="1200" dirty="0"/>
                <a:t>“Large traffic generator”? </a:t>
              </a:r>
              <a:endParaRPr lang="en-BE" sz="2400" kern="1200" dirty="0"/>
            </a:p>
          </p:txBody>
        </p:sp>
      </p:grpSp>
      <p:grpSp>
        <p:nvGrpSpPr>
          <p:cNvPr id="9" name="Group 8">
            <a:extLst>
              <a:ext uri="{FF2B5EF4-FFF2-40B4-BE49-F238E27FC236}">
                <a16:creationId xmlns:a16="http://schemas.microsoft.com/office/drawing/2014/main" id="{FF276F24-8AAE-C925-3253-F0584E053DB8}"/>
              </a:ext>
            </a:extLst>
          </p:cNvPr>
          <p:cNvGrpSpPr/>
          <p:nvPr/>
        </p:nvGrpSpPr>
        <p:grpSpPr>
          <a:xfrm>
            <a:off x="423275" y="3204993"/>
            <a:ext cx="2492876" cy="1009406"/>
            <a:chOff x="3426" y="1365798"/>
            <a:chExt cx="2497210" cy="1821064"/>
          </a:xfrm>
        </p:grpSpPr>
        <p:sp>
          <p:nvSpPr>
            <p:cNvPr id="10" name="Rectangle: Rounded Corners 9">
              <a:extLst>
                <a:ext uri="{FF2B5EF4-FFF2-40B4-BE49-F238E27FC236}">
                  <a16:creationId xmlns:a16="http://schemas.microsoft.com/office/drawing/2014/main" id="{6DE6417B-5B96-03E0-5E7B-38801C7E82DF}"/>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11" name="Rectangle: Rounded Corners 4">
              <a:extLst>
                <a:ext uri="{FF2B5EF4-FFF2-40B4-BE49-F238E27FC236}">
                  <a16:creationId xmlns:a16="http://schemas.microsoft.com/office/drawing/2014/main" id="{B69C085F-52F0-CE8D-A1C1-E5DA63F7F89A}"/>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2400" kern="1200" dirty="0"/>
                <a:t>Who should pay? </a:t>
              </a:r>
              <a:endParaRPr lang="en-BE" sz="2400" kern="1200" dirty="0"/>
            </a:p>
          </p:txBody>
        </p:sp>
      </p:grpSp>
      <p:grpSp>
        <p:nvGrpSpPr>
          <p:cNvPr id="18" name="Group 17">
            <a:extLst>
              <a:ext uri="{FF2B5EF4-FFF2-40B4-BE49-F238E27FC236}">
                <a16:creationId xmlns:a16="http://schemas.microsoft.com/office/drawing/2014/main" id="{BB58D724-E65A-35BF-BA16-855CBD65C379}"/>
              </a:ext>
            </a:extLst>
          </p:cNvPr>
          <p:cNvGrpSpPr/>
          <p:nvPr/>
        </p:nvGrpSpPr>
        <p:grpSpPr>
          <a:xfrm>
            <a:off x="423275" y="4401711"/>
            <a:ext cx="2492876" cy="1009406"/>
            <a:chOff x="3426" y="1365798"/>
            <a:chExt cx="2497210" cy="1821064"/>
          </a:xfrm>
        </p:grpSpPr>
        <p:sp>
          <p:nvSpPr>
            <p:cNvPr id="19" name="Rectangle: Rounded Corners 18">
              <a:extLst>
                <a:ext uri="{FF2B5EF4-FFF2-40B4-BE49-F238E27FC236}">
                  <a16:creationId xmlns:a16="http://schemas.microsoft.com/office/drawing/2014/main" id="{F2C4EA48-50BC-11EC-AC28-0E8C09B24E74}"/>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20" name="Rectangle: Rounded Corners 4">
              <a:extLst>
                <a:ext uri="{FF2B5EF4-FFF2-40B4-BE49-F238E27FC236}">
                  <a16:creationId xmlns:a16="http://schemas.microsoft.com/office/drawing/2014/main" id="{432B577E-8D09-451F-4A75-0C3E0D0AD99C}"/>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2400" kern="1200" dirty="0"/>
                <a:t>Who/what  should benefit?</a:t>
              </a:r>
              <a:endParaRPr lang="en-BE" sz="2400" kern="1200" dirty="0"/>
            </a:p>
          </p:txBody>
        </p:sp>
      </p:grpSp>
      <p:grpSp>
        <p:nvGrpSpPr>
          <p:cNvPr id="21" name="Group 20">
            <a:extLst>
              <a:ext uri="{FF2B5EF4-FFF2-40B4-BE49-F238E27FC236}">
                <a16:creationId xmlns:a16="http://schemas.microsoft.com/office/drawing/2014/main" id="{63B61747-293F-4A68-2CDF-63E94A12B863}"/>
              </a:ext>
            </a:extLst>
          </p:cNvPr>
          <p:cNvGrpSpPr/>
          <p:nvPr/>
        </p:nvGrpSpPr>
        <p:grpSpPr>
          <a:xfrm>
            <a:off x="423275" y="5598429"/>
            <a:ext cx="2492876" cy="1088763"/>
            <a:chOff x="3426" y="1365798"/>
            <a:chExt cx="2497210" cy="1821064"/>
          </a:xfrm>
        </p:grpSpPr>
        <p:sp>
          <p:nvSpPr>
            <p:cNvPr id="22" name="Rectangle: Rounded Corners 21">
              <a:extLst>
                <a:ext uri="{FF2B5EF4-FFF2-40B4-BE49-F238E27FC236}">
                  <a16:creationId xmlns:a16="http://schemas.microsoft.com/office/drawing/2014/main" id="{75829B9B-E9E9-2AC6-A1ED-015FA0EBBD7D}"/>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23" name="Rectangle: Rounded Corners 4">
              <a:extLst>
                <a:ext uri="{FF2B5EF4-FFF2-40B4-BE49-F238E27FC236}">
                  <a16:creationId xmlns:a16="http://schemas.microsoft.com/office/drawing/2014/main" id="{F666CA68-148A-30C3-9EC5-2D8C709D5492}"/>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2400" kern="1200" dirty="0"/>
                <a:t>EU-level or national fund? </a:t>
              </a:r>
              <a:endParaRPr lang="en-BE" sz="2400" kern="1200" dirty="0"/>
            </a:p>
          </p:txBody>
        </p:sp>
      </p:grpSp>
      <p:sp>
        <p:nvSpPr>
          <p:cNvPr id="24" name="TextBox 23">
            <a:extLst>
              <a:ext uri="{FF2B5EF4-FFF2-40B4-BE49-F238E27FC236}">
                <a16:creationId xmlns:a16="http://schemas.microsoft.com/office/drawing/2014/main" id="{D9CF022B-3516-2EAA-D787-A5535FBB3EFD}"/>
              </a:ext>
            </a:extLst>
          </p:cNvPr>
          <p:cNvSpPr txBox="1"/>
          <p:nvPr/>
        </p:nvSpPr>
        <p:spPr>
          <a:xfrm>
            <a:off x="0" y="1316268"/>
            <a:ext cx="3480955" cy="400110"/>
          </a:xfrm>
          <a:prstGeom prst="rect">
            <a:avLst/>
          </a:prstGeom>
          <a:noFill/>
        </p:spPr>
        <p:txBody>
          <a:bodyPr wrap="square" rtlCol="0">
            <a:spAutoFit/>
          </a:bodyPr>
          <a:lstStyle/>
          <a:p>
            <a:pPr algn="ctr"/>
            <a:r>
              <a:rPr lang="en-GB" sz="2000" b="1" dirty="0"/>
              <a:t>2023 connectivity survey</a:t>
            </a:r>
            <a:endParaRPr lang="en-BE" sz="2000" b="1" dirty="0"/>
          </a:p>
        </p:txBody>
      </p:sp>
      <p:grpSp>
        <p:nvGrpSpPr>
          <p:cNvPr id="25" name="Group 24">
            <a:extLst>
              <a:ext uri="{FF2B5EF4-FFF2-40B4-BE49-F238E27FC236}">
                <a16:creationId xmlns:a16="http://schemas.microsoft.com/office/drawing/2014/main" id="{7D9925CC-75E2-1E71-E160-A7CC9B6D0D66}"/>
              </a:ext>
            </a:extLst>
          </p:cNvPr>
          <p:cNvGrpSpPr/>
          <p:nvPr/>
        </p:nvGrpSpPr>
        <p:grpSpPr>
          <a:xfrm>
            <a:off x="4087694" y="1951249"/>
            <a:ext cx="2576762" cy="1009406"/>
            <a:chOff x="-80605" y="1365798"/>
            <a:chExt cx="2581242" cy="1821064"/>
          </a:xfrm>
        </p:grpSpPr>
        <p:sp>
          <p:nvSpPr>
            <p:cNvPr id="26" name="Rectangle: Rounded Corners 25">
              <a:extLst>
                <a:ext uri="{FF2B5EF4-FFF2-40B4-BE49-F238E27FC236}">
                  <a16:creationId xmlns:a16="http://schemas.microsoft.com/office/drawing/2014/main" id="{D1F5B644-00D9-1BBC-DE75-DA1058B4DAF5}"/>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27" name="Rectangle: Rounded Corners 4">
              <a:extLst>
                <a:ext uri="{FF2B5EF4-FFF2-40B4-BE49-F238E27FC236}">
                  <a16:creationId xmlns:a16="http://schemas.microsoft.com/office/drawing/2014/main" id="{F029644D-8B6D-5EA1-A60F-BF7EE69D65F4}"/>
                </a:ext>
              </a:extLst>
            </p:cNvPr>
            <p:cNvSpPr txBox="1"/>
            <p:nvPr/>
          </p:nvSpPr>
          <p:spPr>
            <a:xfrm>
              <a:off x="-80605" y="1454695"/>
              <a:ext cx="2581242"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BE" sz="2400" dirty="0"/>
                <a:t>IP interconnection</a:t>
              </a:r>
              <a:endParaRPr lang="en-BE" sz="2400" kern="1200" dirty="0"/>
            </a:p>
          </p:txBody>
        </p:sp>
      </p:grpSp>
      <p:grpSp>
        <p:nvGrpSpPr>
          <p:cNvPr id="28" name="Group 27">
            <a:extLst>
              <a:ext uri="{FF2B5EF4-FFF2-40B4-BE49-F238E27FC236}">
                <a16:creationId xmlns:a16="http://schemas.microsoft.com/office/drawing/2014/main" id="{85D599DF-B28D-3DF1-57DE-49071B029321}"/>
              </a:ext>
            </a:extLst>
          </p:cNvPr>
          <p:cNvGrpSpPr/>
          <p:nvPr/>
        </p:nvGrpSpPr>
        <p:grpSpPr>
          <a:xfrm>
            <a:off x="4171579" y="3198093"/>
            <a:ext cx="2492876" cy="1093253"/>
            <a:chOff x="926695" y="1382389"/>
            <a:chExt cx="2497210" cy="1821064"/>
          </a:xfrm>
        </p:grpSpPr>
        <p:sp>
          <p:nvSpPr>
            <p:cNvPr id="29" name="Rectangle: Rounded Corners 28">
              <a:extLst>
                <a:ext uri="{FF2B5EF4-FFF2-40B4-BE49-F238E27FC236}">
                  <a16:creationId xmlns:a16="http://schemas.microsoft.com/office/drawing/2014/main" id="{A3E3E774-68BD-189E-AD4B-5F367A828D21}"/>
                </a:ext>
              </a:extLst>
            </p:cNvPr>
            <p:cNvSpPr/>
            <p:nvPr/>
          </p:nvSpPr>
          <p:spPr>
            <a:xfrm>
              <a:off x="926695" y="1382389"/>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30" name="Rectangle: Rounded Corners 4">
              <a:extLst>
                <a:ext uri="{FF2B5EF4-FFF2-40B4-BE49-F238E27FC236}">
                  <a16:creationId xmlns:a16="http://schemas.microsoft.com/office/drawing/2014/main" id="{6494A59A-04D2-EA6E-C98B-AD344688D0E4}"/>
                </a:ext>
              </a:extLst>
            </p:cNvPr>
            <p:cNvSpPr txBox="1"/>
            <p:nvPr/>
          </p:nvSpPr>
          <p:spPr>
            <a:xfrm>
              <a:off x="926695" y="1455061"/>
              <a:ext cx="2319416" cy="1643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BE" sz="2400" kern="1200" dirty="0"/>
                <a:t>Dispute resolution</a:t>
              </a:r>
            </a:p>
          </p:txBody>
        </p:sp>
      </p:grpSp>
      <p:grpSp>
        <p:nvGrpSpPr>
          <p:cNvPr id="31" name="Group 30">
            <a:extLst>
              <a:ext uri="{FF2B5EF4-FFF2-40B4-BE49-F238E27FC236}">
                <a16:creationId xmlns:a16="http://schemas.microsoft.com/office/drawing/2014/main" id="{7F922EA0-1DDD-2941-F54F-1BCF7592AD8C}"/>
              </a:ext>
            </a:extLst>
          </p:cNvPr>
          <p:cNvGrpSpPr/>
          <p:nvPr/>
        </p:nvGrpSpPr>
        <p:grpSpPr>
          <a:xfrm>
            <a:off x="4171579" y="4468699"/>
            <a:ext cx="2492876" cy="1009406"/>
            <a:chOff x="3426" y="1365798"/>
            <a:chExt cx="2497210" cy="1821064"/>
          </a:xfrm>
        </p:grpSpPr>
        <p:sp>
          <p:nvSpPr>
            <p:cNvPr id="32" name="Rectangle: Rounded Corners 31">
              <a:extLst>
                <a:ext uri="{FF2B5EF4-FFF2-40B4-BE49-F238E27FC236}">
                  <a16:creationId xmlns:a16="http://schemas.microsoft.com/office/drawing/2014/main" id="{855E38F3-51AB-6FEB-4119-83C30F7F193C}"/>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33" name="Rectangle: Rounded Corners 4">
              <a:extLst>
                <a:ext uri="{FF2B5EF4-FFF2-40B4-BE49-F238E27FC236}">
                  <a16:creationId xmlns:a16="http://schemas.microsoft.com/office/drawing/2014/main" id="{0056E02B-C63F-15AD-E2DF-B9F7EE3F04F6}"/>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BE" sz="2400" dirty="0"/>
                <a:t>Deadlines</a:t>
              </a:r>
              <a:endParaRPr lang="en-BE" sz="2400" kern="1200" dirty="0"/>
            </a:p>
          </p:txBody>
        </p:sp>
      </p:grpSp>
      <p:sp>
        <p:nvSpPr>
          <p:cNvPr id="37" name="TextBox 36">
            <a:extLst>
              <a:ext uri="{FF2B5EF4-FFF2-40B4-BE49-F238E27FC236}">
                <a16:creationId xmlns:a16="http://schemas.microsoft.com/office/drawing/2014/main" id="{C0BB8A3B-3D40-9262-2062-13BC42055EC6}"/>
              </a:ext>
            </a:extLst>
          </p:cNvPr>
          <p:cNvSpPr txBox="1"/>
          <p:nvPr/>
        </p:nvSpPr>
        <p:spPr>
          <a:xfrm>
            <a:off x="3540935" y="1354918"/>
            <a:ext cx="3842244" cy="400110"/>
          </a:xfrm>
          <a:prstGeom prst="rect">
            <a:avLst/>
          </a:prstGeom>
          <a:noFill/>
        </p:spPr>
        <p:txBody>
          <a:bodyPr wrap="square" rtlCol="0">
            <a:spAutoFit/>
          </a:bodyPr>
          <a:lstStyle/>
          <a:p>
            <a:pPr algn="ctr"/>
            <a:r>
              <a:rPr lang="en-GB" sz="2000" b="1" dirty="0"/>
              <a:t>2024 Commission white paper</a:t>
            </a:r>
            <a:endParaRPr lang="en-BE" sz="2000" b="1" dirty="0"/>
          </a:p>
        </p:txBody>
      </p:sp>
      <p:grpSp>
        <p:nvGrpSpPr>
          <p:cNvPr id="38" name="Group 37">
            <a:extLst>
              <a:ext uri="{FF2B5EF4-FFF2-40B4-BE49-F238E27FC236}">
                <a16:creationId xmlns:a16="http://schemas.microsoft.com/office/drawing/2014/main" id="{804D25C9-7FAA-A0BC-156A-2E4F9D1E0CCE}"/>
              </a:ext>
            </a:extLst>
          </p:cNvPr>
          <p:cNvGrpSpPr/>
          <p:nvPr/>
        </p:nvGrpSpPr>
        <p:grpSpPr>
          <a:xfrm>
            <a:off x="8104308" y="1983663"/>
            <a:ext cx="2847709" cy="1083143"/>
            <a:chOff x="3426" y="1365798"/>
            <a:chExt cx="2497210" cy="1821064"/>
          </a:xfrm>
        </p:grpSpPr>
        <p:sp>
          <p:nvSpPr>
            <p:cNvPr id="39" name="Rectangle: Rounded Corners 38">
              <a:extLst>
                <a:ext uri="{FF2B5EF4-FFF2-40B4-BE49-F238E27FC236}">
                  <a16:creationId xmlns:a16="http://schemas.microsoft.com/office/drawing/2014/main" id="{2EBCA9CC-CB5E-2B08-86FB-C558FE64ECE4}"/>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40" name="Rectangle: Rounded Corners 4">
              <a:extLst>
                <a:ext uri="{FF2B5EF4-FFF2-40B4-BE49-F238E27FC236}">
                  <a16:creationId xmlns:a16="http://schemas.microsoft.com/office/drawing/2014/main" id="{6CF955E8-A71A-C875-5A9B-A8003EE0088E}"/>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BE" sz="2200" dirty="0"/>
                <a:t>Market “functions properly”</a:t>
              </a:r>
              <a:endParaRPr lang="en-BE" sz="2200" kern="1200" dirty="0"/>
            </a:p>
          </p:txBody>
        </p:sp>
      </p:grpSp>
      <p:grpSp>
        <p:nvGrpSpPr>
          <p:cNvPr id="41" name="Group 40">
            <a:extLst>
              <a:ext uri="{FF2B5EF4-FFF2-40B4-BE49-F238E27FC236}">
                <a16:creationId xmlns:a16="http://schemas.microsoft.com/office/drawing/2014/main" id="{432ACD62-F51F-B7BC-99BB-0A45417DCF76}"/>
              </a:ext>
            </a:extLst>
          </p:cNvPr>
          <p:cNvGrpSpPr/>
          <p:nvPr/>
        </p:nvGrpSpPr>
        <p:grpSpPr>
          <a:xfrm>
            <a:off x="8104308" y="3279302"/>
            <a:ext cx="2847709" cy="1083143"/>
            <a:chOff x="3426" y="1365798"/>
            <a:chExt cx="2497210" cy="1821064"/>
          </a:xfrm>
        </p:grpSpPr>
        <p:sp>
          <p:nvSpPr>
            <p:cNvPr id="42" name="Rectangle: Rounded Corners 41">
              <a:extLst>
                <a:ext uri="{FF2B5EF4-FFF2-40B4-BE49-F238E27FC236}">
                  <a16:creationId xmlns:a16="http://schemas.microsoft.com/office/drawing/2014/main" id="{684F9671-E3FD-3F7B-012A-BD23461DA143}"/>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43" name="Rectangle: Rounded Corners 4">
              <a:extLst>
                <a:ext uri="{FF2B5EF4-FFF2-40B4-BE49-F238E27FC236}">
                  <a16:creationId xmlns:a16="http://schemas.microsoft.com/office/drawing/2014/main" id="{C2CD3332-0723-966A-E232-1DDBB3455ECF}"/>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BE" sz="2400" kern="1200" dirty="0"/>
                <a:t>NRAs can handle disputes</a:t>
              </a:r>
            </a:p>
          </p:txBody>
        </p:sp>
      </p:grpSp>
      <p:grpSp>
        <p:nvGrpSpPr>
          <p:cNvPr id="44" name="Group 43">
            <a:extLst>
              <a:ext uri="{FF2B5EF4-FFF2-40B4-BE49-F238E27FC236}">
                <a16:creationId xmlns:a16="http://schemas.microsoft.com/office/drawing/2014/main" id="{ECB46208-F57C-D81F-FA4D-AB7574C2DAEA}"/>
              </a:ext>
            </a:extLst>
          </p:cNvPr>
          <p:cNvGrpSpPr/>
          <p:nvPr/>
        </p:nvGrpSpPr>
        <p:grpSpPr>
          <a:xfrm>
            <a:off x="8104308" y="4568434"/>
            <a:ext cx="2847709" cy="2206439"/>
            <a:chOff x="3426" y="1365798"/>
            <a:chExt cx="2497210" cy="1821064"/>
          </a:xfrm>
        </p:grpSpPr>
        <p:sp>
          <p:nvSpPr>
            <p:cNvPr id="45" name="Rectangle: Rounded Corners 44">
              <a:extLst>
                <a:ext uri="{FF2B5EF4-FFF2-40B4-BE49-F238E27FC236}">
                  <a16:creationId xmlns:a16="http://schemas.microsoft.com/office/drawing/2014/main" id="{389DF80B-39F3-407F-55C1-4000047EF293}"/>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46" name="Rectangle: Rounded Corners 4">
              <a:extLst>
                <a:ext uri="{FF2B5EF4-FFF2-40B4-BE49-F238E27FC236}">
                  <a16:creationId xmlns:a16="http://schemas.microsoft.com/office/drawing/2014/main" id="{708443C9-599E-D674-999E-ECDF085618F7}"/>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GB" sz="2200" dirty="0">
                  <a:solidFill>
                    <a:schemeClr val="bg1"/>
                  </a:solidFill>
                </a:rPr>
                <a:t>“comprehensive, thorough analysis and impact assessment</a:t>
              </a:r>
              <a:r>
                <a:rPr lang="en-BE" sz="2200" dirty="0">
                  <a:solidFill>
                    <a:schemeClr val="bg1"/>
                  </a:solidFill>
                </a:rPr>
                <a:t>” for any </a:t>
              </a:r>
              <a:r>
                <a:rPr lang="en-BE" sz="2200" dirty="0" err="1">
                  <a:solidFill>
                    <a:schemeClr val="bg1"/>
                  </a:solidFill>
                </a:rPr>
                <a:t>futur</a:t>
              </a:r>
              <a:r>
                <a:rPr lang="en-GB" sz="2200" dirty="0">
                  <a:solidFill>
                    <a:schemeClr val="bg1"/>
                  </a:solidFill>
                </a:rPr>
                <a:t>e</a:t>
              </a:r>
              <a:r>
                <a:rPr lang="en-BE" sz="2200" dirty="0">
                  <a:solidFill>
                    <a:schemeClr val="bg1"/>
                  </a:solidFill>
                </a:rPr>
                <a:t> measures</a:t>
              </a:r>
              <a:endParaRPr lang="en-BE" sz="2400" kern="1200" dirty="0"/>
            </a:p>
          </p:txBody>
        </p:sp>
      </p:grpSp>
      <p:sp>
        <p:nvSpPr>
          <p:cNvPr id="47" name="TextBox 46">
            <a:extLst>
              <a:ext uri="{FF2B5EF4-FFF2-40B4-BE49-F238E27FC236}">
                <a16:creationId xmlns:a16="http://schemas.microsoft.com/office/drawing/2014/main" id="{12D5FF42-DDCB-C08B-D2D6-D3EF8B42B9B1}"/>
              </a:ext>
            </a:extLst>
          </p:cNvPr>
          <p:cNvSpPr txBox="1"/>
          <p:nvPr/>
        </p:nvSpPr>
        <p:spPr>
          <a:xfrm>
            <a:off x="7880100" y="1371057"/>
            <a:ext cx="3408218" cy="400110"/>
          </a:xfrm>
          <a:prstGeom prst="rect">
            <a:avLst/>
          </a:prstGeom>
          <a:noFill/>
        </p:spPr>
        <p:txBody>
          <a:bodyPr wrap="square" rtlCol="0">
            <a:spAutoFit/>
          </a:bodyPr>
          <a:lstStyle/>
          <a:p>
            <a:pPr algn="ctr"/>
            <a:r>
              <a:rPr lang="en-GB" sz="2000" b="1" dirty="0"/>
              <a:t>2024 Council conclusions</a:t>
            </a:r>
            <a:endParaRPr lang="en-BE" sz="2000" b="1" dirty="0"/>
          </a:p>
        </p:txBody>
      </p:sp>
      <p:grpSp>
        <p:nvGrpSpPr>
          <p:cNvPr id="2" name="Group 1">
            <a:extLst>
              <a:ext uri="{FF2B5EF4-FFF2-40B4-BE49-F238E27FC236}">
                <a16:creationId xmlns:a16="http://schemas.microsoft.com/office/drawing/2014/main" id="{D3E703CB-EFC9-107A-213E-DA6C939D7B86}"/>
              </a:ext>
            </a:extLst>
          </p:cNvPr>
          <p:cNvGrpSpPr/>
          <p:nvPr/>
        </p:nvGrpSpPr>
        <p:grpSpPr>
          <a:xfrm>
            <a:off x="4171579" y="5677786"/>
            <a:ext cx="2492876" cy="1009406"/>
            <a:chOff x="3426" y="1365798"/>
            <a:chExt cx="2497210" cy="1821064"/>
          </a:xfrm>
        </p:grpSpPr>
        <p:sp>
          <p:nvSpPr>
            <p:cNvPr id="4" name="Rectangle: Rounded Corners 3">
              <a:extLst>
                <a:ext uri="{FF2B5EF4-FFF2-40B4-BE49-F238E27FC236}">
                  <a16:creationId xmlns:a16="http://schemas.microsoft.com/office/drawing/2014/main" id="{FBA6C318-4CF1-01A4-C1B5-803C2CB4715A}"/>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5" name="Rectangle: Rounded Corners 4">
              <a:extLst>
                <a:ext uri="{FF2B5EF4-FFF2-40B4-BE49-F238E27FC236}">
                  <a16:creationId xmlns:a16="http://schemas.microsoft.com/office/drawing/2014/main" id="{E2C12A36-1E45-EFAD-5303-A5FDE068929E}"/>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BE" sz="2400" kern="1200" dirty="0"/>
                <a:t>By N</a:t>
              </a:r>
              <a:r>
                <a:rPr lang="en-BE" sz="2400" dirty="0"/>
                <a:t>RAs or BEREC</a:t>
              </a:r>
              <a:endParaRPr lang="en-BE" sz="2400" kern="1200" dirty="0"/>
            </a:p>
          </p:txBody>
        </p:sp>
      </p:grpSp>
    </p:spTree>
    <p:extLst>
      <p:ext uri="{BB962C8B-B14F-4D97-AF65-F5344CB8AC3E}">
        <p14:creationId xmlns:p14="http://schemas.microsoft.com/office/powerpoint/2010/main" val="30214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9E2D3-3D34-DA32-CCDF-EDBB792817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9CFEAA-D30D-9CB4-DE83-D5A2BAC6B87B}"/>
              </a:ext>
            </a:extLst>
          </p:cNvPr>
          <p:cNvSpPr>
            <a:spLocks noGrp="1"/>
          </p:cNvSpPr>
          <p:nvPr>
            <p:ph type="title"/>
          </p:nvPr>
        </p:nvSpPr>
        <p:spPr>
          <a:xfrm>
            <a:off x="674908" y="165918"/>
            <a:ext cx="10515600" cy="837373"/>
          </a:xfrm>
        </p:spPr>
        <p:txBody>
          <a:bodyPr>
            <a:normAutofit/>
          </a:bodyPr>
          <a:lstStyle/>
          <a:p>
            <a:pPr algn="ctr"/>
            <a:r>
              <a:rPr lang="en-GB" dirty="0"/>
              <a:t>From “fair share” to “ecosystem cooperation”</a:t>
            </a:r>
            <a:endParaRPr lang="en-BE" dirty="0"/>
          </a:p>
        </p:txBody>
      </p:sp>
      <p:sp>
        <p:nvSpPr>
          <p:cNvPr id="4" name="Rectangle: Rounded Corners 3">
            <a:extLst>
              <a:ext uri="{FF2B5EF4-FFF2-40B4-BE49-F238E27FC236}">
                <a16:creationId xmlns:a16="http://schemas.microsoft.com/office/drawing/2014/main" id="{1443D3D6-C062-111A-C917-9F61684AD1B6}"/>
              </a:ext>
            </a:extLst>
          </p:cNvPr>
          <p:cNvSpPr/>
          <p:nvPr/>
        </p:nvSpPr>
        <p:spPr>
          <a:xfrm>
            <a:off x="185056" y="963013"/>
            <a:ext cx="4702629" cy="12329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BE" sz="2100" b="1" i="0" u="none" strike="noStrike" kern="1200" cap="none" spc="0" normalizeH="0" baseline="0" noProof="0" dirty="0">
                <a:ln>
                  <a:noFill/>
                </a:ln>
                <a:solidFill>
                  <a:srgbClr val="FFFFFF"/>
                </a:solidFill>
                <a:effectLst/>
                <a:uLnTx/>
                <a:uFillTx/>
                <a:latin typeface="Quicksand"/>
                <a:ea typeface="+mn-ea"/>
                <a:cs typeface="+mn-cs"/>
              </a:rPr>
            </a:br>
            <a:r>
              <a:rPr kumimoji="0" lang="en-BE" sz="2100" b="1" i="0" u="none" strike="noStrike" kern="1200" cap="none" spc="0" normalizeH="0" baseline="0" noProof="0" dirty="0">
                <a:ln>
                  <a:noFill/>
                </a:ln>
                <a:solidFill>
                  <a:srgbClr val="FFFFFF"/>
                </a:solidFill>
                <a:effectLst/>
                <a:uLnTx/>
                <a:uFillTx/>
                <a:latin typeface="Quicksand"/>
                <a:ea typeface="+mn-ea"/>
                <a:cs typeface="+mn-cs"/>
              </a:rPr>
              <a:t>Broader </a:t>
            </a:r>
            <a:br>
              <a:rPr kumimoji="0" lang="en-BE" sz="2100" b="1" i="0" u="none" strike="noStrike" kern="1200" cap="none" spc="0" normalizeH="0" baseline="0" noProof="0" dirty="0">
                <a:ln>
                  <a:noFill/>
                </a:ln>
                <a:solidFill>
                  <a:srgbClr val="FFFFFF"/>
                </a:solidFill>
                <a:effectLst/>
                <a:uLnTx/>
                <a:uFillTx/>
                <a:latin typeface="Quicksand"/>
                <a:ea typeface="+mn-ea"/>
                <a:cs typeface="+mn-cs"/>
              </a:rPr>
            </a:br>
            <a:r>
              <a:rPr kumimoji="0" lang="en-BE" sz="2100" b="1" i="0" u="none" strike="noStrike" kern="1200" cap="none" spc="0" normalizeH="0" baseline="0" noProof="0" dirty="0">
                <a:ln>
                  <a:noFill/>
                </a:ln>
                <a:solidFill>
                  <a:srgbClr val="FFFFFF"/>
                </a:solidFill>
                <a:effectLst/>
                <a:uLnTx/>
                <a:uFillTx/>
                <a:latin typeface="Quicksand"/>
                <a:ea typeface="+mn-ea"/>
                <a:cs typeface="+mn-cs"/>
              </a:rPr>
              <a:t>“ecosystem cooperation”</a:t>
            </a:r>
            <a:br>
              <a:rPr kumimoji="0" lang="en-BE" sz="2100" b="0" i="0" u="none" strike="noStrike" kern="1200" cap="none" spc="0" normalizeH="0" baseline="0" noProof="0" dirty="0">
                <a:ln>
                  <a:noFill/>
                </a:ln>
                <a:solidFill>
                  <a:srgbClr val="FFFFFF"/>
                </a:solidFill>
                <a:effectLst/>
                <a:uLnTx/>
                <a:uFillTx/>
                <a:latin typeface="Quicksand"/>
                <a:ea typeface="+mn-ea"/>
                <a:cs typeface="+mn-cs"/>
              </a:rPr>
            </a:br>
            <a:endParaRPr kumimoji="0" lang="en-BE" sz="2100" b="0" i="0" u="none" strike="noStrike" kern="1200" cap="none" spc="0" normalizeH="0" baseline="0" noProof="0" dirty="0">
              <a:ln>
                <a:noFill/>
              </a:ln>
              <a:solidFill>
                <a:srgbClr val="FFFFFF"/>
              </a:solidFill>
              <a:effectLst/>
              <a:uLnTx/>
              <a:uFillTx/>
              <a:latin typeface="Quicksand"/>
              <a:ea typeface="+mn-ea"/>
              <a:cs typeface="+mn-cs"/>
            </a:endParaRPr>
          </a:p>
        </p:txBody>
      </p:sp>
      <p:sp>
        <p:nvSpPr>
          <p:cNvPr id="5" name="Rectangle 4">
            <a:extLst>
              <a:ext uri="{FF2B5EF4-FFF2-40B4-BE49-F238E27FC236}">
                <a16:creationId xmlns:a16="http://schemas.microsoft.com/office/drawing/2014/main" id="{AED10260-3B1F-A453-F3BA-7B92C26F3648}"/>
              </a:ext>
            </a:extLst>
          </p:cNvPr>
          <p:cNvSpPr/>
          <p:nvPr/>
        </p:nvSpPr>
        <p:spPr>
          <a:xfrm>
            <a:off x="163281" y="5837800"/>
            <a:ext cx="4598874" cy="9767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100" b="1" i="0" u="none" strike="noStrike" kern="1200" cap="none" spc="0" normalizeH="0" baseline="0" noProof="0" dirty="0">
                <a:ln>
                  <a:noFill/>
                </a:ln>
                <a:solidFill>
                  <a:srgbClr val="000000"/>
                </a:solidFill>
                <a:effectLst/>
                <a:uLnTx/>
                <a:uFillTx/>
                <a:latin typeface="Quicksand"/>
                <a:ea typeface="+mn-ea"/>
                <a:cs typeface="+mn-cs"/>
              </a:rPr>
              <a:t>BEREC </a:t>
            </a:r>
            <a:r>
              <a:rPr kumimoji="0" lang="en-BE" sz="2100" b="0" i="0" u="none" strike="noStrike" kern="1200" cap="none" spc="0" normalizeH="0" baseline="0" noProof="0" dirty="0">
                <a:ln>
                  <a:noFill/>
                </a:ln>
                <a:solidFill>
                  <a:srgbClr val="000000"/>
                </a:solidFill>
                <a:effectLst/>
                <a:uLnTx/>
                <a:uFillTx/>
                <a:latin typeface="Quicksand"/>
                <a:ea typeface="+mn-ea"/>
                <a:cs typeface="+mn-cs"/>
              </a:rPr>
              <a:t>guidelines</a:t>
            </a:r>
            <a:br>
              <a:rPr kumimoji="0" lang="en-BE" sz="2100" b="0" i="0" u="none" strike="noStrike" kern="1200" cap="none" spc="0" normalizeH="0" baseline="0" noProof="0" dirty="0">
                <a:ln>
                  <a:noFill/>
                </a:ln>
                <a:solidFill>
                  <a:srgbClr val="000000"/>
                </a:solidFill>
                <a:effectLst/>
                <a:uLnTx/>
                <a:uFillTx/>
                <a:latin typeface="Quicksand"/>
                <a:ea typeface="+mn-ea"/>
                <a:cs typeface="+mn-cs"/>
              </a:rPr>
            </a:br>
            <a:r>
              <a:rPr kumimoji="0" lang="en-BE" sz="2100" b="0" i="0" u="none" strike="noStrike" kern="1200" cap="none" spc="0" normalizeH="0" baseline="0" noProof="0" dirty="0">
                <a:ln>
                  <a:noFill/>
                </a:ln>
                <a:solidFill>
                  <a:srgbClr val="000000"/>
                </a:solidFill>
                <a:effectLst/>
                <a:uLnTx/>
                <a:uFillTx/>
                <a:latin typeface="Quicksand"/>
                <a:ea typeface="+mn-ea"/>
                <a:cs typeface="+mn-cs"/>
              </a:rPr>
              <a:t>Optional: </a:t>
            </a:r>
            <a:r>
              <a:rPr kumimoji="0" lang="en-BE" sz="2100" b="1" i="0" u="none" strike="noStrike" kern="1200" cap="none" spc="0" normalizeH="0" baseline="0" noProof="0" dirty="0">
                <a:ln>
                  <a:noFill/>
                </a:ln>
                <a:solidFill>
                  <a:srgbClr val="000000"/>
                </a:solidFill>
                <a:effectLst/>
                <a:uLnTx/>
                <a:uFillTx/>
                <a:latin typeface="Quicksand"/>
                <a:ea typeface="+mn-ea"/>
                <a:cs typeface="+mn-cs"/>
              </a:rPr>
              <a:t>stakeholder group</a:t>
            </a:r>
          </a:p>
        </p:txBody>
      </p:sp>
      <p:sp>
        <p:nvSpPr>
          <p:cNvPr id="12" name="Rectangle 11">
            <a:extLst>
              <a:ext uri="{FF2B5EF4-FFF2-40B4-BE49-F238E27FC236}">
                <a16:creationId xmlns:a16="http://schemas.microsoft.com/office/drawing/2014/main" id="{89FAD965-6BD1-3EE1-D8F0-DE0466912001}"/>
              </a:ext>
            </a:extLst>
          </p:cNvPr>
          <p:cNvSpPr/>
          <p:nvPr/>
        </p:nvSpPr>
        <p:spPr>
          <a:xfrm>
            <a:off x="185054" y="2352381"/>
            <a:ext cx="4598873" cy="11212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100" b="0" i="0" u="none" strike="noStrike" kern="1200" cap="none" spc="0" normalizeH="0" baseline="0" noProof="0" dirty="0">
                <a:ln>
                  <a:noFill/>
                </a:ln>
                <a:solidFill>
                  <a:srgbClr val="000000"/>
                </a:solidFill>
                <a:effectLst/>
                <a:uLnTx/>
                <a:uFillTx/>
                <a:latin typeface="Quicksand"/>
                <a:ea typeface="+mn-ea"/>
                <a:cs typeface="+mn-cs"/>
              </a:rPr>
              <a:t>IP interconnection: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100" b="0" i="0" u="none" strike="noStrike" kern="1200" cap="none" spc="0" normalizeH="0" baseline="0" noProof="0" dirty="0">
                <a:ln>
                  <a:noFill/>
                </a:ln>
                <a:solidFill>
                  <a:srgbClr val="000000"/>
                </a:solidFill>
                <a:effectLst/>
                <a:uLnTx/>
                <a:uFillTx/>
                <a:latin typeface="Quicksand"/>
                <a:ea typeface="+mn-ea"/>
                <a:cs typeface="+mn-cs"/>
              </a:rPr>
              <a:t>service-level agreements (</a:t>
            </a:r>
            <a:r>
              <a:rPr kumimoji="0" lang="en-BE" sz="2100" b="1" i="0" u="none" strike="noStrike" kern="1200" cap="none" spc="0" normalizeH="0" baseline="0" noProof="0" dirty="0">
                <a:ln>
                  <a:noFill/>
                </a:ln>
                <a:solidFill>
                  <a:srgbClr val="000000"/>
                </a:solidFill>
                <a:effectLst/>
                <a:uLnTx/>
                <a:uFillTx/>
                <a:latin typeface="Quicksand"/>
                <a:ea typeface="+mn-ea"/>
                <a:cs typeface="+mn-cs"/>
              </a:rPr>
              <a:t>SLA</a:t>
            </a:r>
            <a:r>
              <a:rPr kumimoji="0" lang="en-BE" sz="2100" b="0" i="0" u="none" strike="noStrike" kern="1200" cap="none" spc="0" normalizeH="0" baseline="0" noProof="0" dirty="0">
                <a:ln>
                  <a:noFill/>
                </a:ln>
                <a:solidFill>
                  <a:srgbClr val="000000"/>
                </a:solidFill>
                <a:effectLst/>
                <a:uLnTx/>
                <a:uFillTx/>
                <a:latin typeface="Quicksand"/>
                <a:ea typeface="+mn-ea"/>
                <a:cs typeface="+mn-cs"/>
              </a:rPr>
              <a:t>)</a:t>
            </a:r>
          </a:p>
        </p:txBody>
      </p:sp>
      <p:sp>
        <p:nvSpPr>
          <p:cNvPr id="2" name="Rectangle 1">
            <a:extLst>
              <a:ext uri="{FF2B5EF4-FFF2-40B4-BE49-F238E27FC236}">
                <a16:creationId xmlns:a16="http://schemas.microsoft.com/office/drawing/2014/main" id="{C5749861-9A30-8C29-9800-1B5037EBD6B0}"/>
              </a:ext>
            </a:extLst>
          </p:cNvPr>
          <p:cNvSpPr/>
          <p:nvPr/>
        </p:nvSpPr>
        <p:spPr>
          <a:xfrm>
            <a:off x="185053" y="3571440"/>
            <a:ext cx="4598874" cy="97679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100" b="0" i="0" u="none" strike="noStrike" kern="1200" cap="none" spc="0" normalizeH="0" baseline="0" noProof="0" dirty="0">
                <a:ln>
                  <a:noFill/>
                </a:ln>
                <a:solidFill>
                  <a:srgbClr val="000000"/>
                </a:solidFill>
                <a:effectLst/>
                <a:uLnTx/>
                <a:uFillTx/>
                <a:latin typeface="Quicksand"/>
                <a:ea typeface="+mn-ea"/>
                <a:cs typeface="+mn-cs"/>
              </a:rPr>
              <a:t>Information exchange, incl.</a:t>
            </a:r>
            <a:br>
              <a:rPr kumimoji="0" lang="en-BE" sz="2100" b="0" i="0" u="none" strike="noStrike" kern="1200" cap="none" spc="0" normalizeH="0" baseline="0" noProof="0" dirty="0">
                <a:ln>
                  <a:noFill/>
                </a:ln>
                <a:solidFill>
                  <a:srgbClr val="000000"/>
                </a:solidFill>
                <a:effectLst/>
                <a:uLnTx/>
                <a:uFillTx/>
                <a:latin typeface="Quicksand"/>
                <a:ea typeface="+mn-ea"/>
                <a:cs typeface="+mn-cs"/>
              </a:rPr>
            </a:br>
            <a:r>
              <a:rPr kumimoji="0" lang="en-BE" sz="2100" b="1" i="0" u="none" strike="noStrike" kern="1200" cap="none" spc="0" normalizeH="0" baseline="0" noProof="0" dirty="0">
                <a:ln>
                  <a:noFill/>
                </a:ln>
                <a:solidFill>
                  <a:srgbClr val="000000"/>
                </a:solidFill>
                <a:effectLst/>
                <a:uLnTx/>
                <a:uFillTx/>
                <a:latin typeface="Quicksand"/>
                <a:ea typeface="+mn-ea"/>
                <a:cs typeface="+mn-cs"/>
              </a:rPr>
              <a:t>traffic</a:t>
            </a:r>
            <a:r>
              <a:rPr kumimoji="0" lang="en-BE" sz="2100" b="0" i="0" u="none" strike="noStrike" kern="1200" cap="none" spc="0" normalizeH="0" baseline="0" noProof="0" dirty="0">
                <a:ln>
                  <a:noFill/>
                </a:ln>
                <a:solidFill>
                  <a:srgbClr val="000000"/>
                </a:solidFill>
                <a:effectLst/>
                <a:uLnTx/>
                <a:uFillTx/>
                <a:latin typeface="Quicksand"/>
                <a:ea typeface="+mn-ea"/>
                <a:cs typeface="+mn-cs"/>
              </a:rPr>
              <a:t> </a:t>
            </a:r>
            <a:r>
              <a:rPr kumimoji="0" lang="en-BE" sz="2100" b="1" i="0" u="none" strike="noStrike" kern="1200" cap="none" spc="0" normalizeH="0" baseline="0" noProof="0" dirty="0">
                <a:ln>
                  <a:noFill/>
                </a:ln>
                <a:solidFill>
                  <a:srgbClr val="000000"/>
                </a:solidFill>
                <a:effectLst/>
                <a:uLnTx/>
                <a:uFillTx/>
                <a:latin typeface="Quicksand"/>
                <a:ea typeface="+mn-ea"/>
                <a:cs typeface="+mn-cs"/>
              </a:rPr>
              <a:t>forecasting</a:t>
            </a:r>
          </a:p>
        </p:txBody>
      </p:sp>
      <p:sp>
        <p:nvSpPr>
          <p:cNvPr id="9" name="Rectangle: Rounded Corners 8">
            <a:extLst>
              <a:ext uri="{FF2B5EF4-FFF2-40B4-BE49-F238E27FC236}">
                <a16:creationId xmlns:a16="http://schemas.microsoft.com/office/drawing/2014/main" id="{A5C5B244-F88A-E363-741C-ACDE0DF71389}"/>
              </a:ext>
            </a:extLst>
          </p:cNvPr>
          <p:cNvSpPr/>
          <p:nvPr/>
        </p:nvSpPr>
        <p:spPr>
          <a:xfrm>
            <a:off x="5932707" y="963013"/>
            <a:ext cx="6074230" cy="12329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BE" sz="2100" b="1" i="0" u="none" strike="noStrike" kern="1200" cap="none" spc="0" normalizeH="0" baseline="0" noProof="0" dirty="0">
                <a:ln>
                  <a:noFill/>
                </a:ln>
                <a:solidFill>
                  <a:srgbClr val="FFFFFF"/>
                </a:solidFill>
                <a:effectLst/>
                <a:uLnTx/>
                <a:uFillTx/>
                <a:latin typeface="Quicksand"/>
                <a:ea typeface="+mn-ea"/>
                <a:cs typeface="+mn-cs"/>
              </a:rPr>
            </a:br>
            <a:r>
              <a:rPr kumimoji="0" lang="en-BE" sz="2100" b="1" i="0" u="none" strike="noStrike" kern="1200" cap="none" spc="0" normalizeH="0" baseline="0" noProof="0" dirty="0">
                <a:ln>
                  <a:noFill/>
                </a:ln>
                <a:solidFill>
                  <a:srgbClr val="FFFFFF"/>
                </a:solidFill>
                <a:effectLst/>
                <a:uLnTx/>
                <a:uFillTx/>
                <a:latin typeface="Quicksand"/>
                <a:ea typeface="+mn-ea"/>
                <a:cs typeface="+mn-cs"/>
              </a:rPr>
              <a:t>“Voluntary </a:t>
            </a:r>
            <a:r>
              <a:rPr kumimoji="0" lang="en-GB" sz="2400" b="1" i="0" u="none" strike="noStrike" kern="1200" cap="none" spc="0" normalizeH="0" baseline="0" noProof="0" dirty="0">
                <a:ln>
                  <a:noFill/>
                </a:ln>
                <a:solidFill>
                  <a:srgbClr val="FFFFFF"/>
                </a:solidFill>
                <a:effectLst/>
                <a:uLnTx/>
                <a:uFillTx/>
                <a:latin typeface="Quicksand"/>
                <a:ea typeface="+mn-ea"/>
                <a:cs typeface="+mn-cs"/>
              </a:rPr>
              <a:t>conciliation facility</a:t>
            </a:r>
            <a:r>
              <a:rPr kumimoji="0" lang="en-BE" sz="2400" b="1" i="0" u="none" strike="noStrike" kern="1200" cap="none" spc="0" normalizeH="0" baseline="0" noProof="0" dirty="0">
                <a:ln>
                  <a:noFill/>
                </a:ln>
                <a:solidFill>
                  <a:srgbClr val="FFFFFF"/>
                </a:solidFill>
                <a:effectLst/>
                <a:uLnTx/>
                <a:uFillTx/>
                <a:latin typeface="Quicksand"/>
                <a:ea typeface="+mn-ea"/>
                <a:cs typeface="+mn-cs"/>
              </a:rPr>
              <a:t>”</a:t>
            </a:r>
            <a:br>
              <a:rPr kumimoji="0" lang="en-BE" sz="2100" b="1" i="0" u="none" strike="noStrike" kern="1200" cap="none" spc="0" normalizeH="0" baseline="0" noProof="0" dirty="0">
                <a:ln>
                  <a:noFill/>
                </a:ln>
                <a:solidFill>
                  <a:srgbClr val="FFFFFF"/>
                </a:solidFill>
                <a:effectLst/>
                <a:uLnTx/>
                <a:uFillTx/>
                <a:latin typeface="Quicksand"/>
                <a:ea typeface="+mn-ea"/>
                <a:cs typeface="+mn-cs"/>
              </a:rPr>
            </a:br>
            <a:endParaRPr kumimoji="0" lang="en-BE" sz="2100" b="1" i="0" u="none" strike="noStrike" kern="1200" cap="none" spc="0" normalizeH="0" baseline="0" noProof="0" dirty="0">
              <a:ln>
                <a:noFill/>
              </a:ln>
              <a:solidFill>
                <a:srgbClr val="FFFFFF"/>
              </a:solidFill>
              <a:effectLst/>
              <a:uLnTx/>
              <a:uFillTx/>
              <a:latin typeface="Quicksand"/>
              <a:ea typeface="+mn-ea"/>
              <a:cs typeface="+mn-cs"/>
            </a:endParaRPr>
          </a:p>
        </p:txBody>
      </p:sp>
      <p:sp>
        <p:nvSpPr>
          <p:cNvPr id="10" name="Rectangle 9">
            <a:extLst>
              <a:ext uri="{FF2B5EF4-FFF2-40B4-BE49-F238E27FC236}">
                <a16:creationId xmlns:a16="http://schemas.microsoft.com/office/drawing/2014/main" id="{457D8E6E-3857-64D9-DD53-563C6753B045}"/>
              </a:ext>
            </a:extLst>
          </p:cNvPr>
          <p:cNvSpPr/>
          <p:nvPr/>
        </p:nvSpPr>
        <p:spPr>
          <a:xfrm>
            <a:off x="5932706" y="5406588"/>
            <a:ext cx="6074226" cy="97679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100" b="1" i="0" u="none" strike="noStrike" kern="1200" cap="none" spc="0" normalizeH="0" baseline="0" noProof="0" dirty="0">
                <a:ln>
                  <a:noFill/>
                </a:ln>
                <a:solidFill>
                  <a:srgbClr val="000000"/>
                </a:solidFill>
                <a:effectLst/>
                <a:uLnTx/>
                <a:uFillTx/>
                <a:latin typeface="Quicksand"/>
                <a:ea typeface="+mn-ea"/>
                <a:cs typeface="+mn-cs"/>
              </a:rPr>
              <a:t>Non-binding</a:t>
            </a:r>
            <a:r>
              <a:rPr kumimoji="0" lang="en-BE" sz="2100" b="0" i="0" u="none" strike="noStrike" kern="1200" cap="none" spc="0" normalizeH="0" baseline="0" noProof="0" dirty="0">
                <a:ln>
                  <a:noFill/>
                </a:ln>
                <a:solidFill>
                  <a:srgbClr val="000000"/>
                </a:solidFill>
                <a:effectLst/>
                <a:uLnTx/>
                <a:uFillTx/>
                <a:latin typeface="Quicksand"/>
                <a:ea typeface="+mn-ea"/>
                <a:cs typeface="+mn-cs"/>
              </a:rPr>
              <a:t> conciliatory meeting by </a:t>
            </a:r>
            <a:r>
              <a:rPr kumimoji="0" lang="en-BE" sz="2100" b="1" i="0" u="none" strike="noStrike" kern="1200" cap="none" spc="0" normalizeH="0" baseline="0" noProof="0" dirty="0">
                <a:ln>
                  <a:noFill/>
                </a:ln>
                <a:solidFill>
                  <a:srgbClr val="000000"/>
                </a:solidFill>
                <a:effectLst/>
                <a:uLnTx/>
                <a:uFillTx/>
                <a:latin typeface="Quicksand"/>
                <a:ea typeface="+mn-ea"/>
                <a:cs typeface="+mn-cs"/>
              </a:rPr>
              <a:t>NRA</a:t>
            </a:r>
            <a:r>
              <a:rPr kumimoji="0" lang="en-BE" sz="2100" b="0" i="0" u="none" strike="noStrike" kern="1200" cap="none" spc="0" normalizeH="0" baseline="0" noProof="0" dirty="0">
                <a:ln>
                  <a:noFill/>
                </a:ln>
                <a:solidFill>
                  <a:srgbClr val="000000"/>
                </a:solidFill>
                <a:effectLst/>
                <a:uLnTx/>
                <a:uFillTx/>
                <a:latin typeface="Quicksand"/>
                <a:ea typeface="+mn-ea"/>
                <a:cs typeface="+mn-cs"/>
              </a:rPr>
              <a:t> upon request of either party, BEREC </a:t>
            </a:r>
            <a:r>
              <a:rPr kumimoji="0" lang="en-BE" sz="2100" b="1" i="0" u="none" strike="noStrike" kern="1200" cap="none" spc="0" normalizeH="0" baseline="0" noProof="0" dirty="0">
                <a:ln>
                  <a:noFill/>
                </a:ln>
                <a:solidFill>
                  <a:srgbClr val="000000"/>
                </a:solidFill>
                <a:effectLst/>
                <a:uLnTx/>
                <a:uFillTx/>
                <a:latin typeface="Quicksand"/>
                <a:ea typeface="+mn-ea"/>
                <a:cs typeface="+mn-cs"/>
              </a:rPr>
              <a:t>opinion</a:t>
            </a:r>
          </a:p>
        </p:txBody>
      </p:sp>
      <p:sp>
        <p:nvSpPr>
          <p:cNvPr id="17" name="Rectangle 16">
            <a:extLst>
              <a:ext uri="{FF2B5EF4-FFF2-40B4-BE49-F238E27FC236}">
                <a16:creationId xmlns:a16="http://schemas.microsoft.com/office/drawing/2014/main" id="{FA51901C-C5AC-D18C-BD63-82CA502A40F4}"/>
              </a:ext>
            </a:extLst>
          </p:cNvPr>
          <p:cNvSpPr/>
          <p:nvPr/>
        </p:nvSpPr>
        <p:spPr>
          <a:xfrm>
            <a:off x="5932708" y="2362200"/>
            <a:ext cx="6074229" cy="11212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100" b="1" i="0" u="sng" strike="noStrike" kern="1200" cap="none" spc="0" normalizeH="0" baseline="0" noProof="0" dirty="0">
                <a:ln>
                  <a:noFill/>
                </a:ln>
                <a:solidFill>
                  <a:srgbClr val="000000"/>
                </a:solidFill>
                <a:effectLst/>
                <a:uLnTx/>
                <a:uFillTx/>
                <a:latin typeface="Quicksand"/>
                <a:ea typeface="+mn-ea"/>
                <a:cs typeface="+mn-cs"/>
              </a:rPr>
              <a:t>NOT</a:t>
            </a:r>
            <a:r>
              <a:rPr kumimoji="0" lang="en-BE" sz="2100" b="0" i="0" u="none" strike="noStrike" kern="1200" cap="none" spc="0" normalizeH="0" baseline="0" noProof="0" dirty="0">
                <a:ln>
                  <a:noFill/>
                </a:ln>
                <a:solidFill>
                  <a:srgbClr val="000000"/>
                </a:solidFill>
                <a:effectLst/>
                <a:uLnTx/>
                <a:uFillTx/>
                <a:latin typeface="Quicksand"/>
                <a:ea typeface="+mn-ea"/>
                <a:cs typeface="+mn-cs"/>
              </a:rPr>
              <a:t>: binding </a:t>
            </a:r>
            <a:r>
              <a:rPr kumimoji="0" lang="en-BE" sz="2100" b="1" i="0" u="none" strike="noStrike" kern="1200" cap="none" spc="0" normalizeH="0" baseline="0" noProof="0" dirty="0">
                <a:ln>
                  <a:noFill/>
                </a:ln>
                <a:solidFill>
                  <a:srgbClr val="000000"/>
                </a:solidFill>
                <a:effectLst/>
                <a:uLnTx/>
                <a:uFillTx/>
                <a:latin typeface="Quicksand"/>
                <a:ea typeface="+mn-ea"/>
                <a:cs typeface="+mn-cs"/>
              </a:rPr>
              <a:t>dispute settlement</a:t>
            </a:r>
          </a:p>
        </p:txBody>
      </p:sp>
      <p:sp>
        <p:nvSpPr>
          <p:cNvPr id="18" name="Rectangle 17">
            <a:extLst>
              <a:ext uri="{FF2B5EF4-FFF2-40B4-BE49-F238E27FC236}">
                <a16:creationId xmlns:a16="http://schemas.microsoft.com/office/drawing/2014/main" id="{7FA147DF-9AD1-4881-34A3-C6D54FB952BE}"/>
              </a:ext>
            </a:extLst>
          </p:cNvPr>
          <p:cNvSpPr/>
          <p:nvPr/>
        </p:nvSpPr>
        <p:spPr>
          <a:xfrm>
            <a:off x="5932706" y="3765738"/>
            <a:ext cx="6074230" cy="137231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BE" sz="2000" b="0" i="0" u="none" strike="noStrike" kern="1200" cap="none" spc="0" normalizeH="0" baseline="0" noProof="0" dirty="0">
                <a:ln>
                  <a:noFill/>
                </a:ln>
                <a:solidFill>
                  <a:srgbClr val="000000"/>
                </a:solidFill>
                <a:effectLst/>
                <a:uLnTx/>
                <a:uFillTx/>
                <a:latin typeface="Quicksand"/>
                <a:ea typeface="+mn-ea"/>
                <a:cs typeface="+mn-cs"/>
              </a:rPr>
            </a:br>
            <a:r>
              <a:rPr kumimoji="0" lang="en-BE" sz="2100" b="0" i="0" u="none" strike="noStrike" kern="1200" cap="none" spc="0" normalizeH="0" baseline="0" noProof="0" dirty="0">
                <a:ln>
                  <a:noFill/>
                </a:ln>
                <a:solidFill>
                  <a:srgbClr val="000000"/>
                </a:solidFill>
                <a:effectLst/>
                <a:uLnTx/>
                <a:uFillTx/>
                <a:latin typeface="Quicksand"/>
                <a:ea typeface="+mn-ea"/>
                <a:cs typeface="+mn-cs"/>
              </a:rPr>
              <a:t>Between </a:t>
            </a:r>
            <a:r>
              <a:rPr kumimoji="0" lang="en-BE" sz="2100" b="1" i="0" u="none" strike="noStrike" kern="1200" cap="none" spc="0" normalizeH="0" baseline="0" noProof="0" dirty="0">
                <a:ln>
                  <a:noFill/>
                </a:ln>
                <a:solidFill>
                  <a:srgbClr val="000000"/>
                </a:solidFill>
                <a:effectLst/>
                <a:uLnTx/>
                <a:uFillTx/>
                <a:latin typeface="Quicksand"/>
                <a:ea typeface="+mn-ea"/>
                <a:cs typeface="+mn-cs"/>
              </a:rPr>
              <a:t>ECN providers </a:t>
            </a:r>
            <a:r>
              <a:rPr kumimoji="0" lang="en-BE" sz="2100" b="0" i="0" u="none" strike="noStrike" kern="1200" cap="none" spc="0" normalizeH="0" baseline="0" noProof="0" dirty="0">
                <a:ln>
                  <a:noFill/>
                </a:ln>
                <a:solidFill>
                  <a:srgbClr val="000000"/>
                </a:solidFill>
                <a:effectLst/>
                <a:uLnTx/>
                <a:uFillTx/>
                <a:latin typeface="Quicksand"/>
                <a:ea typeface="+mn-ea"/>
                <a:cs typeface="+mn-cs"/>
              </a:rPr>
              <a:t>and</a:t>
            </a:r>
            <a:br>
              <a:rPr kumimoji="0" lang="en-BE" sz="2100" b="0" i="0" u="none" strike="noStrike" kern="1200" cap="none" spc="0" normalizeH="0" baseline="0" noProof="0" dirty="0">
                <a:ln>
                  <a:noFill/>
                </a:ln>
                <a:solidFill>
                  <a:srgbClr val="000000"/>
                </a:solidFill>
                <a:effectLst/>
                <a:uLnTx/>
                <a:uFillTx/>
                <a:latin typeface="Quicksand"/>
                <a:ea typeface="+mn-ea"/>
                <a:cs typeface="+mn-cs"/>
              </a:rPr>
            </a:br>
            <a:r>
              <a:rPr kumimoji="0" lang="en-BE" sz="2100" b="0" i="0" u="none" strike="noStrike" kern="1200" cap="none" spc="0" normalizeH="0" baseline="0" noProof="0" dirty="0">
                <a:ln>
                  <a:noFill/>
                </a:ln>
                <a:solidFill>
                  <a:srgbClr val="000000"/>
                </a:solidFill>
                <a:effectLst/>
                <a:uLnTx/>
                <a:uFillTx/>
                <a:latin typeface="Quicksand"/>
                <a:ea typeface="+mn-ea"/>
                <a:cs typeface="+mn-cs"/>
              </a:rPr>
              <a:t> “</a:t>
            </a:r>
            <a:r>
              <a:rPr kumimoji="0" lang="en-BE" sz="2100" b="1" i="0" u="none" strike="noStrike" kern="1200" cap="none" spc="0" normalizeH="0" baseline="0" noProof="0" dirty="0">
                <a:ln>
                  <a:noFill/>
                </a:ln>
                <a:solidFill>
                  <a:srgbClr val="000000"/>
                </a:solidFill>
                <a:effectLst/>
                <a:uLnTx/>
                <a:uFillTx/>
                <a:latin typeface="Quicksand"/>
                <a:ea typeface="+mn-ea"/>
                <a:cs typeface="+mn-cs"/>
              </a:rPr>
              <a:t>other </a:t>
            </a:r>
            <a:r>
              <a:rPr kumimoji="0" lang="en-GB" sz="2100" b="1" i="0" u="none" strike="noStrike" kern="1200" cap="none" spc="0" normalizeH="0" baseline="0" noProof="0" dirty="0">
                <a:ln>
                  <a:noFill/>
                </a:ln>
                <a:solidFill>
                  <a:srgbClr val="000000"/>
                </a:solidFill>
                <a:effectLst/>
                <a:uLnTx/>
                <a:uFillTx/>
                <a:latin typeface="Quicksand"/>
                <a:ea typeface="+mn-ea"/>
                <a:cs typeface="+mn-cs"/>
              </a:rPr>
              <a:t>undertakings </a:t>
            </a:r>
            <a:r>
              <a:rPr kumimoji="0" lang="en-GB" sz="2100" b="0" i="0" u="none" strike="noStrike" kern="1200" cap="none" spc="0" normalizeH="0" baseline="0" noProof="0" dirty="0">
                <a:ln>
                  <a:noFill/>
                </a:ln>
                <a:solidFill>
                  <a:srgbClr val="000000"/>
                </a:solidFill>
                <a:effectLst/>
                <a:uLnTx/>
                <a:uFillTx/>
                <a:latin typeface="Quicksand"/>
                <a:ea typeface="+mn-ea"/>
                <a:cs typeface="+mn-cs"/>
              </a:rPr>
              <a:t>active in the electronic communications or </a:t>
            </a:r>
            <a:r>
              <a:rPr kumimoji="0" lang="en-GB" sz="2100" b="1" i="0" u="none" strike="noStrike" kern="1200" cap="none" spc="0" normalizeH="0" baseline="0" noProof="0" dirty="0">
                <a:ln>
                  <a:noFill/>
                </a:ln>
                <a:solidFill>
                  <a:srgbClr val="000000"/>
                </a:solidFill>
                <a:effectLst/>
                <a:uLnTx/>
                <a:uFillTx/>
                <a:latin typeface="Quicksand"/>
                <a:ea typeface="+mn-ea"/>
                <a:cs typeface="+mn-cs"/>
              </a:rPr>
              <a:t>closely</a:t>
            </a:r>
            <a:r>
              <a:rPr kumimoji="0" lang="en-GB" sz="2100" b="0" i="0" u="none" strike="noStrike" kern="1200" cap="none" spc="0" normalizeH="0" baseline="0" noProof="0" dirty="0">
                <a:ln>
                  <a:noFill/>
                </a:ln>
                <a:solidFill>
                  <a:srgbClr val="000000"/>
                </a:solidFill>
                <a:effectLst/>
                <a:uLnTx/>
                <a:uFillTx/>
                <a:latin typeface="Quicksand"/>
                <a:ea typeface="+mn-ea"/>
                <a:cs typeface="+mn-cs"/>
              </a:rPr>
              <a:t> related sectors”</a:t>
            </a:r>
            <a:r>
              <a:rPr kumimoji="0" lang="en-BE" sz="2000" b="0" i="0" u="none" strike="noStrike" kern="1200" cap="none" spc="0" normalizeH="0" baseline="0" noProof="0" dirty="0">
                <a:ln>
                  <a:noFill/>
                </a:ln>
                <a:solidFill>
                  <a:srgbClr val="000000"/>
                </a:solidFill>
                <a:effectLst/>
                <a:uLnTx/>
                <a:uFillTx/>
                <a:latin typeface="Quicksand"/>
                <a:ea typeface="+mn-ea"/>
                <a:cs typeface="+mn-cs"/>
              </a:rPr>
              <a:t>	</a:t>
            </a:r>
            <a:endParaRPr kumimoji="0" lang="en-GB" sz="2000" b="0" i="0" u="none" strike="noStrike" kern="1200" cap="none" spc="0" normalizeH="0" baseline="0" noProof="0" dirty="0">
              <a:ln>
                <a:noFill/>
              </a:ln>
              <a:solidFill>
                <a:srgbClr val="000000"/>
              </a:solidFill>
              <a:effectLst/>
              <a:uLnTx/>
              <a:uFillTx/>
              <a:latin typeface="Quicksa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100" b="1" i="0" u="none" strike="noStrike" kern="1200" cap="none" spc="0" normalizeH="0" baseline="0" noProof="0" dirty="0">
                <a:ln>
                  <a:noFill/>
                </a:ln>
                <a:solidFill>
                  <a:srgbClr val="000000"/>
                </a:solidFill>
                <a:effectLst/>
                <a:uLnTx/>
                <a:uFillTx/>
                <a:latin typeface="Quicksand"/>
                <a:ea typeface="+mn-ea"/>
                <a:cs typeface="+mn-cs"/>
              </a:rPr>
              <a:t> </a:t>
            </a:r>
          </a:p>
        </p:txBody>
      </p:sp>
      <p:sp>
        <p:nvSpPr>
          <p:cNvPr id="20" name="Rectangle 19">
            <a:extLst>
              <a:ext uri="{FF2B5EF4-FFF2-40B4-BE49-F238E27FC236}">
                <a16:creationId xmlns:a16="http://schemas.microsoft.com/office/drawing/2014/main" id="{CD06FD7C-EA11-7007-BAED-4BAF33EFA5F9}"/>
              </a:ext>
            </a:extLst>
          </p:cNvPr>
          <p:cNvSpPr/>
          <p:nvPr/>
        </p:nvSpPr>
        <p:spPr>
          <a:xfrm>
            <a:off x="163281" y="4704620"/>
            <a:ext cx="4620645" cy="97679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100" b="0" i="0" u="none" strike="noStrike" kern="1200" cap="none" spc="0" normalizeH="0" baseline="0" noProof="0" dirty="0">
                <a:ln>
                  <a:noFill/>
                </a:ln>
                <a:solidFill>
                  <a:srgbClr val="000000"/>
                </a:solidFill>
                <a:effectLst/>
                <a:uLnTx/>
                <a:uFillTx/>
                <a:latin typeface="Quicksand"/>
                <a:ea typeface="+mn-ea"/>
                <a:cs typeface="+mn-cs"/>
              </a:rPr>
              <a:t>Good practices incl. </a:t>
            </a:r>
            <a:r>
              <a:rPr kumimoji="0" lang="en-BE" sz="2100" b="1" i="0" u="none" strike="noStrike" kern="1200" cap="none" spc="0" normalizeH="0" baseline="0" noProof="0" dirty="0">
                <a:ln>
                  <a:noFill/>
                </a:ln>
                <a:solidFill>
                  <a:srgbClr val="000000"/>
                </a:solidFill>
                <a:effectLst/>
                <a:uLnTx/>
                <a:uFillTx/>
                <a:latin typeface="Quicksand"/>
                <a:ea typeface="+mn-ea"/>
                <a:cs typeface="+mn-cs"/>
              </a:rPr>
              <a:t>innovative services</a:t>
            </a:r>
            <a:r>
              <a:rPr kumimoji="0" lang="en-BE" sz="2100" b="0" i="0" u="none" strike="noStrike" kern="1200" cap="none" spc="0" normalizeH="0" baseline="0" noProof="0" dirty="0">
                <a:ln>
                  <a:noFill/>
                </a:ln>
                <a:solidFill>
                  <a:srgbClr val="000000"/>
                </a:solidFill>
                <a:effectLst/>
                <a:uLnTx/>
                <a:uFillTx/>
                <a:latin typeface="Quicksand"/>
                <a:ea typeface="+mn-ea"/>
                <a:cs typeface="+mn-cs"/>
              </a:rPr>
              <a:t>, neutral host, multi-cloud</a:t>
            </a:r>
          </a:p>
        </p:txBody>
      </p:sp>
    </p:spTree>
    <p:extLst>
      <p:ext uri="{BB962C8B-B14F-4D97-AF65-F5344CB8AC3E}">
        <p14:creationId xmlns:p14="http://schemas.microsoft.com/office/powerpoint/2010/main" val="253504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2" grpId="0" animBg="1"/>
      <p:bldP spid="9" grpId="0" animBg="1"/>
      <p:bldP spid="10" grpId="0" animBg="1"/>
      <p:bldP spid="17" grpId="0" animBg="1"/>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143A4-3903-F43F-7F39-62CFE49DD1CB}"/>
              </a:ext>
            </a:extLst>
          </p:cNvPr>
          <p:cNvSpPr>
            <a:spLocks noGrp="1"/>
          </p:cNvSpPr>
          <p:nvPr>
            <p:ph type="title"/>
          </p:nvPr>
        </p:nvSpPr>
        <p:spPr/>
        <p:txBody>
          <a:bodyPr>
            <a:normAutofit/>
          </a:bodyPr>
          <a:lstStyle/>
          <a:p>
            <a:r>
              <a:rPr lang="en-GB" noProof="0"/>
              <a:t>DNA - not a quick fix for 2030 EU connectivity goals</a:t>
            </a:r>
          </a:p>
        </p:txBody>
      </p:sp>
      <p:graphicFrame>
        <p:nvGraphicFramePr>
          <p:cNvPr id="4" name="Content Placeholder 3">
            <a:extLst>
              <a:ext uri="{FF2B5EF4-FFF2-40B4-BE49-F238E27FC236}">
                <a16:creationId xmlns:a16="http://schemas.microsoft.com/office/drawing/2014/main" id="{278FC984-4568-8E14-DCB3-34DC1EBF58AE}"/>
              </a:ext>
            </a:extLst>
          </p:cNvPr>
          <p:cNvGraphicFramePr>
            <a:graphicFrameLocks noGrp="1"/>
          </p:cNvGraphicFramePr>
          <p:nvPr>
            <p:ph idx="1"/>
            <p:extLst>
              <p:ext uri="{D42A27DB-BD31-4B8C-83A1-F6EECF244321}">
                <p14:modId xmlns:p14="http://schemas.microsoft.com/office/powerpoint/2010/main" val="2490873162"/>
              </p:ext>
            </p:extLst>
          </p:nvPr>
        </p:nvGraphicFramePr>
        <p:xfrm>
          <a:off x="325395" y="1463674"/>
          <a:ext cx="1154121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778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15EA6-C15E-484F-A71B-B281A4902B50}"/>
              </a:ext>
            </a:extLst>
          </p:cNvPr>
          <p:cNvSpPr>
            <a:spLocks noGrp="1"/>
          </p:cNvSpPr>
          <p:nvPr>
            <p:ph type="ctrTitle"/>
          </p:nvPr>
        </p:nvSpPr>
        <p:spPr>
          <a:xfrm>
            <a:off x="1524000" y="1966420"/>
            <a:ext cx="9144000" cy="2387600"/>
          </a:xfrm>
        </p:spPr>
        <p:txBody>
          <a:bodyPr/>
          <a:lstStyle/>
          <a:p>
            <a:r>
              <a:rPr lang="en-GB" dirty="0"/>
              <a:t>Thank you!</a:t>
            </a:r>
            <a:br>
              <a:rPr lang="en-GB" dirty="0"/>
            </a:br>
            <a:endParaRPr lang="en-GB" dirty="0"/>
          </a:p>
        </p:txBody>
      </p:sp>
      <p:sp>
        <p:nvSpPr>
          <p:cNvPr id="3" name="TextBox 2">
            <a:extLst>
              <a:ext uri="{FF2B5EF4-FFF2-40B4-BE49-F238E27FC236}">
                <a16:creationId xmlns:a16="http://schemas.microsoft.com/office/drawing/2014/main" id="{6D01227A-D6BB-4B4B-8BCF-314CE1D1AEF1}"/>
              </a:ext>
            </a:extLst>
          </p:cNvPr>
          <p:cNvSpPr txBox="1"/>
          <p:nvPr/>
        </p:nvSpPr>
        <p:spPr>
          <a:xfrm>
            <a:off x="3976670" y="4883496"/>
            <a:ext cx="3993401" cy="369332"/>
          </a:xfrm>
          <a:prstGeom prst="rect">
            <a:avLst/>
          </a:prstGeom>
          <a:noFill/>
        </p:spPr>
        <p:txBody>
          <a:bodyPr wrap="none" rtlCol="0">
            <a:spAutoFit/>
          </a:bodyPr>
          <a:lstStyle/>
          <a:p>
            <a:r>
              <a:rPr lang="en-GB">
                <a:solidFill>
                  <a:schemeClr val="accent1"/>
                </a:solidFill>
              </a:rPr>
              <a:t>veronica@cullen-international.com</a:t>
            </a:r>
          </a:p>
        </p:txBody>
      </p:sp>
    </p:spTree>
    <p:extLst>
      <p:ext uri="{BB962C8B-B14F-4D97-AF65-F5344CB8AC3E}">
        <p14:creationId xmlns:p14="http://schemas.microsoft.com/office/powerpoint/2010/main" val="7350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250EE4-C150-4299-96F7-C3A905EF7DF3}"/>
              </a:ext>
            </a:extLst>
          </p:cNvPr>
          <p:cNvSpPr>
            <a:spLocks noGrp="1"/>
          </p:cNvSpPr>
          <p:nvPr>
            <p:ph type="title"/>
          </p:nvPr>
        </p:nvSpPr>
        <p:spPr>
          <a:xfrm>
            <a:off x="838200" y="207322"/>
            <a:ext cx="10515600" cy="837373"/>
          </a:xfrm>
        </p:spPr>
        <p:txBody>
          <a:bodyPr>
            <a:normAutofit/>
          </a:bodyPr>
          <a:lstStyle/>
          <a:p>
            <a:pPr algn="ctr"/>
            <a:r>
              <a:rPr lang="en-GB" dirty="0"/>
              <a:t>Addressing the connectivity challenge</a:t>
            </a:r>
            <a:endParaRPr lang="nl-NL" dirty="0"/>
          </a:p>
        </p:txBody>
      </p:sp>
      <p:pic>
        <p:nvPicPr>
          <p:cNvPr id="15" name="Content Placeholder 14" descr="A picture containing text&#10;&#10;Description automatically generated">
            <a:extLst>
              <a:ext uri="{FF2B5EF4-FFF2-40B4-BE49-F238E27FC236}">
                <a16:creationId xmlns:a16="http://schemas.microsoft.com/office/drawing/2014/main" id="{0AE9BEF1-0EC5-4987-9FC6-B848C4618C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9928" y="1656460"/>
            <a:ext cx="2385531" cy="2060232"/>
          </a:xfrm>
        </p:spPr>
      </p:pic>
      <p:pic>
        <p:nvPicPr>
          <p:cNvPr id="17" name="Picture 16" descr="Logo&#10;&#10;Description automatically generated">
            <a:extLst>
              <a:ext uri="{FF2B5EF4-FFF2-40B4-BE49-F238E27FC236}">
                <a16:creationId xmlns:a16="http://schemas.microsoft.com/office/drawing/2014/main" id="{2DF7BCD6-1EF3-472E-A30A-F0276EE47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3298" y="1342864"/>
            <a:ext cx="2168753" cy="2168753"/>
          </a:xfrm>
          <a:prstGeom prst="rect">
            <a:avLst/>
          </a:prstGeom>
        </p:spPr>
      </p:pic>
      <p:pic>
        <p:nvPicPr>
          <p:cNvPr id="19" name="Picture 18" descr="A close - up of a syringe&#10;&#10;Description automatically generated">
            <a:extLst>
              <a:ext uri="{FF2B5EF4-FFF2-40B4-BE49-F238E27FC236}">
                <a16:creationId xmlns:a16="http://schemas.microsoft.com/office/drawing/2014/main" id="{C964B940-73AD-45E5-982F-7AC75252D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3194" y="3600384"/>
            <a:ext cx="1894840" cy="1894840"/>
          </a:xfrm>
          <a:prstGeom prst="rect">
            <a:avLst/>
          </a:prstGeom>
        </p:spPr>
      </p:pic>
      <p:pic>
        <p:nvPicPr>
          <p:cNvPr id="1028" name="Picture 4" descr="Glasvezelkabel mogelijk op onze industriezone">
            <a:extLst>
              <a:ext uri="{FF2B5EF4-FFF2-40B4-BE49-F238E27FC236}">
                <a16:creationId xmlns:a16="http://schemas.microsoft.com/office/drawing/2014/main" id="{CC5DCFC0-CDA3-4029-A94C-095490AAF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0386" y="4057848"/>
            <a:ext cx="2950078" cy="120343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A531EA30-1270-4FC0-9F10-E461DABB610F}"/>
              </a:ext>
            </a:extLst>
          </p:cNvPr>
          <p:cNvCxnSpPr>
            <a:cxnSpLocks/>
          </p:cNvCxnSpPr>
          <p:nvPr/>
        </p:nvCxnSpPr>
        <p:spPr>
          <a:xfrm>
            <a:off x="4195029" y="2774140"/>
            <a:ext cx="2600029"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8861106-F480-43A0-89A9-57C33E93D9AF}"/>
              </a:ext>
            </a:extLst>
          </p:cNvPr>
          <p:cNvCxnSpPr>
            <a:cxnSpLocks/>
          </p:cNvCxnSpPr>
          <p:nvPr/>
        </p:nvCxnSpPr>
        <p:spPr>
          <a:xfrm>
            <a:off x="4195028" y="4547803"/>
            <a:ext cx="2600029"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pic>
        <p:nvPicPr>
          <p:cNvPr id="2" name="Picture 4">
            <a:extLst>
              <a:ext uri="{FF2B5EF4-FFF2-40B4-BE49-F238E27FC236}">
                <a16:creationId xmlns:a16="http://schemas.microsoft.com/office/drawing/2014/main" id="{C28733FF-E4A4-9443-D029-52DDFE3823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9167" y="1980984"/>
            <a:ext cx="2137776" cy="120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4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etwork diagram outline">
            <a:extLst>
              <a:ext uri="{FF2B5EF4-FFF2-40B4-BE49-F238E27FC236}">
                <a16:creationId xmlns:a16="http://schemas.microsoft.com/office/drawing/2014/main" id="{860C14CE-E110-236D-49D6-FCBFB5163A9B}"/>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838200" y="4142041"/>
            <a:ext cx="1264058" cy="1264058"/>
          </a:xfrm>
        </p:spPr>
      </p:pic>
      <p:sp>
        <p:nvSpPr>
          <p:cNvPr id="3" name="Title 2">
            <a:extLst>
              <a:ext uri="{FF2B5EF4-FFF2-40B4-BE49-F238E27FC236}">
                <a16:creationId xmlns:a16="http://schemas.microsoft.com/office/drawing/2014/main" id="{FAB5F74D-BC2A-D84E-A5C3-29CA7CEFA679}"/>
              </a:ext>
            </a:extLst>
          </p:cNvPr>
          <p:cNvSpPr>
            <a:spLocks noGrp="1"/>
          </p:cNvSpPr>
          <p:nvPr>
            <p:ph type="title"/>
          </p:nvPr>
        </p:nvSpPr>
        <p:spPr>
          <a:xfrm>
            <a:off x="838200" y="205729"/>
            <a:ext cx="10515600" cy="837373"/>
          </a:xfrm>
        </p:spPr>
        <p:txBody>
          <a:bodyPr/>
          <a:lstStyle/>
          <a:p>
            <a:pPr algn="ctr"/>
            <a:r>
              <a:rPr lang="en-GB" dirty="0"/>
              <a:t>C</a:t>
            </a:r>
            <a:r>
              <a:rPr lang="en-BE" dirty="0" err="1"/>
              <a:t>onnectivity</a:t>
            </a:r>
            <a:r>
              <a:rPr lang="en-BE" dirty="0"/>
              <a:t> central to </a:t>
            </a:r>
            <a:r>
              <a:rPr lang="en-GB" dirty="0"/>
              <a:t>the </a:t>
            </a:r>
            <a:r>
              <a:rPr lang="en-BE" dirty="0"/>
              <a:t>EU priorities</a:t>
            </a:r>
          </a:p>
        </p:txBody>
      </p:sp>
      <p:pic>
        <p:nvPicPr>
          <p:cNvPr id="7" name="Graphic 6" descr="Cell Tower outline">
            <a:extLst>
              <a:ext uri="{FF2B5EF4-FFF2-40B4-BE49-F238E27FC236}">
                <a16:creationId xmlns:a16="http://schemas.microsoft.com/office/drawing/2014/main" id="{A7B92D89-E398-D8D4-97E7-2EE3E35B6D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678709" y="4142040"/>
            <a:ext cx="1264057" cy="1264057"/>
          </a:xfrm>
          <a:prstGeom prst="rect">
            <a:avLst/>
          </a:prstGeom>
        </p:spPr>
      </p:pic>
      <p:pic>
        <p:nvPicPr>
          <p:cNvPr id="9" name="Graphic 8" descr="Leaf with solid fill">
            <a:extLst>
              <a:ext uri="{FF2B5EF4-FFF2-40B4-BE49-F238E27FC236}">
                <a16:creationId xmlns:a16="http://schemas.microsoft.com/office/drawing/2014/main" id="{5A3AC062-7F11-16BE-DC42-7C21E39C0B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176209" y="4070550"/>
            <a:ext cx="1446553" cy="1446553"/>
          </a:xfrm>
          <a:prstGeom prst="rect">
            <a:avLst/>
          </a:prstGeom>
        </p:spPr>
      </p:pic>
      <p:pic>
        <p:nvPicPr>
          <p:cNvPr id="11" name="Graphic 10" descr="Castle scene outline">
            <a:extLst>
              <a:ext uri="{FF2B5EF4-FFF2-40B4-BE49-F238E27FC236}">
                <a16:creationId xmlns:a16="http://schemas.microsoft.com/office/drawing/2014/main" id="{E401C510-2B47-F96A-DFDA-FC6AE6FC863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964456" y="4146896"/>
            <a:ext cx="1588417" cy="1588417"/>
          </a:xfrm>
          <a:prstGeom prst="rect">
            <a:avLst/>
          </a:prstGeom>
        </p:spPr>
      </p:pic>
      <p:sp>
        <p:nvSpPr>
          <p:cNvPr id="15" name="TextBox 14">
            <a:extLst>
              <a:ext uri="{FF2B5EF4-FFF2-40B4-BE49-F238E27FC236}">
                <a16:creationId xmlns:a16="http://schemas.microsoft.com/office/drawing/2014/main" id="{9020D6A8-7137-9E18-973D-7D97C2D06453}"/>
              </a:ext>
            </a:extLst>
          </p:cNvPr>
          <p:cNvSpPr txBox="1"/>
          <p:nvPr/>
        </p:nvSpPr>
        <p:spPr>
          <a:xfrm>
            <a:off x="835621" y="3750241"/>
            <a:ext cx="2488764" cy="430887"/>
          </a:xfrm>
          <a:prstGeom prst="rect">
            <a:avLst/>
          </a:prstGeom>
          <a:noFill/>
        </p:spPr>
        <p:txBody>
          <a:bodyPr wrap="square" rtlCol="0">
            <a:spAutoFit/>
          </a:bodyPr>
          <a:lstStyle/>
          <a:p>
            <a:pPr algn="ctr"/>
            <a:r>
              <a:rPr lang="en-BE" sz="2200" b="1" dirty="0"/>
              <a:t>Digital</a:t>
            </a:r>
          </a:p>
        </p:txBody>
      </p:sp>
      <p:sp>
        <p:nvSpPr>
          <p:cNvPr id="16" name="TextBox 15">
            <a:extLst>
              <a:ext uri="{FF2B5EF4-FFF2-40B4-BE49-F238E27FC236}">
                <a16:creationId xmlns:a16="http://schemas.microsoft.com/office/drawing/2014/main" id="{4C6E99DE-84FB-F5D7-8DB3-A3FF05AA04DB}"/>
              </a:ext>
            </a:extLst>
          </p:cNvPr>
          <p:cNvSpPr txBox="1"/>
          <p:nvPr/>
        </p:nvSpPr>
        <p:spPr>
          <a:xfrm>
            <a:off x="5078275" y="3782860"/>
            <a:ext cx="1826552" cy="430887"/>
          </a:xfrm>
          <a:prstGeom prst="rect">
            <a:avLst/>
          </a:prstGeom>
          <a:noFill/>
        </p:spPr>
        <p:txBody>
          <a:bodyPr wrap="square" rtlCol="0">
            <a:spAutoFit/>
          </a:bodyPr>
          <a:lstStyle/>
          <a:p>
            <a:pPr algn="ctr"/>
            <a:r>
              <a:rPr lang="en-BE" sz="2200" b="1" dirty="0"/>
              <a:t>Climate</a:t>
            </a:r>
          </a:p>
        </p:txBody>
      </p:sp>
      <p:sp>
        <p:nvSpPr>
          <p:cNvPr id="17" name="TextBox 16">
            <a:extLst>
              <a:ext uri="{FF2B5EF4-FFF2-40B4-BE49-F238E27FC236}">
                <a16:creationId xmlns:a16="http://schemas.microsoft.com/office/drawing/2014/main" id="{BDBA0668-258F-8912-B2DE-00CD5F146BF4}"/>
              </a:ext>
            </a:extLst>
          </p:cNvPr>
          <p:cNvSpPr txBox="1"/>
          <p:nvPr/>
        </p:nvSpPr>
        <p:spPr>
          <a:xfrm>
            <a:off x="8145615" y="3675596"/>
            <a:ext cx="3000116" cy="430887"/>
          </a:xfrm>
          <a:prstGeom prst="rect">
            <a:avLst/>
          </a:prstGeom>
          <a:noFill/>
        </p:spPr>
        <p:txBody>
          <a:bodyPr wrap="square" rtlCol="0">
            <a:spAutoFit/>
          </a:bodyPr>
          <a:lstStyle/>
          <a:p>
            <a:pPr algn="ctr"/>
            <a:r>
              <a:rPr lang="en-BE" sz="2200" b="1"/>
              <a:t>Tech sovereignty</a:t>
            </a:r>
          </a:p>
        </p:txBody>
      </p:sp>
      <p:sp>
        <p:nvSpPr>
          <p:cNvPr id="36" name="Left Brace 35">
            <a:extLst>
              <a:ext uri="{FF2B5EF4-FFF2-40B4-BE49-F238E27FC236}">
                <a16:creationId xmlns:a16="http://schemas.microsoft.com/office/drawing/2014/main" id="{CA55C3E5-B215-F9AE-1F37-1499ABA0F975}"/>
              </a:ext>
            </a:extLst>
          </p:cNvPr>
          <p:cNvSpPr/>
          <p:nvPr/>
        </p:nvSpPr>
        <p:spPr>
          <a:xfrm rot="16200000">
            <a:off x="3406663" y="3678145"/>
            <a:ext cx="837374" cy="4293282"/>
          </a:xfrm>
          <a:prstGeom prst="leftBrace">
            <a:avLst>
              <a:gd name="adj1" fmla="val 8333"/>
              <a:gd name="adj2" fmla="val 4746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37" name="TextBox 36">
            <a:extLst>
              <a:ext uri="{FF2B5EF4-FFF2-40B4-BE49-F238E27FC236}">
                <a16:creationId xmlns:a16="http://schemas.microsoft.com/office/drawing/2014/main" id="{C28F4899-D112-6FFA-8330-22ACB068F738}"/>
              </a:ext>
            </a:extLst>
          </p:cNvPr>
          <p:cNvSpPr txBox="1"/>
          <p:nvPr/>
        </p:nvSpPr>
        <p:spPr>
          <a:xfrm>
            <a:off x="1373568" y="6100669"/>
            <a:ext cx="4532419" cy="461665"/>
          </a:xfrm>
          <a:prstGeom prst="rect">
            <a:avLst/>
          </a:prstGeom>
          <a:solidFill>
            <a:schemeClr val="bg1"/>
          </a:solidFill>
        </p:spPr>
        <p:txBody>
          <a:bodyPr wrap="square" rtlCol="0">
            <a:spAutoFit/>
          </a:bodyPr>
          <a:lstStyle/>
          <a:p>
            <a:pPr algn="ctr"/>
            <a:r>
              <a:rPr lang="en-BE" sz="2400"/>
              <a:t>Twin transition</a:t>
            </a:r>
          </a:p>
        </p:txBody>
      </p:sp>
      <p:sp>
        <p:nvSpPr>
          <p:cNvPr id="38" name="Left Brace 37">
            <a:extLst>
              <a:ext uri="{FF2B5EF4-FFF2-40B4-BE49-F238E27FC236}">
                <a16:creationId xmlns:a16="http://schemas.microsoft.com/office/drawing/2014/main" id="{35B96B29-4140-5F7B-9768-62F700C696F6}"/>
              </a:ext>
            </a:extLst>
          </p:cNvPr>
          <p:cNvSpPr/>
          <p:nvPr/>
        </p:nvSpPr>
        <p:spPr>
          <a:xfrm rot="5400000">
            <a:off x="5472215" y="-863683"/>
            <a:ext cx="837373" cy="8246687"/>
          </a:xfrm>
          <a:prstGeom prst="leftBrace">
            <a:avLst>
              <a:gd name="adj1" fmla="val 8333"/>
              <a:gd name="adj2" fmla="val 5012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pic>
        <p:nvPicPr>
          <p:cNvPr id="14" name="Graphic 13" descr="Podium with solid fill">
            <a:extLst>
              <a:ext uri="{FF2B5EF4-FFF2-40B4-BE49-F238E27FC236}">
                <a16:creationId xmlns:a16="http://schemas.microsoft.com/office/drawing/2014/main" id="{1497001F-1A73-2DF1-58B5-897879A9A38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060920" y="1088652"/>
            <a:ext cx="1690133" cy="1690133"/>
          </a:xfrm>
          <a:prstGeom prst="rect">
            <a:avLst/>
          </a:prstGeom>
        </p:spPr>
      </p:pic>
      <p:sp>
        <p:nvSpPr>
          <p:cNvPr id="39" name="TextBox 38">
            <a:extLst>
              <a:ext uri="{FF2B5EF4-FFF2-40B4-BE49-F238E27FC236}">
                <a16:creationId xmlns:a16="http://schemas.microsoft.com/office/drawing/2014/main" id="{16B6BD86-F668-7694-61E5-3D132A99A55C}"/>
              </a:ext>
            </a:extLst>
          </p:cNvPr>
          <p:cNvSpPr txBox="1"/>
          <p:nvPr/>
        </p:nvSpPr>
        <p:spPr>
          <a:xfrm>
            <a:off x="3687777" y="2672763"/>
            <a:ext cx="4532419" cy="461665"/>
          </a:xfrm>
          <a:prstGeom prst="rect">
            <a:avLst/>
          </a:prstGeom>
          <a:solidFill>
            <a:schemeClr val="bg1"/>
          </a:solidFill>
        </p:spPr>
        <p:txBody>
          <a:bodyPr wrap="square" rtlCol="0">
            <a:spAutoFit/>
          </a:bodyPr>
          <a:lstStyle/>
          <a:p>
            <a:pPr algn="ctr"/>
            <a:r>
              <a:rPr lang="en-BE" sz="2400" b="1" dirty="0"/>
              <a:t>Competitiveness</a:t>
            </a:r>
          </a:p>
        </p:txBody>
      </p:sp>
      <p:pic>
        <p:nvPicPr>
          <p:cNvPr id="4" name="Picture 3" descr="A person in a suit and tie&#10;&#10;AI-generated content may be incorrect.">
            <a:extLst>
              <a:ext uri="{FF2B5EF4-FFF2-40B4-BE49-F238E27FC236}">
                <a16:creationId xmlns:a16="http://schemas.microsoft.com/office/drawing/2014/main" id="{FAB89630-8FC4-1B2E-E862-55C6F3DEA9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9470" y="1269801"/>
            <a:ext cx="1190101" cy="1586182"/>
          </a:xfrm>
          <a:prstGeom prst="rect">
            <a:avLst/>
          </a:prstGeom>
        </p:spPr>
      </p:pic>
      <p:pic>
        <p:nvPicPr>
          <p:cNvPr id="8" name="Picture 7" descr="A person in a suit and tie&#10;&#10;AI-generated content may be incorrect.">
            <a:extLst>
              <a:ext uri="{FF2B5EF4-FFF2-40B4-BE49-F238E27FC236}">
                <a16:creationId xmlns:a16="http://schemas.microsoft.com/office/drawing/2014/main" id="{C289A55E-94D6-C3C2-EE42-46585C9C94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6625" y="1282432"/>
            <a:ext cx="1147579" cy="1586182"/>
          </a:xfrm>
          <a:prstGeom prst="rect">
            <a:avLst/>
          </a:prstGeom>
        </p:spPr>
      </p:pic>
    </p:spTree>
    <p:extLst>
      <p:ext uri="{BB962C8B-B14F-4D97-AF65-F5344CB8AC3E}">
        <p14:creationId xmlns:p14="http://schemas.microsoft.com/office/powerpoint/2010/main" val="3960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0E0A1-B821-8865-2DB3-ABE9C86AEE8E}"/>
              </a:ext>
            </a:extLst>
          </p:cNvPr>
          <p:cNvSpPr>
            <a:spLocks noGrp="1"/>
          </p:cNvSpPr>
          <p:nvPr>
            <p:ph type="title"/>
          </p:nvPr>
        </p:nvSpPr>
        <p:spPr/>
        <p:txBody>
          <a:bodyPr vert="horz" lIns="91440" tIns="45720" rIns="91440" bIns="45720" rtlCol="0" anchor="ctr">
            <a:normAutofit/>
          </a:bodyPr>
          <a:lstStyle/>
          <a:p>
            <a:pPr algn="ctr"/>
            <a:r>
              <a:rPr lang="en-GB" dirty="0"/>
              <a:t>Harmonisation and simplification </a:t>
            </a:r>
            <a:endParaRPr lang="en-BE" dirty="0"/>
          </a:p>
        </p:txBody>
      </p:sp>
      <p:graphicFrame>
        <p:nvGraphicFramePr>
          <p:cNvPr id="4" name="Content Placeholder 3">
            <a:extLst>
              <a:ext uri="{FF2B5EF4-FFF2-40B4-BE49-F238E27FC236}">
                <a16:creationId xmlns:a16="http://schemas.microsoft.com/office/drawing/2014/main" id="{127B714F-2305-D117-557E-55CA2FFA9C29}"/>
              </a:ext>
            </a:extLst>
          </p:cNvPr>
          <p:cNvGraphicFramePr>
            <a:graphicFrameLocks/>
          </p:cNvGraphicFramePr>
          <p:nvPr>
            <p:extLst>
              <p:ext uri="{D42A27DB-BD31-4B8C-83A1-F6EECF244321}">
                <p14:modId xmlns:p14="http://schemas.microsoft.com/office/powerpoint/2010/main" val="741172704"/>
              </p:ext>
            </p:extLst>
          </p:nvPr>
        </p:nvGraphicFramePr>
        <p:xfrm>
          <a:off x="-2702907" y="1463041"/>
          <a:ext cx="10515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F26B9196-0D5B-1250-866D-4273D5F19B63}"/>
              </a:ext>
            </a:extLst>
          </p:cNvPr>
          <p:cNvGraphicFramePr/>
          <p:nvPr>
            <p:extLst>
              <p:ext uri="{D42A27DB-BD31-4B8C-83A1-F6EECF244321}">
                <p14:modId xmlns:p14="http://schemas.microsoft.com/office/powerpoint/2010/main" val="1366406027"/>
              </p:ext>
            </p:extLst>
          </p:nvPr>
        </p:nvGraphicFramePr>
        <p:xfrm>
          <a:off x="4028774" y="2789735"/>
          <a:ext cx="3959763" cy="23758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ight Brace 5">
            <a:extLst>
              <a:ext uri="{FF2B5EF4-FFF2-40B4-BE49-F238E27FC236}">
                <a16:creationId xmlns:a16="http://schemas.microsoft.com/office/drawing/2014/main" id="{93B2DC6E-88E2-1C40-6DDD-103722C5C618}"/>
              </a:ext>
            </a:extLst>
          </p:cNvPr>
          <p:cNvSpPr/>
          <p:nvPr/>
        </p:nvSpPr>
        <p:spPr>
          <a:xfrm>
            <a:off x="4518212" y="1595726"/>
            <a:ext cx="394447" cy="47984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grpSp>
        <p:nvGrpSpPr>
          <p:cNvPr id="7" name="Group 6">
            <a:extLst>
              <a:ext uri="{FF2B5EF4-FFF2-40B4-BE49-F238E27FC236}">
                <a16:creationId xmlns:a16="http://schemas.microsoft.com/office/drawing/2014/main" id="{0248290D-E0D0-A3D4-A3AC-B450031580CE}"/>
              </a:ext>
            </a:extLst>
          </p:cNvPr>
          <p:cNvGrpSpPr/>
          <p:nvPr/>
        </p:nvGrpSpPr>
        <p:grpSpPr>
          <a:xfrm>
            <a:off x="8063338" y="1415850"/>
            <a:ext cx="3338945" cy="5029199"/>
            <a:chOff x="3364992" y="0"/>
            <a:chExt cx="3785616" cy="5029199"/>
          </a:xfrm>
        </p:grpSpPr>
        <p:sp>
          <p:nvSpPr>
            <p:cNvPr id="9" name="Rectangle: Rounded Corners 8">
              <a:extLst>
                <a:ext uri="{FF2B5EF4-FFF2-40B4-BE49-F238E27FC236}">
                  <a16:creationId xmlns:a16="http://schemas.microsoft.com/office/drawing/2014/main" id="{5FB1CCCD-9930-336E-339A-8CA0E29B59B7}"/>
                </a:ext>
              </a:extLst>
            </p:cNvPr>
            <p:cNvSpPr/>
            <p:nvPr/>
          </p:nvSpPr>
          <p:spPr>
            <a:xfrm>
              <a:off x="3364992" y="0"/>
              <a:ext cx="3785616" cy="50291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10" name="Rectangle: Rounded Corners 4">
              <a:extLst>
                <a:ext uri="{FF2B5EF4-FFF2-40B4-BE49-F238E27FC236}">
                  <a16:creationId xmlns:a16="http://schemas.microsoft.com/office/drawing/2014/main" id="{DF4D4B24-3667-08B2-145B-1114E9043D05}"/>
                </a:ext>
              </a:extLst>
            </p:cNvPr>
            <p:cNvSpPr txBox="1"/>
            <p:nvPr/>
          </p:nvSpPr>
          <p:spPr>
            <a:xfrm>
              <a:off x="3606947" y="184799"/>
              <a:ext cx="3358862" cy="4659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GB" sz="4200" kern="1200" noProof="0" dirty="0"/>
                <a:t>DNA Regulation</a:t>
              </a:r>
            </a:p>
          </p:txBody>
        </p:sp>
      </p:grpSp>
    </p:spTree>
    <p:extLst>
      <p:ext uri="{BB962C8B-B14F-4D97-AF65-F5344CB8AC3E}">
        <p14:creationId xmlns:p14="http://schemas.microsoft.com/office/powerpoint/2010/main" val="241578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D4AE14-E10E-3D40-5976-BD2664C68261}"/>
              </a:ext>
            </a:extLst>
          </p:cNvPr>
          <p:cNvSpPr>
            <a:spLocks noGrp="1"/>
          </p:cNvSpPr>
          <p:nvPr>
            <p:ph type="title"/>
          </p:nvPr>
        </p:nvSpPr>
        <p:spPr>
          <a:xfrm>
            <a:off x="838200" y="195499"/>
            <a:ext cx="10515600" cy="837373"/>
          </a:xfrm>
        </p:spPr>
        <p:txBody>
          <a:bodyPr/>
          <a:lstStyle/>
          <a:p>
            <a:pPr algn="ctr"/>
            <a:r>
              <a:rPr lang="en-GB" dirty="0"/>
              <a:t>Main proposals at a glance</a:t>
            </a:r>
            <a:endParaRPr lang="en-BE" dirty="0"/>
          </a:p>
        </p:txBody>
      </p:sp>
      <p:sp>
        <p:nvSpPr>
          <p:cNvPr id="19" name="Rectangle 18">
            <a:extLst>
              <a:ext uri="{FF2B5EF4-FFF2-40B4-BE49-F238E27FC236}">
                <a16:creationId xmlns:a16="http://schemas.microsoft.com/office/drawing/2014/main" id="{3496CED9-2B42-E218-2299-3FB474E38B16}"/>
              </a:ext>
            </a:extLst>
          </p:cNvPr>
          <p:cNvSpPr/>
          <p:nvPr/>
        </p:nvSpPr>
        <p:spPr>
          <a:xfrm>
            <a:off x="3310842" y="1495125"/>
            <a:ext cx="2275708" cy="10067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BE" sz="2400" dirty="0">
                <a:solidFill>
                  <a:srgbClr val="000000"/>
                </a:solidFill>
              </a:rPr>
              <a:t>General authorisation</a:t>
            </a:r>
          </a:p>
        </p:txBody>
      </p:sp>
      <p:sp>
        <p:nvSpPr>
          <p:cNvPr id="20" name="Rectangle 19">
            <a:extLst>
              <a:ext uri="{FF2B5EF4-FFF2-40B4-BE49-F238E27FC236}">
                <a16:creationId xmlns:a16="http://schemas.microsoft.com/office/drawing/2014/main" id="{39C919A4-C58D-1170-F381-E868F7E6E7F2}"/>
              </a:ext>
            </a:extLst>
          </p:cNvPr>
          <p:cNvSpPr/>
          <p:nvPr/>
        </p:nvSpPr>
        <p:spPr>
          <a:xfrm>
            <a:off x="5880448" y="1495125"/>
            <a:ext cx="2275708" cy="10067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Quicksand"/>
                <a:ea typeface="+mn-ea"/>
                <a:cs typeface="+mn-cs"/>
              </a:rPr>
              <a:t>Spectrum</a:t>
            </a:r>
            <a:endParaRPr kumimoji="0" lang="en-BE" sz="2400" b="0" i="0" u="none" strike="noStrike" kern="1200" cap="none" spc="0" normalizeH="0" baseline="0" noProof="0" dirty="0">
              <a:ln>
                <a:noFill/>
              </a:ln>
              <a:solidFill>
                <a:srgbClr val="000000"/>
              </a:solidFill>
              <a:effectLst/>
              <a:uLnTx/>
              <a:uFillTx/>
              <a:latin typeface="Quicksand"/>
              <a:ea typeface="+mn-ea"/>
              <a:cs typeface="+mn-cs"/>
            </a:endParaRPr>
          </a:p>
        </p:txBody>
      </p:sp>
      <p:sp>
        <p:nvSpPr>
          <p:cNvPr id="21" name="Rectangle 20">
            <a:extLst>
              <a:ext uri="{FF2B5EF4-FFF2-40B4-BE49-F238E27FC236}">
                <a16:creationId xmlns:a16="http://schemas.microsoft.com/office/drawing/2014/main" id="{F02FC846-4CFE-D10F-F7EB-C10E4EF4D347}"/>
              </a:ext>
            </a:extLst>
          </p:cNvPr>
          <p:cNvSpPr/>
          <p:nvPr/>
        </p:nvSpPr>
        <p:spPr>
          <a:xfrm>
            <a:off x="8450054" y="1495125"/>
            <a:ext cx="2275708" cy="10067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400" b="0" i="0" u="none" strike="noStrike" kern="1200" cap="none" spc="0" normalizeH="0" baseline="0" noProof="0" dirty="0">
                <a:ln>
                  <a:noFill/>
                </a:ln>
                <a:solidFill>
                  <a:srgbClr val="000000"/>
                </a:solidFill>
                <a:effectLst/>
                <a:uLnTx/>
                <a:uFillTx/>
                <a:latin typeface="Quicksand"/>
                <a:ea typeface="+mn-ea"/>
                <a:cs typeface="+mn-cs"/>
              </a:rPr>
              <a:t>Satellite</a:t>
            </a:r>
          </a:p>
        </p:txBody>
      </p:sp>
      <p:sp>
        <p:nvSpPr>
          <p:cNvPr id="22" name="Rectangle 21">
            <a:extLst>
              <a:ext uri="{FF2B5EF4-FFF2-40B4-BE49-F238E27FC236}">
                <a16:creationId xmlns:a16="http://schemas.microsoft.com/office/drawing/2014/main" id="{1DB53A7B-1AC8-206D-B65B-79DE09859851}"/>
              </a:ext>
            </a:extLst>
          </p:cNvPr>
          <p:cNvSpPr/>
          <p:nvPr/>
        </p:nvSpPr>
        <p:spPr>
          <a:xfrm>
            <a:off x="3310842" y="3129930"/>
            <a:ext cx="2275708" cy="10067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400" b="0" i="0" u="none" strike="noStrike" kern="1200" cap="none" spc="0" normalizeH="0" baseline="0" noProof="0" dirty="0">
                <a:ln>
                  <a:noFill/>
                </a:ln>
                <a:solidFill>
                  <a:srgbClr val="000000"/>
                </a:solidFill>
                <a:effectLst/>
                <a:uLnTx/>
                <a:uFillTx/>
                <a:latin typeface="Quicksand"/>
                <a:ea typeface="+mn-ea"/>
                <a:cs typeface="+mn-cs"/>
              </a:rPr>
              <a:t>Market analysis</a:t>
            </a:r>
          </a:p>
        </p:txBody>
      </p:sp>
      <p:sp>
        <p:nvSpPr>
          <p:cNvPr id="23" name="Rectangle 22">
            <a:extLst>
              <a:ext uri="{FF2B5EF4-FFF2-40B4-BE49-F238E27FC236}">
                <a16:creationId xmlns:a16="http://schemas.microsoft.com/office/drawing/2014/main" id="{2366CE05-0853-4C2D-E62C-2D233171C838}"/>
              </a:ext>
            </a:extLst>
          </p:cNvPr>
          <p:cNvSpPr/>
          <p:nvPr/>
        </p:nvSpPr>
        <p:spPr>
          <a:xfrm>
            <a:off x="5880448" y="3129930"/>
            <a:ext cx="2275708" cy="10067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400" b="0" i="0" u="none" strike="noStrike" kern="1200" cap="none" spc="0" normalizeH="0" baseline="0" noProof="0" dirty="0">
                <a:ln>
                  <a:noFill/>
                </a:ln>
                <a:solidFill>
                  <a:srgbClr val="000000"/>
                </a:solidFill>
                <a:effectLst/>
                <a:uLnTx/>
                <a:uFillTx/>
                <a:latin typeface="Quicksand"/>
                <a:ea typeface="+mn-ea"/>
                <a:cs typeface="+mn-cs"/>
              </a:rPr>
              <a:t>Access regulation</a:t>
            </a:r>
          </a:p>
        </p:txBody>
      </p:sp>
      <p:sp>
        <p:nvSpPr>
          <p:cNvPr id="24" name="Rectangle 23">
            <a:extLst>
              <a:ext uri="{FF2B5EF4-FFF2-40B4-BE49-F238E27FC236}">
                <a16:creationId xmlns:a16="http://schemas.microsoft.com/office/drawing/2014/main" id="{A5808274-ADC0-941F-8E0A-21D8974F281C}"/>
              </a:ext>
            </a:extLst>
          </p:cNvPr>
          <p:cNvSpPr/>
          <p:nvPr/>
        </p:nvSpPr>
        <p:spPr>
          <a:xfrm>
            <a:off x="3310841" y="4863030"/>
            <a:ext cx="4815153" cy="10067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300" b="0" i="0" u="none" strike="noStrike" kern="1200" cap="none" spc="0" normalizeH="0" baseline="0" noProof="0" dirty="0">
                <a:ln>
                  <a:noFill/>
                </a:ln>
                <a:solidFill>
                  <a:srgbClr val="000000"/>
                </a:solidFill>
                <a:effectLst/>
                <a:uLnTx/>
                <a:uFillTx/>
                <a:latin typeface="Quicksand"/>
                <a:ea typeface="+mn-ea"/>
                <a:cs typeface="+mn-cs"/>
              </a:rPr>
              <a:t>“fair share” cooperation mechanism / conciliation facility</a:t>
            </a:r>
          </a:p>
        </p:txBody>
      </p:sp>
      <p:sp>
        <p:nvSpPr>
          <p:cNvPr id="26" name="Rectangle 25">
            <a:extLst>
              <a:ext uri="{FF2B5EF4-FFF2-40B4-BE49-F238E27FC236}">
                <a16:creationId xmlns:a16="http://schemas.microsoft.com/office/drawing/2014/main" id="{FCC05B33-A7F9-30DA-645A-6F5922DBC99F}"/>
              </a:ext>
            </a:extLst>
          </p:cNvPr>
          <p:cNvSpPr/>
          <p:nvPr/>
        </p:nvSpPr>
        <p:spPr>
          <a:xfrm>
            <a:off x="8403476" y="4863028"/>
            <a:ext cx="2275708" cy="100676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400" b="0" i="0" u="none" strike="noStrike" kern="1200" cap="none" spc="0" normalizeH="0" baseline="0" noProof="0" dirty="0">
                <a:ln>
                  <a:noFill/>
                </a:ln>
                <a:solidFill>
                  <a:srgbClr val="000000"/>
                </a:solidFill>
                <a:effectLst/>
                <a:uLnTx/>
                <a:uFillTx/>
                <a:latin typeface="Quicksand"/>
                <a:ea typeface="+mn-ea"/>
                <a:cs typeface="+mn-cs"/>
              </a:rPr>
              <a:t>Copper </a:t>
            </a:r>
            <a:br>
              <a:rPr kumimoji="0" lang="en-GB" sz="2400" b="0" i="0" u="none" strike="noStrike" kern="1200" cap="none" spc="0" normalizeH="0" baseline="0" noProof="0" dirty="0">
                <a:ln>
                  <a:noFill/>
                </a:ln>
                <a:solidFill>
                  <a:srgbClr val="000000"/>
                </a:solidFill>
                <a:effectLst/>
                <a:uLnTx/>
                <a:uFillTx/>
                <a:latin typeface="Quicksand"/>
                <a:ea typeface="+mn-ea"/>
                <a:cs typeface="+mn-cs"/>
              </a:rPr>
            </a:br>
            <a:r>
              <a:rPr kumimoji="0" lang="en-BE" sz="2400" b="0" i="0" u="none" strike="noStrike" kern="1200" cap="none" spc="0" normalizeH="0" baseline="0" noProof="0" dirty="0">
                <a:ln>
                  <a:noFill/>
                </a:ln>
                <a:solidFill>
                  <a:srgbClr val="000000"/>
                </a:solidFill>
                <a:effectLst/>
                <a:uLnTx/>
                <a:uFillTx/>
                <a:latin typeface="Quicksand"/>
                <a:ea typeface="+mn-ea"/>
                <a:cs typeface="+mn-cs"/>
              </a:rPr>
              <a:t>switch-off</a:t>
            </a:r>
          </a:p>
        </p:txBody>
      </p:sp>
      <p:sp>
        <p:nvSpPr>
          <p:cNvPr id="2" name="Rectangle 1">
            <a:extLst>
              <a:ext uri="{FF2B5EF4-FFF2-40B4-BE49-F238E27FC236}">
                <a16:creationId xmlns:a16="http://schemas.microsoft.com/office/drawing/2014/main" id="{71700793-47F7-4444-EB07-CBFEA68EE0DD}"/>
              </a:ext>
            </a:extLst>
          </p:cNvPr>
          <p:cNvSpPr/>
          <p:nvPr/>
        </p:nvSpPr>
        <p:spPr>
          <a:xfrm>
            <a:off x="8450054" y="3129930"/>
            <a:ext cx="2275708" cy="10067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400" b="0" i="0" u="none" strike="noStrike" kern="1200" cap="none" spc="0" normalizeH="0" baseline="0" noProof="0" dirty="0">
                <a:ln>
                  <a:noFill/>
                </a:ln>
                <a:solidFill>
                  <a:srgbClr val="000000"/>
                </a:solidFill>
                <a:effectLst/>
                <a:uLnTx/>
                <a:uFillTx/>
                <a:latin typeface="Quicksand"/>
                <a:ea typeface="+mn-ea"/>
                <a:cs typeface="+mn-cs"/>
              </a:rPr>
              <a:t>End-user </a:t>
            </a:r>
            <a:r>
              <a:rPr kumimoji="0" lang="en-GB" sz="2400" b="0" i="0" u="none" strike="noStrike" kern="1200" cap="none" spc="0" normalizeH="0" baseline="0" noProof="0" dirty="0">
                <a:ln>
                  <a:noFill/>
                </a:ln>
                <a:solidFill>
                  <a:srgbClr val="000000"/>
                </a:solidFill>
                <a:effectLst/>
                <a:uLnTx/>
                <a:uFillTx/>
                <a:latin typeface="Quicksand"/>
                <a:ea typeface="+mn-ea"/>
                <a:cs typeface="+mn-cs"/>
              </a:rPr>
              <a:t>rights</a:t>
            </a:r>
            <a:endParaRPr kumimoji="0" lang="en-BE" sz="2400" b="0" i="0" u="none" strike="noStrike" kern="1200" cap="none" spc="0" normalizeH="0" baseline="0" noProof="0" dirty="0">
              <a:ln>
                <a:noFill/>
              </a:ln>
              <a:solidFill>
                <a:srgbClr val="000000"/>
              </a:solidFill>
              <a:effectLst/>
              <a:uLnTx/>
              <a:uFillTx/>
              <a:latin typeface="Quicksand"/>
              <a:ea typeface="+mn-ea"/>
              <a:cs typeface="+mn-cs"/>
            </a:endParaRPr>
          </a:p>
        </p:txBody>
      </p:sp>
      <p:pic>
        <p:nvPicPr>
          <p:cNvPr id="17" name="Graphic 16" descr="Rocket with solid fill">
            <a:extLst>
              <a:ext uri="{FF2B5EF4-FFF2-40B4-BE49-F238E27FC236}">
                <a16:creationId xmlns:a16="http://schemas.microsoft.com/office/drawing/2014/main" id="{1A4688E3-ABC6-DF11-6F56-F8C9764E067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83120" y="1495125"/>
            <a:ext cx="1476204" cy="1476204"/>
          </a:xfrm>
          <a:prstGeom prst="rect">
            <a:avLst/>
          </a:prstGeom>
        </p:spPr>
      </p:pic>
      <p:pic>
        <p:nvPicPr>
          <p:cNvPr id="30" name="Graphic 29" descr="Line arrow: Counter-clockwise curve with solid fill">
            <a:extLst>
              <a:ext uri="{FF2B5EF4-FFF2-40B4-BE49-F238E27FC236}">
                <a16:creationId xmlns:a16="http://schemas.microsoft.com/office/drawing/2014/main" id="{6C1EB79E-7454-B185-D25C-634835B5AC9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7200000" flipH="1">
            <a:off x="985151" y="4511958"/>
            <a:ext cx="1272141" cy="1440583"/>
          </a:xfrm>
          <a:prstGeom prst="rect">
            <a:avLst/>
          </a:prstGeom>
        </p:spPr>
      </p:pic>
      <p:pic>
        <p:nvPicPr>
          <p:cNvPr id="38" name="Graphic 37" descr="Repeat outline">
            <a:extLst>
              <a:ext uri="{FF2B5EF4-FFF2-40B4-BE49-F238E27FC236}">
                <a16:creationId xmlns:a16="http://schemas.microsoft.com/office/drawing/2014/main" id="{1000C3E4-DCE5-7659-7B30-AAB773C95EF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4141" y="3128385"/>
            <a:ext cx="1334759" cy="1334759"/>
          </a:xfrm>
          <a:prstGeom prst="rect">
            <a:avLst/>
          </a:prstGeom>
        </p:spPr>
      </p:pic>
    </p:spTree>
    <p:extLst>
      <p:ext uri="{BB962C8B-B14F-4D97-AF65-F5344CB8AC3E}">
        <p14:creationId xmlns:p14="http://schemas.microsoft.com/office/powerpoint/2010/main" val="126234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E6A5C-08C3-43CA-9E7E-0D52ACAA6A50}"/>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0A25DF6-64A9-F5DC-1F6B-5C63017F7E7D}"/>
              </a:ext>
            </a:extLst>
          </p:cNvPr>
          <p:cNvGraphicFramePr>
            <a:graphicFrameLocks noGrp="1"/>
          </p:cNvGraphicFramePr>
          <p:nvPr>
            <p:ph idx="1"/>
            <p:extLst>
              <p:ext uri="{D42A27DB-BD31-4B8C-83A1-F6EECF244321}">
                <p14:modId xmlns:p14="http://schemas.microsoft.com/office/powerpoint/2010/main" val="1608173630"/>
              </p:ext>
            </p:extLst>
          </p:nvPr>
        </p:nvGraphicFramePr>
        <p:xfrm>
          <a:off x="838200" y="1463675"/>
          <a:ext cx="10515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4132E83E-5E32-B2EF-320F-C8E74934BFA7}"/>
              </a:ext>
            </a:extLst>
          </p:cNvPr>
          <p:cNvSpPr>
            <a:spLocks noGrp="1"/>
          </p:cNvSpPr>
          <p:nvPr>
            <p:ph type="title"/>
          </p:nvPr>
        </p:nvSpPr>
        <p:spPr/>
        <p:txBody>
          <a:bodyPr/>
          <a:lstStyle/>
          <a:p>
            <a:pPr algn="ctr"/>
            <a:r>
              <a:rPr lang="en-GB" noProof="0" dirty="0"/>
              <a:t>General authorisation</a:t>
            </a:r>
          </a:p>
        </p:txBody>
      </p:sp>
    </p:spTree>
    <p:extLst>
      <p:ext uri="{BB962C8B-B14F-4D97-AF65-F5344CB8AC3E}">
        <p14:creationId xmlns:p14="http://schemas.microsoft.com/office/powerpoint/2010/main" val="69514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3CC471A-D9D5-8043-8C79-5E3E84F0FB19}"/>
                                            </p:graphicEl>
                                          </p:spTgt>
                                        </p:tgtEl>
                                        <p:attrNameLst>
                                          <p:attrName>style.visibility</p:attrName>
                                        </p:attrNameLst>
                                      </p:cBhvr>
                                      <p:to>
                                        <p:strVal val="visible"/>
                                      </p:to>
                                    </p:set>
                                    <p:animEffect transition="in" filter="fade">
                                      <p:cBhvr>
                                        <p:cTn id="7" dur="500"/>
                                        <p:tgtEl>
                                          <p:spTgt spid="4">
                                            <p:graphicEl>
                                              <a:dgm id="{83CC471A-D9D5-8043-8C79-5E3E84F0FB1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6836C11E-682F-5643-A5E9-3B245C164180}"/>
                                            </p:graphicEl>
                                          </p:spTgt>
                                        </p:tgtEl>
                                        <p:attrNameLst>
                                          <p:attrName>style.visibility</p:attrName>
                                        </p:attrNameLst>
                                      </p:cBhvr>
                                      <p:to>
                                        <p:strVal val="visible"/>
                                      </p:to>
                                    </p:set>
                                    <p:animEffect transition="in" filter="fade">
                                      <p:cBhvr>
                                        <p:cTn id="10" dur="500"/>
                                        <p:tgtEl>
                                          <p:spTgt spid="4">
                                            <p:graphicEl>
                                              <a:dgm id="{6836C11E-682F-5643-A5E9-3B245C16418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240CF1BF-810A-6247-9EDB-D63EBE973194}"/>
                                            </p:graphicEl>
                                          </p:spTgt>
                                        </p:tgtEl>
                                        <p:attrNameLst>
                                          <p:attrName>style.visibility</p:attrName>
                                        </p:attrNameLst>
                                      </p:cBhvr>
                                      <p:to>
                                        <p:strVal val="visible"/>
                                      </p:to>
                                    </p:set>
                                    <p:animEffect transition="in" filter="fade">
                                      <p:cBhvr>
                                        <p:cTn id="15" dur="500"/>
                                        <p:tgtEl>
                                          <p:spTgt spid="4">
                                            <p:graphicEl>
                                              <a:dgm id="{240CF1BF-810A-6247-9EDB-D63EBE97319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95543BC6-9A33-F94D-ABB9-7A4C26BC7713}"/>
                                            </p:graphicEl>
                                          </p:spTgt>
                                        </p:tgtEl>
                                        <p:attrNameLst>
                                          <p:attrName>style.visibility</p:attrName>
                                        </p:attrNameLst>
                                      </p:cBhvr>
                                      <p:to>
                                        <p:strVal val="visible"/>
                                      </p:to>
                                    </p:set>
                                    <p:animEffect transition="in" filter="fade">
                                      <p:cBhvr>
                                        <p:cTn id="18" dur="500"/>
                                        <p:tgtEl>
                                          <p:spTgt spid="4">
                                            <p:graphicEl>
                                              <a:dgm id="{95543BC6-9A33-F94D-ABB9-7A4C26BC771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14BA6A6C-9D99-8F40-AA31-FD4BD49C4F08}"/>
                                            </p:graphicEl>
                                          </p:spTgt>
                                        </p:tgtEl>
                                        <p:attrNameLst>
                                          <p:attrName>style.visibility</p:attrName>
                                        </p:attrNameLst>
                                      </p:cBhvr>
                                      <p:to>
                                        <p:strVal val="visible"/>
                                      </p:to>
                                    </p:set>
                                    <p:animEffect transition="in" filter="fade">
                                      <p:cBhvr>
                                        <p:cTn id="23" dur="500"/>
                                        <p:tgtEl>
                                          <p:spTgt spid="4">
                                            <p:graphicEl>
                                              <a:dgm id="{14BA6A6C-9D99-8F40-AA31-FD4BD49C4F08}"/>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A18831ED-EA6B-F04A-A34E-7B31AF1A3805}"/>
                                            </p:graphicEl>
                                          </p:spTgt>
                                        </p:tgtEl>
                                        <p:attrNameLst>
                                          <p:attrName>style.visibility</p:attrName>
                                        </p:attrNameLst>
                                      </p:cBhvr>
                                      <p:to>
                                        <p:strVal val="visible"/>
                                      </p:to>
                                    </p:set>
                                    <p:animEffect transition="in" filter="fade">
                                      <p:cBhvr>
                                        <p:cTn id="26" dur="500"/>
                                        <p:tgtEl>
                                          <p:spTgt spid="4">
                                            <p:graphicEl>
                                              <a:dgm id="{A18831ED-EA6B-F04A-A34E-7B31AF1A380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DBE59B3A-D267-6A4A-A3E0-BFC6E7428E3A}"/>
                                            </p:graphicEl>
                                          </p:spTgt>
                                        </p:tgtEl>
                                        <p:attrNameLst>
                                          <p:attrName>style.visibility</p:attrName>
                                        </p:attrNameLst>
                                      </p:cBhvr>
                                      <p:to>
                                        <p:strVal val="visible"/>
                                      </p:to>
                                    </p:set>
                                    <p:animEffect transition="in" filter="fade">
                                      <p:cBhvr>
                                        <p:cTn id="31" dur="500"/>
                                        <p:tgtEl>
                                          <p:spTgt spid="4">
                                            <p:graphicEl>
                                              <a:dgm id="{DBE59B3A-D267-6A4A-A3E0-BFC6E7428E3A}"/>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6E31204-D015-CF42-A689-AA53A69C068C}"/>
                                            </p:graphicEl>
                                          </p:spTgt>
                                        </p:tgtEl>
                                        <p:attrNameLst>
                                          <p:attrName>style.visibility</p:attrName>
                                        </p:attrNameLst>
                                      </p:cBhvr>
                                      <p:to>
                                        <p:strVal val="visible"/>
                                      </p:to>
                                    </p:set>
                                    <p:animEffect transition="in" filter="fade">
                                      <p:cBhvr>
                                        <p:cTn id="34" dur="500"/>
                                        <p:tgtEl>
                                          <p:spTgt spid="4">
                                            <p:graphicEl>
                                              <a:dgm id="{F6E31204-D015-CF42-A689-AA53A69C06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D8074-18E9-32F6-B2F1-E91ADE1D59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50CF1E-5413-DB4E-7909-9338FC437FE4}"/>
              </a:ext>
            </a:extLst>
          </p:cNvPr>
          <p:cNvSpPr>
            <a:spLocks noGrp="1"/>
          </p:cNvSpPr>
          <p:nvPr>
            <p:ph type="title"/>
          </p:nvPr>
        </p:nvSpPr>
        <p:spPr/>
        <p:txBody>
          <a:bodyPr/>
          <a:lstStyle/>
          <a:p>
            <a:pPr algn="ctr"/>
            <a:r>
              <a:rPr lang="en-GB" dirty="0"/>
              <a:t>Spectrum &amp; Satellites</a:t>
            </a:r>
            <a:endParaRPr lang="en-BE" dirty="0"/>
          </a:p>
        </p:txBody>
      </p:sp>
      <p:grpSp>
        <p:nvGrpSpPr>
          <p:cNvPr id="28" name="Group 27">
            <a:extLst>
              <a:ext uri="{FF2B5EF4-FFF2-40B4-BE49-F238E27FC236}">
                <a16:creationId xmlns:a16="http://schemas.microsoft.com/office/drawing/2014/main" id="{BBC89EF8-D03E-966F-411B-9EA0E65CA394}"/>
              </a:ext>
            </a:extLst>
          </p:cNvPr>
          <p:cNvGrpSpPr/>
          <p:nvPr/>
        </p:nvGrpSpPr>
        <p:grpSpPr>
          <a:xfrm>
            <a:off x="2278020" y="1551218"/>
            <a:ext cx="6094268" cy="4494365"/>
            <a:chOff x="2278020" y="1551218"/>
            <a:chExt cx="6094268" cy="4494365"/>
          </a:xfrm>
        </p:grpSpPr>
        <p:grpSp>
          <p:nvGrpSpPr>
            <p:cNvPr id="21" name="Group 20">
              <a:extLst>
                <a:ext uri="{FF2B5EF4-FFF2-40B4-BE49-F238E27FC236}">
                  <a16:creationId xmlns:a16="http://schemas.microsoft.com/office/drawing/2014/main" id="{E3FF4292-1D8F-3964-208D-DA325C33286C}"/>
                </a:ext>
              </a:extLst>
            </p:cNvPr>
            <p:cNvGrpSpPr/>
            <p:nvPr/>
          </p:nvGrpSpPr>
          <p:grpSpPr>
            <a:xfrm>
              <a:off x="3802608" y="2173482"/>
              <a:ext cx="3099243" cy="1141912"/>
              <a:chOff x="3425" y="1355911"/>
              <a:chExt cx="2497210" cy="1821064"/>
            </a:xfrm>
          </p:grpSpPr>
          <p:sp>
            <p:nvSpPr>
              <p:cNvPr id="22" name="Rectangle: Rounded Corners 21">
                <a:extLst>
                  <a:ext uri="{FF2B5EF4-FFF2-40B4-BE49-F238E27FC236}">
                    <a16:creationId xmlns:a16="http://schemas.microsoft.com/office/drawing/2014/main" id="{F88F86CF-6458-C980-BAD2-D7B74C1D4FA4}"/>
                  </a:ext>
                </a:extLst>
              </p:cNvPr>
              <p:cNvSpPr/>
              <p:nvPr/>
            </p:nvSpPr>
            <p:spPr>
              <a:xfrm>
                <a:off x="3425" y="1355911"/>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Quicksand"/>
                  <a:ea typeface="+mn-ea"/>
                  <a:cs typeface="+mn-cs"/>
                </a:endParaRPr>
              </a:p>
            </p:txBody>
          </p:sp>
          <p:sp>
            <p:nvSpPr>
              <p:cNvPr id="23" name="Rectangle: Rounded Corners 4">
                <a:extLst>
                  <a:ext uri="{FF2B5EF4-FFF2-40B4-BE49-F238E27FC236}">
                    <a16:creationId xmlns:a16="http://schemas.microsoft.com/office/drawing/2014/main" id="{42C3A70B-3FA7-401C-5F50-B6E0A7D4DEA3}"/>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BE" sz="2200" b="0" i="0" u="none" strike="noStrike" kern="1200" cap="none" spc="0" normalizeH="0" baseline="0" noProof="0" dirty="0">
                    <a:ln>
                      <a:noFill/>
                    </a:ln>
                    <a:solidFill>
                      <a:srgbClr val="FFFFFF"/>
                    </a:solidFill>
                    <a:effectLst/>
                    <a:uLnTx/>
                    <a:uFillTx/>
                    <a:latin typeface="Quicksand"/>
                    <a:ea typeface="+mn-ea"/>
                    <a:cs typeface="+mn-cs"/>
                  </a:rPr>
                  <a:t>Harmonised approach to pricing and authorisation</a:t>
                </a:r>
              </a:p>
            </p:txBody>
          </p:sp>
        </p:grpSp>
        <p:grpSp>
          <p:nvGrpSpPr>
            <p:cNvPr id="12" name="Group 11">
              <a:extLst>
                <a:ext uri="{FF2B5EF4-FFF2-40B4-BE49-F238E27FC236}">
                  <a16:creationId xmlns:a16="http://schemas.microsoft.com/office/drawing/2014/main" id="{781D6875-B583-EC86-41FD-3D8A89A12640}"/>
                </a:ext>
              </a:extLst>
            </p:cNvPr>
            <p:cNvGrpSpPr/>
            <p:nvPr/>
          </p:nvGrpSpPr>
          <p:grpSpPr>
            <a:xfrm>
              <a:off x="3786417" y="4802705"/>
              <a:ext cx="3099243" cy="1242878"/>
              <a:chOff x="3427" y="1251129"/>
              <a:chExt cx="2497210" cy="1982079"/>
            </a:xfrm>
          </p:grpSpPr>
          <p:sp>
            <p:nvSpPr>
              <p:cNvPr id="13" name="Rectangle: Rounded Corners 12">
                <a:extLst>
                  <a:ext uri="{FF2B5EF4-FFF2-40B4-BE49-F238E27FC236}">
                    <a16:creationId xmlns:a16="http://schemas.microsoft.com/office/drawing/2014/main" id="{00679E9E-B46E-ECDD-1679-9BD727BAB6B0}"/>
                  </a:ext>
                </a:extLst>
              </p:cNvPr>
              <p:cNvSpPr/>
              <p:nvPr/>
            </p:nvSpPr>
            <p:spPr>
              <a:xfrm>
                <a:off x="3427" y="1251129"/>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Quicksand"/>
                  <a:ea typeface="+mn-ea"/>
                  <a:cs typeface="+mn-cs"/>
                </a:endParaRPr>
              </a:p>
            </p:txBody>
          </p:sp>
          <p:sp>
            <p:nvSpPr>
              <p:cNvPr id="14" name="Rectangle: Rounded Corners 4">
                <a:extLst>
                  <a:ext uri="{FF2B5EF4-FFF2-40B4-BE49-F238E27FC236}">
                    <a16:creationId xmlns:a16="http://schemas.microsoft.com/office/drawing/2014/main" id="{82A71F09-E0B9-67AB-E1B2-8258115287CF}"/>
                  </a:ext>
                </a:extLst>
              </p:cNvPr>
              <p:cNvSpPr txBox="1"/>
              <p:nvPr/>
            </p:nvSpPr>
            <p:spPr>
              <a:xfrm>
                <a:off x="92324" y="1787303"/>
                <a:ext cx="2319416" cy="1445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BE" sz="2200" b="0" i="0" u="none" strike="noStrike" kern="1200" cap="none" spc="0" normalizeH="0" baseline="0" noProof="0" dirty="0">
                    <a:ln>
                      <a:noFill/>
                    </a:ln>
                    <a:solidFill>
                      <a:srgbClr val="FFFFFF"/>
                    </a:solidFill>
                    <a:effectLst/>
                    <a:uLnTx/>
                    <a:uFillTx/>
                    <a:latin typeface="Quicksand"/>
                    <a:ea typeface="+mn-ea"/>
                    <a:cs typeface="+mn-cs"/>
                  </a:rPr>
                  <a:t>Satellite: EU-level selection and authorisation</a:t>
                </a:r>
              </a:p>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BE" sz="2200" b="0" i="0" u="none" strike="noStrike" kern="1200" cap="none" spc="0" normalizeH="0" baseline="0" noProof="0" dirty="0">
                  <a:ln>
                    <a:noFill/>
                  </a:ln>
                  <a:solidFill>
                    <a:srgbClr val="FFFFFF"/>
                  </a:solidFill>
                  <a:effectLst/>
                  <a:uLnTx/>
                  <a:uFillTx/>
                  <a:latin typeface="Quicksand"/>
                  <a:ea typeface="+mn-ea"/>
                  <a:cs typeface="+mn-cs"/>
                </a:endParaRPr>
              </a:p>
            </p:txBody>
          </p:sp>
        </p:grpSp>
        <p:sp>
          <p:nvSpPr>
            <p:cNvPr id="53" name="TextBox 52">
              <a:extLst>
                <a:ext uri="{FF2B5EF4-FFF2-40B4-BE49-F238E27FC236}">
                  <a16:creationId xmlns:a16="http://schemas.microsoft.com/office/drawing/2014/main" id="{925358F1-2421-1593-A9CE-FCED6A08C9BE}"/>
                </a:ext>
              </a:extLst>
            </p:cNvPr>
            <p:cNvSpPr txBox="1"/>
            <p:nvPr/>
          </p:nvSpPr>
          <p:spPr>
            <a:xfrm>
              <a:off x="2278020" y="1551218"/>
              <a:ext cx="609426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400" b="1" i="0" u="none" strike="noStrike" kern="1200" cap="none" spc="0" normalizeH="0" baseline="0" noProof="0" dirty="0">
                  <a:ln>
                    <a:noFill/>
                  </a:ln>
                  <a:solidFill>
                    <a:srgbClr val="000000"/>
                  </a:solidFill>
                  <a:effectLst/>
                  <a:uLnTx/>
                  <a:uFillTx/>
                  <a:latin typeface="Quicksand"/>
                  <a:ea typeface="+mn-ea"/>
                  <a:cs typeface="+mn-cs"/>
                </a:rPr>
                <a:t>Award procedures</a:t>
              </a:r>
            </a:p>
          </p:txBody>
        </p:sp>
        <p:grpSp>
          <p:nvGrpSpPr>
            <p:cNvPr id="55" name="Group 54">
              <a:extLst>
                <a:ext uri="{FF2B5EF4-FFF2-40B4-BE49-F238E27FC236}">
                  <a16:creationId xmlns:a16="http://schemas.microsoft.com/office/drawing/2014/main" id="{844112DF-A96C-C788-7E12-63DDE577B00F}"/>
                </a:ext>
              </a:extLst>
            </p:cNvPr>
            <p:cNvGrpSpPr/>
            <p:nvPr/>
          </p:nvGrpSpPr>
          <p:grpSpPr>
            <a:xfrm>
              <a:off x="3786418" y="3462725"/>
              <a:ext cx="3099243" cy="1141912"/>
              <a:chOff x="3425" y="1355911"/>
              <a:chExt cx="2497210" cy="1821064"/>
            </a:xfrm>
          </p:grpSpPr>
          <p:sp>
            <p:nvSpPr>
              <p:cNvPr id="56" name="Rectangle: Rounded Corners 55">
                <a:extLst>
                  <a:ext uri="{FF2B5EF4-FFF2-40B4-BE49-F238E27FC236}">
                    <a16:creationId xmlns:a16="http://schemas.microsoft.com/office/drawing/2014/main" id="{4ACEA22A-9A6E-471B-B4F7-0594C141528B}"/>
                  </a:ext>
                </a:extLst>
              </p:cNvPr>
              <p:cNvSpPr/>
              <p:nvPr/>
            </p:nvSpPr>
            <p:spPr>
              <a:xfrm>
                <a:off x="3425" y="1355911"/>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Quicksand"/>
                  <a:ea typeface="+mn-ea"/>
                  <a:cs typeface="+mn-cs"/>
                </a:endParaRPr>
              </a:p>
            </p:txBody>
          </p:sp>
          <p:sp>
            <p:nvSpPr>
              <p:cNvPr id="57" name="Rectangle: Rounded Corners 4">
                <a:extLst>
                  <a:ext uri="{FF2B5EF4-FFF2-40B4-BE49-F238E27FC236}">
                    <a16:creationId xmlns:a16="http://schemas.microsoft.com/office/drawing/2014/main" id="{0A4A3E56-466E-09E0-3CD9-334161963468}"/>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BE" sz="2200" b="0" i="0" u="none" strike="noStrike" kern="1200" cap="none" spc="0" normalizeH="0" baseline="0" noProof="0" dirty="0">
                    <a:ln>
                      <a:noFill/>
                    </a:ln>
                    <a:solidFill>
                      <a:srgbClr val="FFFFFF"/>
                    </a:solidFill>
                    <a:effectLst/>
                    <a:uLnTx/>
                    <a:uFillTx/>
                    <a:latin typeface="Quicksand"/>
                    <a:ea typeface="+mn-ea"/>
                    <a:cs typeface="+mn-cs"/>
                  </a:rPr>
                  <a:t>EC veto on </a:t>
                </a:r>
                <a:br>
                  <a:rPr kumimoji="0" lang="en-BE" sz="2200" b="0" i="0" u="none" strike="noStrike" kern="1200" cap="none" spc="0" normalizeH="0" baseline="0" noProof="0" dirty="0">
                    <a:ln>
                      <a:noFill/>
                    </a:ln>
                    <a:solidFill>
                      <a:srgbClr val="FFFFFF"/>
                    </a:solidFill>
                    <a:effectLst/>
                    <a:uLnTx/>
                    <a:uFillTx/>
                    <a:latin typeface="Quicksand"/>
                    <a:ea typeface="+mn-ea"/>
                    <a:cs typeface="+mn-cs"/>
                  </a:rPr>
                </a:br>
                <a:r>
                  <a:rPr kumimoji="0" lang="en-BE" sz="2200" b="0" i="0" u="none" strike="noStrike" kern="1200" cap="none" spc="0" normalizeH="0" baseline="0" noProof="0" dirty="0">
                    <a:ln>
                      <a:noFill/>
                    </a:ln>
                    <a:solidFill>
                      <a:srgbClr val="FFFFFF"/>
                    </a:solidFill>
                    <a:effectLst/>
                    <a:uLnTx/>
                    <a:uFillTx/>
                    <a:latin typeface="Quicksand"/>
                    <a:ea typeface="+mn-ea"/>
                    <a:cs typeface="+mn-cs"/>
                  </a:rPr>
                  <a:t>award procedures</a:t>
                </a:r>
              </a:p>
            </p:txBody>
          </p:sp>
        </p:grpSp>
      </p:grpSp>
      <p:grpSp>
        <p:nvGrpSpPr>
          <p:cNvPr id="27" name="Group 26">
            <a:extLst>
              <a:ext uri="{FF2B5EF4-FFF2-40B4-BE49-F238E27FC236}">
                <a16:creationId xmlns:a16="http://schemas.microsoft.com/office/drawing/2014/main" id="{6EDCBD02-FD52-5A36-7B7A-5C9A9A9DD02B}"/>
              </a:ext>
            </a:extLst>
          </p:cNvPr>
          <p:cNvGrpSpPr/>
          <p:nvPr/>
        </p:nvGrpSpPr>
        <p:grpSpPr>
          <a:xfrm>
            <a:off x="-1121097" y="1541028"/>
            <a:ext cx="6094268" cy="4362771"/>
            <a:chOff x="-1121097" y="1541028"/>
            <a:chExt cx="6094268" cy="4362771"/>
          </a:xfrm>
        </p:grpSpPr>
        <p:grpSp>
          <p:nvGrpSpPr>
            <p:cNvPr id="6" name="Group 5">
              <a:extLst>
                <a:ext uri="{FF2B5EF4-FFF2-40B4-BE49-F238E27FC236}">
                  <a16:creationId xmlns:a16="http://schemas.microsoft.com/office/drawing/2014/main" id="{FDAC1C9E-6F91-D132-C6DF-4A75615C7968}"/>
                </a:ext>
              </a:extLst>
            </p:cNvPr>
            <p:cNvGrpSpPr/>
            <p:nvPr/>
          </p:nvGrpSpPr>
          <p:grpSpPr>
            <a:xfrm>
              <a:off x="387301" y="2174810"/>
              <a:ext cx="3099243" cy="1141912"/>
              <a:chOff x="3426" y="1365798"/>
              <a:chExt cx="2497210" cy="1821064"/>
            </a:xfrm>
          </p:grpSpPr>
          <p:sp>
            <p:nvSpPr>
              <p:cNvPr id="7" name="Rectangle: Rounded Corners 6">
                <a:extLst>
                  <a:ext uri="{FF2B5EF4-FFF2-40B4-BE49-F238E27FC236}">
                    <a16:creationId xmlns:a16="http://schemas.microsoft.com/office/drawing/2014/main" id="{D7D3B1EF-291E-04B0-DE85-AD488D38640E}"/>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Quicksand"/>
                  <a:ea typeface="+mn-ea"/>
                  <a:cs typeface="+mn-cs"/>
                </a:endParaRPr>
              </a:p>
            </p:txBody>
          </p:sp>
          <p:sp>
            <p:nvSpPr>
              <p:cNvPr id="8" name="Rectangle: Rounded Corners 4">
                <a:extLst>
                  <a:ext uri="{FF2B5EF4-FFF2-40B4-BE49-F238E27FC236}">
                    <a16:creationId xmlns:a16="http://schemas.microsoft.com/office/drawing/2014/main" id="{F6B50ED4-6A80-0FF1-5CB1-7A33516F1521}"/>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BE" sz="2200" b="0" i="0" u="none" strike="noStrike" kern="1200" cap="none" spc="0" normalizeH="0" baseline="0" noProof="0" dirty="0">
                    <a:ln>
                      <a:noFill/>
                    </a:ln>
                    <a:solidFill>
                      <a:srgbClr val="FFFFFF"/>
                    </a:solidFill>
                    <a:effectLst/>
                    <a:uLnTx/>
                    <a:uFillTx/>
                    <a:latin typeface="Quicksand"/>
                    <a:ea typeface="+mn-ea"/>
                    <a:cs typeface="+mn-cs"/>
                  </a:rPr>
                  <a:t>EU-level spectrum </a:t>
                </a:r>
                <a:r>
                  <a:rPr kumimoji="0" lang="en-GB" sz="2200" b="0" i="0" u="none" strike="noStrike" kern="1200" cap="none" spc="0" normalizeH="0" baseline="0" noProof="0" dirty="0">
                    <a:ln>
                      <a:noFill/>
                    </a:ln>
                    <a:solidFill>
                      <a:srgbClr val="FFFFFF"/>
                    </a:solidFill>
                    <a:effectLst/>
                    <a:uLnTx/>
                    <a:uFillTx/>
                    <a:latin typeface="Quicksand"/>
                    <a:ea typeface="+mn-ea"/>
                    <a:cs typeface="+mn-cs"/>
                  </a:rPr>
                  <a:t>strategy </a:t>
                </a:r>
                <a:r>
                  <a:rPr kumimoji="0" lang="en-BE" sz="2200" b="0" i="0" u="none" strike="noStrike" kern="1200" cap="none" spc="0" normalizeH="0" baseline="0" noProof="0" dirty="0">
                    <a:ln>
                      <a:noFill/>
                    </a:ln>
                    <a:solidFill>
                      <a:srgbClr val="FFFFFF"/>
                    </a:solidFill>
                    <a:effectLst/>
                    <a:uLnTx/>
                    <a:uFillTx/>
                    <a:latin typeface="Quicksand"/>
                    <a:ea typeface="+mn-ea"/>
                    <a:cs typeface="+mn-cs"/>
                  </a:rPr>
                  <a:t>and roadmaps</a:t>
                </a:r>
              </a:p>
            </p:txBody>
          </p:sp>
        </p:grpSp>
        <p:grpSp>
          <p:nvGrpSpPr>
            <p:cNvPr id="9" name="Group 8">
              <a:extLst>
                <a:ext uri="{FF2B5EF4-FFF2-40B4-BE49-F238E27FC236}">
                  <a16:creationId xmlns:a16="http://schemas.microsoft.com/office/drawing/2014/main" id="{7925FA4A-618C-94BB-75EC-9AF4E4A94A2F}"/>
                </a:ext>
              </a:extLst>
            </p:cNvPr>
            <p:cNvGrpSpPr/>
            <p:nvPr/>
          </p:nvGrpSpPr>
          <p:grpSpPr>
            <a:xfrm>
              <a:off x="387300" y="4845118"/>
              <a:ext cx="3099243" cy="1058681"/>
              <a:chOff x="3426" y="1365799"/>
              <a:chExt cx="2497210" cy="1821064"/>
            </a:xfrm>
          </p:grpSpPr>
          <p:sp>
            <p:nvSpPr>
              <p:cNvPr id="10" name="Rectangle: Rounded Corners 9">
                <a:extLst>
                  <a:ext uri="{FF2B5EF4-FFF2-40B4-BE49-F238E27FC236}">
                    <a16:creationId xmlns:a16="http://schemas.microsoft.com/office/drawing/2014/main" id="{7BEED4F4-744A-1801-2B62-5CEE168E1969}"/>
                  </a:ext>
                </a:extLst>
              </p:cNvPr>
              <p:cNvSpPr/>
              <p:nvPr/>
            </p:nvSpPr>
            <p:spPr>
              <a:xfrm>
                <a:off x="3426" y="1365799"/>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Quicksand"/>
                  <a:ea typeface="+mn-ea"/>
                  <a:cs typeface="+mn-cs"/>
                </a:endParaRPr>
              </a:p>
            </p:txBody>
          </p:sp>
          <p:sp>
            <p:nvSpPr>
              <p:cNvPr id="11" name="Rectangle: Rounded Corners 4">
                <a:extLst>
                  <a:ext uri="{FF2B5EF4-FFF2-40B4-BE49-F238E27FC236}">
                    <a16:creationId xmlns:a16="http://schemas.microsoft.com/office/drawing/2014/main" id="{2A82AF86-BC85-984B-995D-7C223C2594D1}"/>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BE" sz="2200" b="0" i="0" u="none" strike="noStrike" kern="1200" cap="none" spc="0" normalizeH="0" baseline="0" noProof="0" dirty="0">
                    <a:ln>
                      <a:noFill/>
                    </a:ln>
                    <a:solidFill>
                      <a:srgbClr val="FFFFFF"/>
                    </a:solidFill>
                    <a:effectLst/>
                    <a:uLnTx/>
                    <a:uFillTx/>
                    <a:latin typeface="Quicksand"/>
                    <a:ea typeface="+mn-ea"/>
                    <a:cs typeface="+mn-cs"/>
                  </a:rPr>
                  <a:t>Timelines for harmonisation and authorisation</a:t>
                </a:r>
              </a:p>
            </p:txBody>
          </p:sp>
        </p:grpSp>
        <p:sp>
          <p:nvSpPr>
            <p:cNvPr id="52" name="TextBox 51">
              <a:extLst>
                <a:ext uri="{FF2B5EF4-FFF2-40B4-BE49-F238E27FC236}">
                  <a16:creationId xmlns:a16="http://schemas.microsoft.com/office/drawing/2014/main" id="{036E465F-87AA-2A8E-0D0F-3DC887B46028}"/>
                </a:ext>
              </a:extLst>
            </p:cNvPr>
            <p:cNvSpPr txBox="1"/>
            <p:nvPr/>
          </p:nvSpPr>
          <p:spPr>
            <a:xfrm>
              <a:off x="-1121097" y="1541028"/>
              <a:ext cx="609426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400" b="1" i="0" u="none" strike="noStrike" kern="1200" cap="none" spc="0" normalizeH="0" baseline="0" noProof="0" dirty="0">
                  <a:ln>
                    <a:noFill/>
                  </a:ln>
                  <a:solidFill>
                    <a:srgbClr val="000000"/>
                  </a:solidFill>
                  <a:effectLst/>
                  <a:uLnTx/>
                  <a:uFillTx/>
                  <a:latin typeface="Quicksand"/>
                  <a:ea typeface="+mn-ea"/>
                  <a:cs typeface="+mn-cs"/>
                </a:rPr>
                <a:t>Spectrum allocation</a:t>
              </a:r>
            </a:p>
          </p:txBody>
        </p:sp>
        <p:grpSp>
          <p:nvGrpSpPr>
            <p:cNvPr id="15" name="Group 14">
              <a:extLst>
                <a:ext uri="{FF2B5EF4-FFF2-40B4-BE49-F238E27FC236}">
                  <a16:creationId xmlns:a16="http://schemas.microsoft.com/office/drawing/2014/main" id="{3F2667CC-69AC-526E-CFC1-A706DAAF0091}"/>
                </a:ext>
              </a:extLst>
            </p:cNvPr>
            <p:cNvGrpSpPr/>
            <p:nvPr/>
          </p:nvGrpSpPr>
          <p:grpSpPr>
            <a:xfrm>
              <a:off x="387301" y="3485040"/>
              <a:ext cx="3099243" cy="1161009"/>
              <a:chOff x="3426" y="1365798"/>
              <a:chExt cx="2497210" cy="1821064"/>
            </a:xfrm>
          </p:grpSpPr>
          <p:sp>
            <p:nvSpPr>
              <p:cNvPr id="16" name="Rectangle: Rounded Corners 15">
                <a:extLst>
                  <a:ext uri="{FF2B5EF4-FFF2-40B4-BE49-F238E27FC236}">
                    <a16:creationId xmlns:a16="http://schemas.microsoft.com/office/drawing/2014/main" id="{5603203C-4A8B-AC21-349B-C6B217C7C951}"/>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dirty="0">
                  <a:ln>
                    <a:noFill/>
                  </a:ln>
                  <a:solidFill>
                    <a:srgbClr val="FFFFFF"/>
                  </a:solidFill>
                  <a:effectLst/>
                  <a:uLnTx/>
                  <a:uFillTx/>
                  <a:latin typeface="Quicksand"/>
                  <a:ea typeface="+mn-ea"/>
                  <a:cs typeface="+mn-cs"/>
                </a:endParaRPr>
              </a:p>
            </p:txBody>
          </p:sp>
          <p:sp>
            <p:nvSpPr>
              <p:cNvPr id="17" name="Rectangle: Rounded Corners 4">
                <a:extLst>
                  <a:ext uri="{FF2B5EF4-FFF2-40B4-BE49-F238E27FC236}">
                    <a16:creationId xmlns:a16="http://schemas.microsoft.com/office/drawing/2014/main" id="{9F2C8EB0-0B65-6499-BDA0-C85F1810C31D}"/>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BE" sz="2200" b="0" i="0" u="none" strike="noStrike" kern="1200" cap="none" spc="0" normalizeH="0" baseline="0" noProof="0" dirty="0">
                    <a:ln>
                      <a:noFill/>
                    </a:ln>
                    <a:solidFill>
                      <a:srgbClr val="FFFFFF"/>
                    </a:solidFill>
                    <a:effectLst/>
                    <a:uLnTx/>
                    <a:uFillTx/>
                    <a:latin typeface="Quicksand"/>
                    <a:ea typeface="+mn-ea"/>
                    <a:cs typeface="+mn-cs"/>
                  </a:rPr>
                  <a:t>National roadmaps</a:t>
                </a:r>
              </a:p>
            </p:txBody>
          </p:sp>
        </p:grpSp>
      </p:grpSp>
      <p:grpSp>
        <p:nvGrpSpPr>
          <p:cNvPr id="29" name="Group 28">
            <a:extLst>
              <a:ext uri="{FF2B5EF4-FFF2-40B4-BE49-F238E27FC236}">
                <a16:creationId xmlns:a16="http://schemas.microsoft.com/office/drawing/2014/main" id="{71679EBE-0C95-C81F-AE32-D8FBE7A313F3}"/>
              </a:ext>
            </a:extLst>
          </p:cNvPr>
          <p:cNvGrpSpPr/>
          <p:nvPr/>
        </p:nvGrpSpPr>
        <p:grpSpPr>
          <a:xfrm>
            <a:off x="5803656" y="1594455"/>
            <a:ext cx="6094268" cy="4345846"/>
            <a:chOff x="5803656" y="1594455"/>
            <a:chExt cx="6094268" cy="4345846"/>
          </a:xfrm>
        </p:grpSpPr>
        <p:grpSp>
          <p:nvGrpSpPr>
            <p:cNvPr id="18" name="Group 17">
              <a:extLst>
                <a:ext uri="{FF2B5EF4-FFF2-40B4-BE49-F238E27FC236}">
                  <a16:creationId xmlns:a16="http://schemas.microsoft.com/office/drawing/2014/main" id="{216E3165-6396-BAE4-F039-A2607DE13BCF}"/>
                </a:ext>
              </a:extLst>
            </p:cNvPr>
            <p:cNvGrpSpPr/>
            <p:nvPr/>
          </p:nvGrpSpPr>
          <p:grpSpPr>
            <a:xfrm>
              <a:off x="7285253" y="2199323"/>
              <a:ext cx="3177437" cy="1141912"/>
              <a:chOff x="3426" y="1365798"/>
              <a:chExt cx="2497210" cy="1821064"/>
            </a:xfrm>
          </p:grpSpPr>
          <p:sp>
            <p:nvSpPr>
              <p:cNvPr id="19" name="Rectangle: Rounded Corners 18">
                <a:extLst>
                  <a:ext uri="{FF2B5EF4-FFF2-40B4-BE49-F238E27FC236}">
                    <a16:creationId xmlns:a16="http://schemas.microsoft.com/office/drawing/2014/main" id="{263792F6-97EC-5201-ECA2-29B3D11F3360}"/>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Quicksand"/>
                  <a:ea typeface="+mn-ea"/>
                  <a:cs typeface="+mn-cs"/>
                </a:endParaRPr>
              </a:p>
            </p:txBody>
          </p:sp>
          <p:sp>
            <p:nvSpPr>
              <p:cNvPr id="20" name="Rectangle: Rounded Corners 4">
                <a:extLst>
                  <a:ext uri="{FF2B5EF4-FFF2-40B4-BE49-F238E27FC236}">
                    <a16:creationId xmlns:a16="http://schemas.microsoft.com/office/drawing/2014/main" id="{70B4600A-56ED-1E9C-2223-C0A52246DB7C}"/>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BE" sz="2200" b="0" i="0" u="none" strike="noStrike" kern="1200" cap="none" spc="0" normalizeH="0" baseline="0" noProof="0" dirty="0">
                    <a:ln>
                      <a:noFill/>
                    </a:ln>
                    <a:solidFill>
                      <a:srgbClr val="FFFFFF"/>
                    </a:solidFill>
                    <a:effectLst/>
                    <a:uLnTx/>
                    <a:uFillTx/>
                    <a:latin typeface="Quicksand"/>
                    <a:ea typeface="+mn-ea"/>
                    <a:cs typeface="+mn-cs"/>
                  </a:rPr>
                  <a:t>Unlimited duration “in principle”</a:t>
                </a:r>
              </a:p>
            </p:txBody>
          </p:sp>
        </p:grpSp>
        <p:grpSp>
          <p:nvGrpSpPr>
            <p:cNvPr id="2" name="Group 1">
              <a:extLst>
                <a:ext uri="{FF2B5EF4-FFF2-40B4-BE49-F238E27FC236}">
                  <a16:creationId xmlns:a16="http://schemas.microsoft.com/office/drawing/2014/main" id="{7E55EA0D-90C3-80A8-E119-048A951BD500}"/>
                </a:ext>
              </a:extLst>
            </p:cNvPr>
            <p:cNvGrpSpPr/>
            <p:nvPr/>
          </p:nvGrpSpPr>
          <p:grpSpPr>
            <a:xfrm>
              <a:off x="7250334" y="4808953"/>
              <a:ext cx="3202027" cy="1131348"/>
              <a:chOff x="3426" y="1365798"/>
              <a:chExt cx="2497210" cy="1821064"/>
            </a:xfrm>
          </p:grpSpPr>
          <p:sp>
            <p:nvSpPr>
              <p:cNvPr id="4" name="Rectangle: Rounded Corners 3">
                <a:extLst>
                  <a:ext uri="{FF2B5EF4-FFF2-40B4-BE49-F238E27FC236}">
                    <a16:creationId xmlns:a16="http://schemas.microsoft.com/office/drawing/2014/main" id="{340328B9-4CEC-1AF6-CD84-45BC16699056}"/>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Quicksand"/>
                  <a:ea typeface="+mn-ea"/>
                  <a:cs typeface="+mn-cs"/>
                </a:endParaRPr>
              </a:p>
            </p:txBody>
          </p:sp>
          <p:sp>
            <p:nvSpPr>
              <p:cNvPr id="5" name="Rectangle: Rounded Corners 4">
                <a:extLst>
                  <a:ext uri="{FF2B5EF4-FFF2-40B4-BE49-F238E27FC236}">
                    <a16:creationId xmlns:a16="http://schemas.microsoft.com/office/drawing/2014/main" id="{C5659B6C-D9E2-EC4C-D977-F54210E05337}"/>
                  </a:ext>
                </a:extLst>
              </p:cNvPr>
              <p:cNvSpPr txBox="1"/>
              <p:nvPr/>
            </p:nvSpPr>
            <p:spPr>
              <a:xfrm>
                <a:off x="55702" y="1566303"/>
                <a:ext cx="2319416" cy="1620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BE" sz="2200" b="0" i="0" u="none" strike="noStrike" kern="1200" cap="none" spc="0" normalizeH="0" baseline="0" noProof="0" dirty="0">
                    <a:ln>
                      <a:noFill/>
                    </a:ln>
                    <a:solidFill>
                      <a:srgbClr val="FFFFFF"/>
                    </a:solidFill>
                    <a:effectLst/>
                    <a:uLnTx/>
                    <a:uFillTx/>
                    <a:latin typeface="Quicksand"/>
                    <a:ea typeface="+mn-ea"/>
                    <a:cs typeface="+mn-cs"/>
                  </a:rPr>
                  <a:t>S</a:t>
                </a:r>
                <a:r>
                  <a:rPr kumimoji="0" lang="en-GB" sz="2200" b="0" i="0" u="none" strike="noStrike" kern="1200" cap="none" spc="0" normalizeH="0" baseline="0" noProof="0" dirty="0">
                    <a:ln>
                      <a:noFill/>
                    </a:ln>
                    <a:solidFill>
                      <a:srgbClr val="FFFFFF"/>
                    </a:solidFill>
                    <a:effectLst/>
                    <a:uLnTx/>
                    <a:uFillTx/>
                    <a:latin typeface="Quicksand"/>
                    <a:ea typeface="+mn-ea"/>
                    <a:cs typeface="+mn-cs"/>
                  </a:rPr>
                  <a:t>hared</a:t>
                </a:r>
                <a:r>
                  <a:rPr kumimoji="0" lang="en-BE" sz="2200" b="0" i="0" u="none" strike="noStrike" kern="1200" cap="none" spc="0" normalizeH="0" baseline="0" noProof="0" dirty="0">
                    <a:ln>
                      <a:noFill/>
                    </a:ln>
                    <a:solidFill>
                      <a:srgbClr val="FFFFFF"/>
                    </a:solidFill>
                    <a:effectLst/>
                    <a:uLnTx/>
                    <a:uFillTx/>
                    <a:latin typeface="Quicksand"/>
                    <a:ea typeface="+mn-ea"/>
                    <a:cs typeface="+mn-cs"/>
                  </a:rPr>
                  <a:t> use will be the norm</a:t>
                </a:r>
              </a:p>
            </p:txBody>
          </p:sp>
        </p:grpSp>
        <p:sp>
          <p:nvSpPr>
            <p:cNvPr id="54" name="TextBox 53">
              <a:extLst>
                <a:ext uri="{FF2B5EF4-FFF2-40B4-BE49-F238E27FC236}">
                  <a16:creationId xmlns:a16="http://schemas.microsoft.com/office/drawing/2014/main" id="{44D2D029-92DF-194A-0ED1-55D13163A4A3}"/>
                </a:ext>
              </a:extLst>
            </p:cNvPr>
            <p:cNvSpPr txBox="1"/>
            <p:nvPr/>
          </p:nvSpPr>
          <p:spPr>
            <a:xfrm>
              <a:off x="5803656" y="1594455"/>
              <a:ext cx="609426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400" b="1" i="0" u="none" strike="noStrike" kern="1200" cap="none" spc="0" normalizeH="0" baseline="0" noProof="0" dirty="0">
                  <a:ln>
                    <a:noFill/>
                  </a:ln>
                  <a:solidFill>
                    <a:srgbClr val="000000"/>
                  </a:solidFill>
                  <a:effectLst/>
                  <a:uLnTx/>
                  <a:uFillTx/>
                  <a:latin typeface="Quicksand"/>
                  <a:ea typeface="+mn-ea"/>
                  <a:cs typeface="+mn-cs"/>
                </a:rPr>
                <a:t>Spectrum licences</a:t>
              </a:r>
            </a:p>
          </p:txBody>
        </p:sp>
        <p:grpSp>
          <p:nvGrpSpPr>
            <p:cNvPr id="24" name="Group 23">
              <a:extLst>
                <a:ext uri="{FF2B5EF4-FFF2-40B4-BE49-F238E27FC236}">
                  <a16:creationId xmlns:a16="http://schemas.microsoft.com/office/drawing/2014/main" id="{399F3613-9089-D251-3D0D-8E8C7A15A2A7}"/>
                </a:ext>
              </a:extLst>
            </p:cNvPr>
            <p:cNvGrpSpPr/>
            <p:nvPr/>
          </p:nvGrpSpPr>
          <p:grpSpPr>
            <a:xfrm>
              <a:off x="7250335" y="3504138"/>
              <a:ext cx="3202027" cy="1141912"/>
              <a:chOff x="3426" y="1365798"/>
              <a:chExt cx="2497210" cy="1821064"/>
            </a:xfrm>
          </p:grpSpPr>
          <p:sp>
            <p:nvSpPr>
              <p:cNvPr id="25" name="Rectangle: Rounded Corners 24">
                <a:extLst>
                  <a:ext uri="{FF2B5EF4-FFF2-40B4-BE49-F238E27FC236}">
                    <a16:creationId xmlns:a16="http://schemas.microsoft.com/office/drawing/2014/main" id="{033DA6D4-453F-E6E2-1ECB-54501B32ACA4}"/>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Quicksand"/>
                  <a:ea typeface="+mn-ea"/>
                  <a:cs typeface="+mn-cs"/>
                </a:endParaRPr>
              </a:p>
            </p:txBody>
          </p:sp>
          <p:sp>
            <p:nvSpPr>
              <p:cNvPr id="26" name="Rectangle: Rounded Corners 4">
                <a:extLst>
                  <a:ext uri="{FF2B5EF4-FFF2-40B4-BE49-F238E27FC236}">
                    <a16:creationId xmlns:a16="http://schemas.microsoft.com/office/drawing/2014/main" id="{6B6D5487-C89A-8CF7-C5A9-2EFA27E91925}"/>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BE" sz="2200" b="0" i="0" u="none" strike="noStrike" kern="1200" cap="none" spc="0" normalizeH="0" baseline="0" noProof="0" dirty="0">
                    <a:ln>
                      <a:noFill/>
                    </a:ln>
                    <a:solidFill>
                      <a:srgbClr val="FFFFFF"/>
                    </a:solidFill>
                    <a:effectLst/>
                    <a:uLnTx/>
                    <a:uFillTx/>
                    <a:latin typeface="Quicksand"/>
                    <a:ea typeface="+mn-ea"/>
                    <a:cs typeface="+mn-cs"/>
                  </a:rPr>
                  <a:t>40 years </a:t>
                </a:r>
                <a:r>
                  <a:rPr kumimoji="0" lang="en-GB" sz="2200" b="0" i="0" u="none" strike="noStrike" kern="1200" cap="none" spc="0" normalizeH="0" baseline="0" noProof="0" dirty="0">
                    <a:ln>
                      <a:noFill/>
                    </a:ln>
                    <a:solidFill>
                      <a:srgbClr val="FFFFFF"/>
                    </a:solidFill>
                    <a:effectLst/>
                    <a:uLnTx/>
                    <a:uFillTx/>
                    <a:latin typeface="Quicksand"/>
                    <a:ea typeface="+mn-ea"/>
                    <a:cs typeface="+mn-cs"/>
                  </a:rPr>
                  <a:t>minimum</a:t>
                </a:r>
                <a:r>
                  <a:rPr kumimoji="0" lang="en-BE" sz="2200" b="0" i="0" u="none" strike="noStrike" kern="1200" cap="none" spc="0" normalizeH="0" baseline="0" noProof="0" dirty="0">
                    <a:ln>
                      <a:noFill/>
                    </a:ln>
                    <a:solidFill>
                      <a:srgbClr val="FFFFFF"/>
                    </a:solidFill>
                    <a:effectLst/>
                    <a:uLnTx/>
                    <a:uFillTx/>
                    <a:latin typeface="Quicksand"/>
                    <a:ea typeface="+mn-ea"/>
                    <a:cs typeface="+mn-cs"/>
                  </a:rPr>
                  <a:t> duration for wireless broadband</a:t>
                </a:r>
              </a:p>
            </p:txBody>
          </p:sp>
        </p:grpSp>
      </p:grpSp>
    </p:spTree>
    <p:extLst>
      <p:ext uri="{BB962C8B-B14F-4D97-AF65-F5344CB8AC3E}">
        <p14:creationId xmlns:p14="http://schemas.microsoft.com/office/powerpoint/2010/main" val="219811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DA6556-DF23-184E-BE90-5244DC248166}"/>
              </a:ext>
            </a:extLst>
          </p:cNvPr>
          <p:cNvSpPr>
            <a:spLocks noGrp="1"/>
          </p:cNvSpPr>
          <p:nvPr>
            <p:ph type="title"/>
          </p:nvPr>
        </p:nvSpPr>
        <p:spPr/>
        <p:txBody>
          <a:bodyPr/>
          <a:lstStyle/>
          <a:p>
            <a:pPr algn="ctr"/>
            <a:r>
              <a:rPr lang="en-GB" dirty="0"/>
              <a:t>Market</a:t>
            </a:r>
            <a:r>
              <a:rPr lang="en-BE" dirty="0"/>
              <a:t> analysis </a:t>
            </a:r>
            <a:r>
              <a:rPr lang="en-GB" dirty="0"/>
              <a:t>&amp; access regulation </a:t>
            </a:r>
          </a:p>
        </p:txBody>
      </p:sp>
      <p:grpSp>
        <p:nvGrpSpPr>
          <p:cNvPr id="4" name="Group 3">
            <a:extLst>
              <a:ext uri="{FF2B5EF4-FFF2-40B4-BE49-F238E27FC236}">
                <a16:creationId xmlns:a16="http://schemas.microsoft.com/office/drawing/2014/main" id="{AB01E386-AC53-5547-6A12-16A41674A6CD}"/>
              </a:ext>
            </a:extLst>
          </p:cNvPr>
          <p:cNvGrpSpPr/>
          <p:nvPr/>
        </p:nvGrpSpPr>
        <p:grpSpPr>
          <a:xfrm>
            <a:off x="349955" y="1896145"/>
            <a:ext cx="3264101" cy="998522"/>
            <a:chOff x="3426" y="1365798"/>
            <a:chExt cx="2497210" cy="1821064"/>
          </a:xfrm>
        </p:grpSpPr>
        <p:sp>
          <p:nvSpPr>
            <p:cNvPr id="5" name="Rectangle: Rounded Corners 4">
              <a:extLst>
                <a:ext uri="{FF2B5EF4-FFF2-40B4-BE49-F238E27FC236}">
                  <a16:creationId xmlns:a16="http://schemas.microsoft.com/office/drawing/2014/main" id="{F5619D81-42E9-9F41-3C68-54D776EED08D}"/>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dirty="0">
                <a:ln>
                  <a:noFill/>
                </a:ln>
                <a:solidFill>
                  <a:srgbClr val="FFFFFF"/>
                </a:solidFill>
                <a:effectLst/>
                <a:uLnTx/>
                <a:uFillTx/>
                <a:latin typeface="Quicksand"/>
                <a:ea typeface="+mn-ea"/>
                <a:cs typeface="+mn-cs"/>
              </a:endParaRPr>
            </a:p>
          </p:txBody>
        </p:sp>
        <p:sp>
          <p:nvSpPr>
            <p:cNvPr id="6" name="Rectangle: Rounded Corners 4">
              <a:extLst>
                <a:ext uri="{FF2B5EF4-FFF2-40B4-BE49-F238E27FC236}">
                  <a16:creationId xmlns:a16="http://schemas.microsoft.com/office/drawing/2014/main" id="{C43DC109-EA2D-4B1D-70AB-652F006AF139}"/>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BE" sz="2400" b="0" i="0" u="none" strike="noStrike" kern="1200" cap="none" spc="0" normalizeH="0" baseline="0" noProof="0" dirty="0">
                  <a:ln>
                    <a:noFill/>
                  </a:ln>
                  <a:solidFill>
                    <a:srgbClr val="FFFFFF"/>
                  </a:solidFill>
                  <a:effectLst/>
                  <a:uLnTx/>
                  <a:uFillTx/>
                  <a:latin typeface="Quicksand"/>
                  <a:ea typeface="+mn-ea"/>
                  <a:cs typeface="+mn-cs"/>
                </a:rPr>
                <a:t>Significant Market Power (SMP) </a:t>
              </a:r>
            </a:p>
          </p:txBody>
        </p:sp>
      </p:grpSp>
      <p:grpSp>
        <p:nvGrpSpPr>
          <p:cNvPr id="32" name="Group 31">
            <a:extLst>
              <a:ext uri="{FF2B5EF4-FFF2-40B4-BE49-F238E27FC236}">
                <a16:creationId xmlns:a16="http://schemas.microsoft.com/office/drawing/2014/main" id="{10B5E8E0-17E0-C886-03C3-0EB4E52CBE90}"/>
              </a:ext>
            </a:extLst>
          </p:cNvPr>
          <p:cNvGrpSpPr/>
          <p:nvPr/>
        </p:nvGrpSpPr>
        <p:grpSpPr>
          <a:xfrm>
            <a:off x="349955" y="3169146"/>
            <a:ext cx="3264100" cy="998522"/>
            <a:chOff x="3426" y="1365798"/>
            <a:chExt cx="2497210" cy="1821064"/>
          </a:xfrm>
        </p:grpSpPr>
        <p:sp>
          <p:nvSpPr>
            <p:cNvPr id="33" name="Rectangle: Rounded Corners 32">
              <a:extLst>
                <a:ext uri="{FF2B5EF4-FFF2-40B4-BE49-F238E27FC236}">
                  <a16:creationId xmlns:a16="http://schemas.microsoft.com/office/drawing/2014/main" id="{24C77074-35A5-DD03-3A6C-1A6090AD7562}"/>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dirty="0">
                <a:ln>
                  <a:noFill/>
                </a:ln>
                <a:solidFill>
                  <a:srgbClr val="FFFFFF"/>
                </a:solidFill>
                <a:effectLst/>
                <a:uLnTx/>
                <a:uFillTx/>
                <a:latin typeface="Quicksand"/>
                <a:ea typeface="+mn-ea"/>
                <a:cs typeface="+mn-cs"/>
              </a:endParaRPr>
            </a:p>
          </p:txBody>
        </p:sp>
        <p:sp>
          <p:nvSpPr>
            <p:cNvPr id="34" name="Rectangle: Rounded Corners 4">
              <a:extLst>
                <a:ext uri="{FF2B5EF4-FFF2-40B4-BE49-F238E27FC236}">
                  <a16:creationId xmlns:a16="http://schemas.microsoft.com/office/drawing/2014/main" id="{399225DE-0107-E88E-E998-08AF7E461455}"/>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BE" sz="2400" b="0" i="0" u="none" strike="noStrike" kern="1200" cap="none" spc="0" normalizeH="0" baseline="0" noProof="0" dirty="0">
                  <a:ln>
                    <a:noFill/>
                  </a:ln>
                  <a:solidFill>
                    <a:srgbClr val="FFFFFF"/>
                  </a:solidFill>
                  <a:effectLst/>
                  <a:uLnTx/>
                  <a:uFillTx/>
                  <a:latin typeface="Quicksand"/>
                  <a:ea typeface="+mn-ea"/>
                  <a:cs typeface="+mn-cs"/>
                </a:rPr>
                <a:t>Remedies</a:t>
              </a:r>
            </a:p>
          </p:txBody>
        </p:sp>
      </p:grpSp>
      <p:sp>
        <p:nvSpPr>
          <p:cNvPr id="45" name="Rectangle 44">
            <a:extLst>
              <a:ext uri="{FF2B5EF4-FFF2-40B4-BE49-F238E27FC236}">
                <a16:creationId xmlns:a16="http://schemas.microsoft.com/office/drawing/2014/main" id="{AEF8D640-29B9-5443-1959-774D6EFCA1B0}"/>
              </a:ext>
            </a:extLst>
          </p:cNvPr>
          <p:cNvSpPr/>
          <p:nvPr/>
        </p:nvSpPr>
        <p:spPr>
          <a:xfrm>
            <a:off x="3877918" y="1923775"/>
            <a:ext cx="3001853" cy="998523"/>
          </a:xfrm>
          <a:prstGeom prst="rect">
            <a:avLst/>
          </a:prstGeom>
          <a:noFill/>
          <a:ln w="38100">
            <a:solidFill>
              <a:srgbClr val="009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200" b="0" i="0" u="none" strike="noStrike" kern="1200" cap="none" spc="0" normalizeH="0" baseline="0" noProof="0" dirty="0">
                <a:ln>
                  <a:noFill/>
                </a:ln>
                <a:solidFill>
                  <a:srgbClr val="000000"/>
                </a:solidFill>
                <a:effectLst/>
                <a:uLnTx/>
                <a:uFillTx/>
                <a:latin typeface="Quicksand"/>
                <a:ea typeface="+mn-ea"/>
                <a:cs typeface="+mn-cs"/>
              </a:rPr>
              <a:t>General approach </a:t>
            </a:r>
            <a:r>
              <a:rPr kumimoji="0" lang="en-BE" sz="2200" b="1" i="0" u="none" strike="noStrike" kern="1200" cap="none" spc="0" normalizeH="0" baseline="0" noProof="0" dirty="0">
                <a:ln>
                  <a:noFill/>
                </a:ln>
                <a:solidFill>
                  <a:srgbClr val="000000"/>
                </a:solidFill>
                <a:effectLst/>
                <a:uLnTx/>
                <a:uFillTx/>
                <a:latin typeface="Quicksand"/>
                <a:ea typeface="+mn-ea"/>
                <a:cs typeface="+mn-cs"/>
              </a:rPr>
              <a:t>maintained</a:t>
            </a:r>
          </a:p>
        </p:txBody>
      </p:sp>
      <p:sp>
        <p:nvSpPr>
          <p:cNvPr id="2" name="Rectangle 1">
            <a:extLst>
              <a:ext uri="{FF2B5EF4-FFF2-40B4-BE49-F238E27FC236}">
                <a16:creationId xmlns:a16="http://schemas.microsoft.com/office/drawing/2014/main" id="{BF240E10-5463-1477-84A3-15FD18DA59AB}"/>
              </a:ext>
            </a:extLst>
          </p:cNvPr>
          <p:cNvSpPr/>
          <p:nvPr/>
        </p:nvSpPr>
        <p:spPr>
          <a:xfrm>
            <a:off x="7094091" y="1923775"/>
            <a:ext cx="4858423" cy="998523"/>
          </a:xfrm>
          <a:prstGeom prst="rect">
            <a:avLst/>
          </a:prstGeom>
          <a:noFill/>
          <a:ln w="38100">
            <a:solidFill>
              <a:srgbClr val="009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200" b="0" i="0" u="none" strike="noStrike" kern="1200" cap="none" spc="0" normalizeH="0" baseline="0" noProof="0" dirty="0">
                <a:ln>
                  <a:noFill/>
                </a:ln>
                <a:solidFill>
                  <a:srgbClr val="000000"/>
                </a:solidFill>
                <a:effectLst/>
                <a:uLnTx/>
                <a:uFillTx/>
                <a:latin typeface="Quicksand"/>
                <a:ea typeface="+mn-ea"/>
                <a:cs typeface="+mn-cs"/>
              </a:rPr>
              <a:t>Recommendation on relevant markets </a:t>
            </a:r>
            <a:r>
              <a:rPr kumimoji="0" lang="en-BE" sz="2200" b="1" i="0" u="none" strike="noStrike" kern="1200" cap="none" spc="0" normalizeH="0" baseline="0" noProof="0" dirty="0">
                <a:ln>
                  <a:noFill/>
                </a:ln>
                <a:solidFill>
                  <a:srgbClr val="000000"/>
                </a:solidFill>
                <a:effectLst/>
                <a:uLnTx/>
                <a:uFillTx/>
                <a:latin typeface="Quicksand"/>
                <a:ea typeface="+mn-ea"/>
                <a:cs typeface="+mn-cs"/>
              </a:rPr>
              <a:t>optional</a:t>
            </a:r>
          </a:p>
        </p:txBody>
      </p:sp>
      <p:sp>
        <p:nvSpPr>
          <p:cNvPr id="7" name="Rectangle 6">
            <a:extLst>
              <a:ext uri="{FF2B5EF4-FFF2-40B4-BE49-F238E27FC236}">
                <a16:creationId xmlns:a16="http://schemas.microsoft.com/office/drawing/2014/main" id="{B8AA8613-1A17-CC41-B7BC-77D4B9168392}"/>
              </a:ext>
            </a:extLst>
          </p:cNvPr>
          <p:cNvSpPr/>
          <p:nvPr/>
        </p:nvSpPr>
        <p:spPr>
          <a:xfrm>
            <a:off x="3877919" y="3145746"/>
            <a:ext cx="2511996" cy="998523"/>
          </a:xfrm>
          <a:prstGeom prst="rect">
            <a:avLst/>
          </a:prstGeom>
          <a:noFill/>
          <a:ln w="38100">
            <a:solidFill>
              <a:srgbClr val="009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Quicksand"/>
                <a:ea typeface="+mn-ea"/>
                <a:cs typeface="+mn-cs"/>
              </a:rPr>
              <a:t>Hierarchy</a:t>
            </a:r>
            <a:r>
              <a:rPr kumimoji="0" lang="en-BE" sz="2200" b="0" i="0" u="none" strike="noStrike" kern="1200" cap="none" spc="0" normalizeH="0" baseline="0" noProof="0" dirty="0">
                <a:ln>
                  <a:noFill/>
                </a:ln>
                <a:solidFill>
                  <a:srgbClr val="000000"/>
                </a:solidFill>
                <a:effectLst/>
                <a:uLnTx/>
                <a:uFillTx/>
                <a:latin typeface="Quicksand"/>
                <a:ea typeface="+mn-ea"/>
                <a:cs typeface="+mn-cs"/>
              </a:rPr>
              <a:t> of remedies</a:t>
            </a:r>
          </a:p>
        </p:txBody>
      </p:sp>
      <p:sp>
        <p:nvSpPr>
          <p:cNvPr id="8" name="Rectangle 7">
            <a:extLst>
              <a:ext uri="{FF2B5EF4-FFF2-40B4-BE49-F238E27FC236}">
                <a16:creationId xmlns:a16="http://schemas.microsoft.com/office/drawing/2014/main" id="{616BA3F3-B179-2A22-015D-8A11E913AB02}"/>
              </a:ext>
            </a:extLst>
          </p:cNvPr>
          <p:cNvSpPr/>
          <p:nvPr/>
        </p:nvSpPr>
        <p:spPr>
          <a:xfrm>
            <a:off x="6653780" y="3120401"/>
            <a:ext cx="2435792" cy="998523"/>
          </a:xfrm>
          <a:prstGeom prst="rect">
            <a:avLst/>
          </a:prstGeom>
          <a:noFill/>
          <a:ln w="38100">
            <a:solidFill>
              <a:srgbClr val="009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200" b="1" i="0" u="none" strike="noStrike" kern="1200" cap="none" spc="0" normalizeH="0" baseline="0" noProof="0" dirty="0">
                <a:ln>
                  <a:noFill/>
                </a:ln>
                <a:solidFill>
                  <a:srgbClr val="000000"/>
                </a:solidFill>
                <a:effectLst/>
                <a:uLnTx/>
                <a:uFillTx/>
                <a:latin typeface="Quicksand"/>
                <a:ea typeface="+mn-ea"/>
                <a:cs typeface="+mn-cs"/>
              </a:rPr>
              <a:t>EC veto </a:t>
            </a:r>
            <a:r>
              <a:rPr kumimoji="0" lang="en-BE" sz="2200" b="0" i="0" u="none" strike="noStrike" kern="1200" cap="none" spc="0" normalizeH="0" baseline="0" noProof="0" dirty="0">
                <a:ln>
                  <a:noFill/>
                </a:ln>
                <a:solidFill>
                  <a:srgbClr val="000000"/>
                </a:solidFill>
                <a:effectLst/>
                <a:uLnTx/>
                <a:uFillTx/>
                <a:latin typeface="Quicksand"/>
                <a:ea typeface="+mn-ea"/>
                <a:cs typeface="+mn-cs"/>
              </a:rPr>
              <a:t>on most remedies</a:t>
            </a:r>
          </a:p>
        </p:txBody>
      </p:sp>
      <p:sp>
        <p:nvSpPr>
          <p:cNvPr id="10" name="Rectangle 9">
            <a:extLst>
              <a:ext uri="{FF2B5EF4-FFF2-40B4-BE49-F238E27FC236}">
                <a16:creationId xmlns:a16="http://schemas.microsoft.com/office/drawing/2014/main" id="{44D2CF68-D274-D622-7F53-6289474C282D}"/>
              </a:ext>
            </a:extLst>
          </p:cNvPr>
          <p:cNvSpPr/>
          <p:nvPr/>
        </p:nvSpPr>
        <p:spPr>
          <a:xfrm>
            <a:off x="9353436" y="3120400"/>
            <a:ext cx="2599078" cy="998523"/>
          </a:xfrm>
          <a:prstGeom prst="rect">
            <a:avLst/>
          </a:prstGeom>
          <a:noFill/>
          <a:ln w="38100">
            <a:solidFill>
              <a:srgbClr val="009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2200" b="0" i="0" u="none" strike="noStrike" kern="1200" cap="none" spc="0" normalizeH="0" baseline="0" noProof="0" dirty="0">
                <a:ln>
                  <a:noFill/>
                </a:ln>
                <a:solidFill>
                  <a:srgbClr val="000000"/>
                </a:solidFill>
                <a:effectLst/>
                <a:uLnTx/>
                <a:uFillTx/>
                <a:latin typeface="Quicksand"/>
                <a:ea typeface="+mn-ea"/>
                <a:cs typeface="+mn-cs"/>
              </a:rPr>
              <a:t>EU-level </a:t>
            </a:r>
            <a:r>
              <a:rPr kumimoji="0" lang="en-BE" sz="2200" b="1" i="0" u="none" strike="noStrike" kern="1200" cap="none" spc="0" normalizeH="0" baseline="0" noProof="0" dirty="0">
                <a:ln>
                  <a:noFill/>
                </a:ln>
                <a:solidFill>
                  <a:srgbClr val="000000"/>
                </a:solidFill>
                <a:effectLst/>
                <a:uLnTx/>
                <a:uFillTx/>
                <a:latin typeface="Quicksand"/>
                <a:ea typeface="+mn-ea"/>
                <a:cs typeface="+mn-cs"/>
              </a:rPr>
              <a:t>wholesale access </a:t>
            </a:r>
            <a:r>
              <a:rPr kumimoji="0" lang="en-BE" sz="2200" b="0" i="0" u="none" strike="noStrike" kern="1200" cap="none" spc="0" normalizeH="0" baseline="0" noProof="0" dirty="0">
                <a:ln>
                  <a:noFill/>
                </a:ln>
                <a:solidFill>
                  <a:srgbClr val="000000"/>
                </a:solidFill>
                <a:effectLst/>
                <a:uLnTx/>
                <a:uFillTx/>
                <a:latin typeface="Quicksand"/>
                <a:ea typeface="+mn-ea"/>
                <a:cs typeface="+mn-cs"/>
              </a:rPr>
              <a:t>product</a:t>
            </a:r>
          </a:p>
        </p:txBody>
      </p:sp>
      <p:grpSp>
        <p:nvGrpSpPr>
          <p:cNvPr id="9" name="Group 8">
            <a:extLst>
              <a:ext uri="{FF2B5EF4-FFF2-40B4-BE49-F238E27FC236}">
                <a16:creationId xmlns:a16="http://schemas.microsoft.com/office/drawing/2014/main" id="{CD1A39A9-6A8B-73E4-09DC-2D8D74B3AFDE}"/>
              </a:ext>
            </a:extLst>
          </p:cNvPr>
          <p:cNvGrpSpPr/>
          <p:nvPr/>
        </p:nvGrpSpPr>
        <p:grpSpPr>
          <a:xfrm>
            <a:off x="375355" y="4515346"/>
            <a:ext cx="3264100" cy="998522"/>
            <a:chOff x="3426" y="1365798"/>
            <a:chExt cx="2497210" cy="1821064"/>
          </a:xfrm>
        </p:grpSpPr>
        <p:sp>
          <p:nvSpPr>
            <p:cNvPr id="11" name="Rectangle: Rounded Corners 10">
              <a:extLst>
                <a:ext uri="{FF2B5EF4-FFF2-40B4-BE49-F238E27FC236}">
                  <a16:creationId xmlns:a16="http://schemas.microsoft.com/office/drawing/2014/main" id="{3F4D9814-B22F-DDF7-DE29-B73E3E9458F8}"/>
                </a:ext>
              </a:extLst>
            </p:cNvPr>
            <p:cNvSpPr/>
            <p:nvPr/>
          </p:nvSpPr>
          <p:spPr>
            <a:xfrm>
              <a:off x="3426" y="1365798"/>
              <a:ext cx="2497210" cy="1821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dirty="0">
                <a:ln>
                  <a:noFill/>
                </a:ln>
                <a:solidFill>
                  <a:srgbClr val="FFFFFF"/>
                </a:solidFill>
                <a:effectLst/>
                <a:uLnTx/>
                <a:uFillTx/>
                <a:latin typeface="Quicksand"/>
                <a:ea typeface="+mn-ea"/>
                <a:cs typeface="+mn-cs"/>
              </a:endParaRPr>
            </a:p>
          </p:txBody>
        </p:sp>
        <p:sp>
          <p:nvSpPr>
            <p:cNvPr id="12" name="Rectangle: Rounded Corners 4">
              <a:extLst>
                <a:ext uri="{FF2B5EF4-FFF2-40B4-BE49-F238E27FC236}">
                  <a16:creationId xmlns:a16="http://schemas.microsoft.com/office/drawing/2014/main" id="{254C383D-128A-6056-8734-D5FEB83E883C}"/>
                </a:ext>
              </a:extLst>
            </p:cNvPr>
            <p:cNvSpPr txBox="1"/>
            <p:nvPr/>
          </p:nvSpPr>
          <p:spPr>
            <a:xfrm>
              <a:off x="92323" y="1454695"/>
              <a:ext cx="2319416" cy="1643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Quicksand"/>
                  <a:ea typeface="+mn-ea"/>
                  <a:cs typeface="+mn-cs"/>
                </a:rPr>
                <a:t>Symmetric access regulation</a:t>
              </a:r>
              <a:endParaRPr kumimoji="0" lang="en-BE" sz="2400" b="0" i="0" u="none" strike="noStrike" kern="1200" cap="none" spc="0" normalizeH="0" baseline="0" noProof="0" dirty="0">
                <a:ln>
                  <a:noFill/>
                </a:ln>
                <a:solidFill>
                  <a:srgbClr val="FFFFFF"/>
                </a:solidFill>
                <a:effectLst/>
                <a:uLnTx/>
                <a:uFillTx/>
                <a:latin typeface="Quicksand"/>
                <a:ea typeface="+mn-ea"/>
                <a:cs typeface="+mn-cs"/>
              </a:endParaRPr>
            </a:p>
          </p:txBody>
        </p:sp>
      </p:grpSp>
      <p:sp>
        <p:nvSpPr>
          <p:cNvPr id="13" name="Rectangle 12">
            <a:extLst>
              <a:ext uri="{FF2B5EF4-FFF2-40B4-BE49-F238E27FC236}">
                <a16:creationId xmlns:a16="http://schemas.microsoft.com/office/drawing/2014/main" id="{16EEC794-F382-C006-2632-2B8588518BD5}"/>
              </a:ext>
            </a:extLst>
          </p:cNvPr>
          <p:cNvSpPr/>
          <p:nvPr/>
        </p:nvSpPr>
        <p:spPr>
          <a:xfrm>
            <a:off x="3877918" y="4515345"/>
            <a:ext cx="2511997" cy="998523"/>
          </a:xfrm>
          <a:prstGeom prst="rect">
            <a:avLst/>
          </a:prstGeom>
          <a:noFill/>
          <a:ln w="38100">
            <a:solidFill>
              <a:srgbClr val="009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Quicksand"/>
                <a:ea typeface="+mn-ea"/>
                <a:cs typeface="+mn-cs"/>
              </a:rPr>
              <a:t>Limited to </a:t>
            </a:r>
            <a:r>
              <a:rPr kumimoji="0" lang="en-GB" sz="2200" b="1" i="0" u="none" strike="noStrike" kern="1200" cap="none" spc="0" normalizeH="0" baseline="0" noProof="0" dirty="0">
                <a:ln>
                  <a:noFill/>
                </a:ln>
                <a:solidFill>
                  <a:srgbClr val="000000"/>
                </a:solidFill>
                <a:effectLst/>
                <a:uLnTx/>
                <a:uFillTx/>
                <a:latin typeface="Quicksand"/>
                <a:ea typeface="+mn-ea"/>
                <a:cs typeface="+mn-cs"/>
              </a:rPr>
              <a:t>passive access </a:t>
            </a:r>
            <a:endParaRPr kumimoji="0" lang="en-BE" sz="2200" b="1" i="0" u="none" strike="noStrike" kern="1200" cap="none" spc="0" normalizeH="0" baseline="0" noProof="0" dirty="0">
              <a:ln>
                <a:noFill/>
              </a:ln>
              <a:solidFill>
                <a:srgbClr val="000000"/>
              </a:solidFill>
              <a:effectLst/>
              <a:uLnTx/>
              <a:uFillTx/>
              <a:latin typeface="Quicksand"/>
              <a:ea typeface="+mn-ea"/>
              <a:cs typeface="+mn-cs"/>
            </a:endParaRPr>
          </a:p>
        </p:txBody>
      </p:sp>
      <p:sp>
        <p:nvSpPr>
          <p:cNvPr id="14" name="Rectangle 13">
            <a:extLst>
              <a:ext uri="{FF2B5EF4-FFF2-40B4-BE49-F238E27FC236}">
                <a16:creationId xmlns:a16="http://schemas.microsoft.com/office/drawing/2014/main" id="{A009688F-B9C7-2184-53B7-5D09CE234ACA}"/>
              </a:ext>
            </a:extLst>
          </p:cNvPr>
          <p:cNvSpPr/>
          <p:nvPr/>
        </p:nvSpPr>
        <p:spPr>
          <a:xfrm>
            <a:off x="6653780" y="4466601"/>
            <a:ext cx="2435792" cy="998523"/>
          </a:xfrm>
          <a:prstGeom prst="rect">
            <a:avLst/>
          </a:prstGeom>
          <a:noFill/>
          <a:ln w="38100">
            <a:solidFill>
              <a:srgbClr val="009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Quicksand"/>
                <a:ea typeface="+mn-ea"/>
                <a:cs typeface="+mn-cs"/>
              </a:rPr>
              <a:t>On NRA’s own initiative</a:t>
            </a:r>
            <a:endParaRPr kumimoji="0" lang="en-BE" sz="2200" b="1" i="0" u="none" strike="noStrike" kern="1200" cap="none" spc="0" normalizeH="0" baseline="0" noProof="0" dirty="0">
              <a:ln>
                <a:noFill/>
              </a:ln>
              <a:solidFill>
                <a:srgbClr val="000000"/>
              </a:solidFill>
              <a:effectLst/>
              <a:uLnTx/>
              <a:uFillTx/>
              <a:latin typeface="Quicksand"/>
              <a:ea typeface="+mn-ea"/>
              <a:cs typeface="+mn-cs"/>
            </a:endParaRPr>
          </a:p>
        </p:txBody>
      </p:sp>
      <p:sp>
        <p:nvSpPr>
          <p:cNvPr id="15" name="Rectangle 14">
            <a:extLst>
              <a:ext uri="{FF2B5EF4-FFF2-40B4-BE49-F238E27FC236}">
                <a16:creationId xmlns:a16="http://schemas.microsoft.com/office/drawing/2014/main" id="{5C767E88-AE5E-8C27-F617-2E29C97D3059}"/>
              </a:ext>
            </a:extLst>
          </p:cNvPr>
          <p:cNvSpPr/>
          <p:nvPr/>
        </p:nvSpPr>
        <p:spPr>
          <a:xfrm>
            <a:off x="9380852" y="4466600"/>
            <a:ext cx="2571661" cy="998523"/>
          </a:xfrm>
          <a:prstGeom prst="rect">
            <a:avLst/>
          </a:prstGeom>
          <a:noFill/>
          <a:ln w="38100">
            <a:solidFill>
              <a:srgbClr val="009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Quicksand"/>
                <a:ea typeface="+mn-ea"/>
                <a:cs typeface="+mn-cs"/>
              </a:rPr>
              <a:t>Measures for transition to fibre</a:t>
            </a:r>
            <a:endParaRPr kumimoji="0" lang="en-BE" sz="2200" b="1" i="0" u="none" strike="noStrike" kern="1200" cap="none" spc="0" normalizeH="0" baseline="0" noProof="0" dirty="0">
              <a:ln>
                <a:noFill/>
              </a:ln>
              <a:solidFill>
                <a:srgbClr val="000000"/>
              </a:solidFill>
              <a:effectLst/>
              <a:uLnTx/>
              <a:uFillTx/>
              <a:latin typeface="Quicksand"/>
              <a:ea typeface="+mn-ea"/>
              <a:cs typeface="+mn-cs"/>
            </a:endParaRPr>
          </a:p>
        </p:txBody>
      </p:sp>
    </p:spTree>
    <p:extLst>
      <p:ext uri="{BB962C8B-B14F-4D97-AF65-F5344CB8AC3E}">
        <p14:creationId xmlns:p14="http://schemas.microsoft.com/office/powerpoint/2010/main" val="97981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animBg="1"/>
      <p:bldP spid="7" grpId="0" animBg="1"/>
      <p:bldP spid="8" grpId="0" animBg="1"/>
      <p:bldP spid="10"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43683-23A3-1006-7268-8E0DB2DAA852}"/>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390370-8D41-BD81-DA7D-F886BA6BF9B4}"/>
              </a:ext>
            </a:extLst>
          </p:cNvPr>
          <p:cNvGraphicFramePr>
            <a:graphicFrameLocks noGrp="1"/>
          </p:cNvGraphicFramePr>
          <p:nvPr>
            <p:ph idx="1"/>
            <p:extLst>
              <p:ext uri="{D42A27DB-BD31-4B8C-83A1-F6EECF244321}">
                <p14:modId xmlns:p14="http://schemas.microsoft.com/office/powerpoint/2010/main" val="3408524940"/>
              </p:ext>
            </p:extLst>
          </p:nvPr>
        </p:nvGraphicFramePr>
        <p:xfrm>
          <a:off x="838200" y="1285259"/>
          <a:ext cx="10515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4960A0F-7496-A814-3E8B-150FA773A7DE}"/>
              </a:ext>
            </a:extLst>
          </p:cNvPr>
          <p:cNvSpPr>
            <a:spLocks noGrp="1"/>
          </p:cNvSpPr>
          <p:nvPr>
            <p:ph type="title"/>
          </p:nvPr>
        </p:nvSpPr>
        <p:spPr/>
        <p:txBody>
          <a:bodyPr/>
          <a:lstStyle/>
          <a:p>
            <a:pPr algn="ctr"/>
            <a:r>
              <a:rPr lang="en-GB" noProof="0" dirty="0"/>
              <a:t>End-user rights &amp; Universal Service</a:t>
            </a:r>
          </a:p>
        </p:txBody>
      </p:sp>
    </p:spTree>
    <p:extLst>
      <p:ext uri="{BB962C8B-B14F-4D97-AF65-F5344CB8AC3E}">
        <p14:creationId xmlns:p14="http://schemas.microsoft.com/office/powerpoint/2010/main" val="280690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3CC471A-D9D5-8043-8C79-5E3E84F0FB19}"/>
                                            </p:graphicEl>
                                          </p:spTgt>
                                        </p:tgtEl>
                                        <p:attrNameLst>
                                          <p:attrName>style.visibility</p:attrName>
                                        </p:attrNameLst>
                                      </p:cBhvr>
                                      <p:to>
                                        <p:strVal val="visible"/>
                                      </p:to>
                                    </p:set>
                                    <p:animEffect transition="in" filter="fade">
                                      <p:cBhvr>
                                        <p:cTn id="7" dur="500"/>
                                        <p:tgtEl>
                                          <p:spTgt spid="4">
                                            <p:graphicEl>
                                              <a:dgm id="{83CC471A-D9D5-8043-8C79-5E3E84F0FB1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6836C11E-682F-5643-A5E9-3B245C164180}"/>
                                            </p:graphicEl>
                                          </p:spTgt>
                                        </p:tgtEl>
                                        <p:attrNameLst>
                                          <p:attrName>style.visibility</p:attrName>
                                        </p:attrNameLst>
                                      </p:cBhvr>
                                      <p:to>
                                        <p:strVal val="visible"/>
                                      </p:to>
                                    </p:set>
                                    <p:animEffect transition="in" filter="fade">
                                      <p:cBhvr>
                                        <p:cTn id="10" dur="500"/>
                                        <p:tgtEl>
                                          <p:spTgt spid="4">
                                            <p:graphicEl>
                                              <a:dgm id="{6836C11E-682F-5643-A5E9-3B245C16418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240CF1BF-810A-6247-9EDB-D63EBE973194}"/>
                                            </p:graphicEl>
                                          </p:spTgt>
                                        </p:tgtEl>
                                        <p:attrNameLst>
                                          <p:attrName>style.visibility</p:attrName>
                                        </p:attrNameLst>
                                      </p:cBhvr>
                                      <p:to>
                                        <p:strVal val="visible"/>
                                      </p:to>
                                    </p:set>
                                    <p:animEffect transition="in" filter="fade">
                                      <p:cBhvr>
                                        <p:cTn id="15" dur="500"/>
                                        <p:tgtEl>
                                          <p:spTgt spid="4">
                                            <p:graphicEl>
                                              <a:dgm id="{240CF1BF-810A-6247-9EDB-D63EBE97319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95543BC6-9A33-F94D-ABB9-7A4C26BC7713}"/>
                                            </p:graphicEl>
                                          </p:spTgt>
                                        </p:tgtEl>
                                        <p:attrNameLst>
                                          <p:attrName>style.visibility</p:attrName>
                                        </p:attrNameLst>
                                      </p:cBhvr>
                                      <p:to>
                                        <p:strVal val="visible"/>
                                      </p:to>
                                    </p:set>
                                    <p:animEffect transition="in" filter="fade">
                                      <p:cBhvr>
                                        <p:cTn id="18" dur="500"/>
                                        <p:tgtEl>
                                          <p:spTgt spid="4">
                                            <p:graphicEl>
                                              <a:dgm id="{95543BC6-9A33-F94D-ABB9-7A4C26BC771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14BA6A6C-9D99-8F40-AA31-FD4BD49C4F08}"/>
                                            </p:graphicEl>
                                          </p:spTgt>
                                        </p:tgtEl>
                                        <p:attrNameLst>
                                          <p:attrName>style.visibility</p:attrName>
                                        </p:attrNameLst>
                                      </p:cBhvr>
                                      <p:to>
                                        <p:strVal val="visible"/>
                                      </p:to>
                                    </p:set>
                                    <p:animEffect transition="in" filter="fade">
                                      <p:cBhvr>
                                        <p:cTn id="23" dur="500"/>
                                        <p:tgtEl>
                                          <p:spTgt spid="4">
                                            <p:graphicEl>
                                              <a:dgm id="{14BA6A6C-9D99-8F40-AA31-FD4BD49C4F08}"/>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A18831ED-EA6B-F04A-A34E-7B31AF1A3805}"/>
                                            </p:graphicEl>
                                          </p:spTgt>
                                        </p:tgtEl>
                                        <p:attrNameLst>
                                          <p:attrName>style.visibility</p:attrName>
                                        </p:attrNameLst>
                                      </p:cBhvr>
                                      <p:to>
                                        <p:strVal val="visible"/>
                                      </p:to>
                                    </p:set>
                                    <p:animEffect transition="in" filter="fade">
                                      <p:cBhvr>
                                        <p:cTn id="26" dur="500"/>
                                        <p:tgtEl>
                                          <p:spTgt spid="4">
                                            <p:graphicEl>
                                              <a:dgm id="{A18831ED-EA6B-F04A-A34E-7B31AF1A380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DBE59B3A-D267-6A4A-A3E0-BFC6E7428E3A}"/>
                                            </p:graphicEl>
                                          </p:spTgt>
                                        </p:tgtEl>
                                        <p:attrNameLst>
                                          <p:attrName>style.visibility</p:attrName>
                                        </p:attrNameLst>
                                      </p:cBhvr>
                                      <p:to>
                                        <p:strVal val="visible"/>
                                      </p:to>
                                    </p:set>
                                    <p:animEffect transition="in" filter="fade">
                                      <p:cBhvr>
                                        <p:cTn id="31" dur="500"/>
                                        <p:tgtEl>
                                          <p:spTgt spid="4">
                                            <p:graphicEl>
                                              <a:dgm id="{DBE59B3A-D267-6A4A-A3E0-BFC6E7428E3A}"/>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6E31204-D015-CF42-A689-AA53A69C068C}"/>
                                            </p:graphicEl>
                                          </p:spTgt>
                                        </p:tgtEl>
                                        <p:attrNameLst>
                                          <p:attrName>style.visibility</p:attrName>
                                        </p:attrNameLst>
                                      </p:cBhvr>
                                      <p:to>
                                        <p:strVal val="visible"/>
                                      </p:to>
                                    </p:set>
                                    <p:animEffect transition="in" filter="fade">
                                      <p:cBhvr>
                                        <p:cTn id="34" dur="500"/>
                                        <p:tgtEl>
                                          <p:spTgt spid="4">
                                            <p:graphicEl>
                                              <a:dgm id="{F6E31204-D015-CF42-A689-AA53A69C06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Light">
  <a:themeElements>
    <a:clrScheme name="Custom 1">
      <a:dk1>
        <a:srgbClr val="000000"/>
      </a:dk1>
      <a:lt1>
        <a:srgbClr val="FFFFFF"/>
      </a:lt1>
      <a:dk2>
        <a:srgbClr val="565A5B"/>
      </a:dk2>
      <a:lt2>
        <a:srgbClr val="ABB5B5"/>
      </a:lt2>
      <a:accent1>
        <a:srgbClr val="009AA6"/>
      </a:accent1>
      <a:accent2>
        <a:srgbClr val="005670"/>
      </a:accent2>
      <a:accent3>
        <a:srgbClr val="6CD7D4"/>
      </a:accent3>
      <a:accent4>
        <a:srgbClr val="1D62DA"/>
      </a:accent4>
      <a:accent5>
        <a:srgbClr val="FF5A5E"/>
      </a:accent5>
      <a:accent6>
        <a:srgbClr val="FFC830"/>
      </a:accent6>
      <a:hlink>
        <a:srgbClr val="1D62DA"/>
      </a:hlink>
      <a:folHlink>
        <a:srgbClr val="6CD7D4"/>
      </a:folHlink>
    </a:clrScheme>
    <a:fontScheme name="Custom 1">
      <a:majorFont>
        <a:latin typeface="Quicksand"/>
        <a:ea typeface=""/>
        <a:cs typeface=""/>
      </a:majorFont>
      <a:minorFont>
        <a:latin typeface="Quicks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400" dirty="0" smtClean="0"/>
        </a:defPPr>
      </a:lstStyle>
    </a:txDef>
  </a:objectDefaults>
  <a:extraClrSchemeLst/>
  <a:extLst>
    <a:ext uri="{05A4C25C-085E-4340-85A3-A5531E510DB2}">
      <thm15:themeFamily xmlns:thm15="http://schemas.microsoft.com/office/thememl/2012/main" name="Presentation2" id="{3A2011F7-490D-4FF5-91AF-FAD1DF246865}" vid="{DABD656F-B28F-41ED-B0A1-3724C58D548E}"/>
    </a:ext>
  </a:extLst>
</a:theme>
</file>

<file path=ppt/theme/theme2.xml><?xml version="1.0" encoding="utf-8"?>
<a:theme xmlns:a="http://schemas.openxmlformats.org/drawingml/2006/main" name="1_Light">
  <a:themeElements>
    <a:clrScheme name="Custom 1">
      <a:dk1>
        <a:srgbClr val="000000"/>
      </a:dk1>
      <a:lt1>
        <a:srgbClr val="FFFFFF"/>
      </a:lt1>
      <a:dk2>
        <a:srgbClr val="565A5B"/>
      </a:dk2>
      <a:lt2>
        <a:srgbClr val="ABB5B5"/>
      </a:lt2>
      <a:accent1>
        <a:srgbClr val="009AA6"/>
      </a:accent1>
      <a:accent2>
        <a:srgbClr val="005670"/>
      </a:accent2>
      <a:accent3>
        <a:srgbClr val="6CD7D4"/>
      </a:accent3>
      <a:accent4>
        <a:srgbClr val="1D62DA"/>
      </a:accent4>
      <a:accent5>
        <a:srgbClr val="FF5A5E"/>
      </a:accent5>
      <a:accent6>
        <a:srgbClr val="FFC830"/>
      </a:accent6>
      <a:hlink>
        <a:srgbClr val="1D62DA"/>
      </a:hlink>
      <a:folHlink>
        <a:srgbClr val="6CD7D4"/>
      </a:folHlink>
    </a:clrScheme>
    <a:fontScheme name="Custom 1">
      <a:majorFont>
        <a:latin typeface="Quicksand"/>
        <a:ea typeface=""/>
        <a:cs typeface=""/>
      </a:majorFont>
      <a:minorFont>
        <a:latin typeface="Quicks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400" dirty="0" smtClean="0"/>
        </a:defPPr>
      </a:lstStyle>
    </a:txDef>
  </a:objectDefaults>
  <a:extraClrSchemeLst/>
  <a:extLst>
    <a:ext uri="{05A4C25C-085E-4340-85A3-A5531E510DB2}">
      <thm15:themeFamily xmlns:thm15="http://schemas.microsoft.com/office/thememl/2012/main" name="Presentation3" id="{3F49761F-B629-8F4F-992B-A975F01DFB7A}" vid="{8FEF84E9-C56A-FF44-8DD1-89D172DD37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2997</TotalTime>
  <Words>3765</Words>
  <Application>Microsoft Office PowerPoint</Application>
  <PresentationFormat>Widescreen</PresentationFormat>
  <Paragraphs>300</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Arial</vt:lpstr>
      <vt:lpstr>Quicksand</vt:lpstr>
      <vt:lpstr>Quicksand Light</vt:lpstr>
      <vt:lpstr>Quicksand Medium</vt:lpstr>
      <vt:lpstr>Light</vt:lpstr>
      <vt:lpstr>1_Light</vt:lpstr>
      <vt:lpstr>DNA proposal: Revolution or Evolution of the EU Telecoms Rules?</vt:lpstr>
      <vt:lpstr>Addressing the connectivity challenge</vt:lpstr>
      <vt:lpstr>Connectivity central to the EU priorities</vt:lpstr>
      <vt:lpstr>Harmonisation and simplification </vt:lpstr>
      <vt:lpstr>Main proposals at a glance</vt:lpstr>
      <vt:lpstr>General authorisation</vt:lpstr>
      <vt:lpstr>Spectrum &amp; Satellites</vt:lpstr>
      <vt:lpstr>Market analysis &amp; access regulation </vt:lpstr>
      <vt:lpstr>End-user rights &amp; Universal Service</vt:lpstr>
      <vt:lpstr>Copper switch-off by 2039 the latest</vt:lpstr>
      <vt:lpstr>Network contribution / “fair share” debate evolved</vt:lpstr>
      <vt:lpstr>From “fair share” to “ecosystem cooperation”</vt:lpstr>
      <vt:lpstr>DNA - not a quick fix for 2030 EU connectivity goals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Veronica Bocarova</dc:creator>
  <cp:lastModifiedBy>Veronica Bocarova</cp:lastModifiedBy>
  <cp:revision>3</cp:revision>
  <dcterms:created xsi:type="dcterms:W3CDTF">2026-05-12T15:16:18Z</dcterms:created>
  <dcterms:modified xsi:type="dcterms:W3CDTF">2026-05-15T09:26:51Z</dcterms:modified>
</cp:coreProperties>
</file>