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4"/>
  </p:notesMasterIdLst>
  <p:handoutMasterIdLst>
    <p:handoutMasterId r:id="rId15"/>
  </p:handoutMasterIdLst>
  <p:sldIdLst>
    <p:sldId id="303" r:id="rId3"/>
    <p:sldId id="287" r:id="rId4"/>
    <p:sldId id="308" r:id="rId5"/>
    <p:sldId id="264" r:id="rId6"/>
    <p:sldId id="304" r:id="rId7"/>
    <p:sldId id="302" r:id="rId8"/>
    <p:sldId id="307" r:id="rId9"/>
    <p:sldId id="309" r:id="rId10"/>
    <p:sldId id="320" r:id="rId11"/>
    <p:sldId id="321" r:id="rId12"/>
    <p:sldId id="319" r:id="rId13"/>
  </p:sldIdLst>
  <p:sldSz cx="9144000" cy="5143500" type="screen16x9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ena Jocic-Tanaskovic" initials="MJT" lastIdx="1" clrIdx="0">
    <p:extLst>
      <p:ext uri="{19B8F6BF-5375-455C-9EA6-DF929625EA0E}">
        <p15:presenceInfo xmlns:p15="http://schemas.microsoft.com/office/powerpoint/2012/main" userId="S::jocic-tanaskovic@rcc.int::9fc973fb-0bf1-4596-9c0f-03b4fc84bbd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929292"/>
    <a:srgbClr val="0071BC"/>
    <a:srgbClr val="F2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81" autoAdjust="0"/>
    <p:restoredTop sz="94646" autoAdjust="0"/>
  </p:normalViewPr>
  <p:slideViewPr>
    <p:cSldViewPr>
      <p:cViewPr>
        <p:scale>
          <a:sx n="100" d="100"/>
          <a:sy n="100" d="100"/>
        </p:scale>
        <p:origin x="24" y="-1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B3236-4675-42CC-A736-1320433F051B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D7305-85D6-4963-91A8-1B319FA9843B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190195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48255-C954-4948-8BAB-4E552663E7A0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375DD-7BA0-4BEC-927F-BC3FEEC3DBDC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25038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375DD-7BA0-4BEC-927F-BC3FEEC3DBDC}" type="slidenum">
              <a:rPr lang="bs-Latn-BA" smtClean="0"/>
              <a:pPr/>
              <a:t>1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13318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5375DD-7BA0-4BEC-927F-BC3FEEC3DBDC}" type="slidenum">
              <a:rPr lang="bs-Latn-BA" smtClean="0"/>
              <a:pPr/>
              <a:t>9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3184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s-Latn-B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man\Desktop\RCC\RCC powerpoint\logo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928676"/>
            <a:ext cx="2981325" cy="1781175"/>
          </a:xfrm>
          <a:prstGeom prst="rect">
            <a:avLst/>
          </a:prstGeom>
          <a:noFill/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6928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19137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22049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153358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1630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62447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82311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68607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349665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9604596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643518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man\Desktop\RCC\RCC powerpoint\logo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9" y="928676"/>
            <a:ext cx="2981325" cy="1781175"/>
          </a:xfrm>
          <a:prstGeom prst="rect">
            <a:avLst/>
          </a:prstGeom>
          <a:noFill/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8973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A4F77E6-E6D9-43F1-977A-BA4653809506}" type="datetimeFigureOut">
              <a:rPr lang="sr-Latn-CS" smtClean="0"/>
              <a:pPr/>
              <a:t>18.5.2026.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CA79D68-A7E1-48D6-BD46-79B83684B49E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72330" y="214296"/>
            <a:ext cx="1736986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1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72331" y="214297"/>
            <a:ext cx="1736986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3090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>
          <a:xfrm>
            <a:off x="329183" y="2036820"/>
            <a:ext cx="7428077" cy="12064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600" b="1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11" name="Title 4"/>
          <p:cNvSpPr txBox="1">
            <a:spLocks/>
          </p:cNvSpPr>
          <p:nvPr/>
        </p:nvSpPr>
        <p:spPr>
          <a:xfrm>
            <a:off x="107504" y="843558"/>
            <a:ext cx="8996492" cy="266429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en-US" sz="4600" b="1" spc="-100" dirty="0">
              <a:solidFill>
                <a:srgbClr val="0071BC"/>
              </a:solidFill>
              <a:latin typeface="Trebuchet MS" pitchFamily="34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4600" b="1" spc="-100" dirty="0">
                <a:solidFill>
                  <a:srgbClr val="0071BC"/>
                </a:solidFill>
                <a:latin typeface="Trebuchet MS" pitchFamily="34" charset="0"/>
              </a:rPr>
              <a:t>Regional trends in telecommunications</a:t>
            </a:r>
            <a:endParaRPr lang="en-US" sz="4600" b="1" spc="-100" dirty="0">
              <a:solidFill>
                <a:srgbClr val="F2A900"/>
              </a:solidFill>
              <a:latin typeface="Trebuchet MS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b="1" spc="-100" dirty="0">
                <a:solidFill>
                  <a:srgbClr val="F2A900"/>
                </a:solidFill>
                <a:latin typeface="Trebuchet MS" pitchFamily="34" charset="0"/>
              </a:rPr>
              <a:t>  </a:t>
            </a:r>
          </a:p>
          <a:p>
            <a:pPr algn="ctr">
              <a:spcBef>
                <a:spcPct val="0"/>
              </a:spcBef>
              <a:defRPr/>
            </a:pPr>
            <a:endParaRPr lang="en-US" b="1" spc="-100" dirty="0">
              <a:solidFill>
                <a:srgbClr val="F2A900"/>
              </a:solidFill>
              <a:latin typeface="Trebuchet MS" pitchFamily="34" charset="0"/>
            </a:endParaRPr>
          </a:p>
        </p:txBody>
      </p:sp>
      <p:sp>
        <p:nvSpPr>
          <p:cNvPr id="5" name="Subtitle 5"/>
          <p:cNvSpPr txBox="1">
            <a:spLocks/>
          </p:cNvSpPr>
          <p:nvPr/>
        </p:nvSpPr>
        <p:spPr>
          <a:xfrm>
            <a:off x="4067944" y="3507853"/>
            <a:ext cx="4896544" cy="1118667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1400" dirty="0">
                <a:solidFill>
                  <a:srgbClr val="F2A900"/>
                </a:solidFill>
                <a:latin typeface="Trebuchet MS" pitchFamily="34" charset="0"/>
              </a:rPr>
              <a:t>   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1400" dirty="0">
                <a:solidFill>
                  <a:srgbClr val="F2A900"/>
                </a:solidFill>
                <a:latin typeface="Trebuchet MS" pitchFamily="34" charset="0"/>
              </a:rPr>
              <a:t>   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1400" dirty="0">
                <a:solidFill>
                  <a:srgbClr val="F2A900"/>
                </a:solidFill>
                <a:latin typeface="Trebuchet MS" pitchFamily="34" charset="0"/>
              </a:rPr>
              <a:t>                               </a:t>
            </a:r>
            <a:endParaRPr lang="en-US" sz="1400" dirty="0">
              <a:solidFill>
                <a:srgbClr val="FFC000"/>
              </a:solidFill>
              <a:latin typeface="Trebuchet MS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3" y="3764292"/>
            <a:ext cx="6691089" cy="1118667"/>
          </a:xfrm>
        </p:spPr>
        <p:txBody>
          <a:bodyPr/>
          <a:lstStyle/>
          <a:p>
            <a:pPr algn="l"/>
            <a:r>
              <a:rPr lang="en-US" sz="2000" b="1" spc="-100" dirty="0">
                <a:solidFill>
                  <a:srgbClr val="FFC000"/>
                </a:solidFill>
                <a:latin typeface="Trebuchet MS" pitchFamily="34" charset="0"/>
              </a:rPr>
              <a:t>Milena Jocic Tanaskovic</a:t>
            </a:r>
          </a:p>
          <a:p>
            <a:pPr algn="l"/>
            <a:r>
              <a:rPr lang="en-US" sz="2000" b="1" spc="-100" dirty="0">
                <a:solidFill>
                  <a:srgbClr val="FFC000"/>
                </a:solidFill>
                <a:latin typeface="Trebuchet MS" pitchFamily="34" charset="0"/>
              </a:rPr>
              <a:t>Expert on Digital Connectivity, Regional Cooperation Council</a:t>
            </a:r>
          </a:p>
          <a:p>
            <a:pPr algn="l"/>
            <a:r>
              <a:rPr lang="en-US" sz="2000" b="1" spc="-100" dirty="0" err="1">
                <a:solidFill>
                  <a:srgbClr val="FFC000"/>
                </a:solidFill>
                <a:latin typeface="Trebuchet MS" pitchFamily="34" charset="0"/>
              </a:rPr>
              <a:t>Ohrid</a:t>
            </a:r>
            <a:r>
              <a:rPr lang="en-US" sz="2000" b="1" spc="-100" dirty="0">
                <a:solidFill>
                  <a:srgbClr val="FFC000"/>
                </a:solidFill>
                <a:latin typeface="Trebuchet MS" pitchFamily="34" charset="0"/>
              </a:rPr>
              <a:t>, May 2026</a:t>
            </a:r>
          </a:p>
        </p:txBody>
      </p:sp>
    </p:spTree>
    <p:extLst>
      <p:ext uri="{BB962C8B-B14F-4D97-AF65-F5344CB8AC3E}">
        <p14:creationId xmlns:p14="http://schemas.microsoft.com/office/powerpoint/2010/main" val="495372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11510"/>
            <a:ext cx="7992888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Permit granting procedures in the telecom sector</a:t>
            </a:r>
          </a:p>
          <a:p>
            <a:endParaRPr lang="en-GB" b="1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Trebuchet MS" panose="020B0603020202020204" pitchFamily="34" charset="0"/>
              </a:rPr>
              <a:t>Deeper analysis currently underway - more than 30 meetings have already been organized, and further sessions are planned; </a:t>
            </a:r>
            <a:endParaRPr lang="en-GB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Trebuchet MS" panose="020B0603020202020204" pitchFamily="34" charset="0"/>
              </a:rPr>
              <a:t>The final assessment will incorporate input from both the public and private sectors, and an evaluation of responses from local municipalities regarding these procedures;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  <a:latin typeface="Trebuchet MS" panose="020B0603020202020204" pitchFamily="34" charset="0"/>
              </a:rPr>
              <a:t>The next phase: organising meetings in each WB6 to present the findings and engage a wider range of stakeholders in identifying measures to streamline and improve these processes; timing to be confirmed.  </a:t>
            </a:r>
            <a:endParaRPr lang="en-US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algn="just"/>
            <a:endParaRPr lang="en-GB" sz="1800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r>
              <a:rPr lang="en-GB" dirty="0">
                <a:solidFill>
                  <a:srgbClr val="0071BC"/>
                </a:solidFill>
                <a:latin typeface="Trebuchet MS" pitchFamily="34" charset="0"/>
              </a:rPr>
              <a:t> </a:t>
            </a:r>
            <a:endParaRPr lang="bs-Latn-B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277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5984" y="271462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378"/>
            <a:r>
              <a:rPr lang="en-US" b="1" dirty="0">
                <a:solidFill>
                  <a:prstClr val="white"/>
                </a:solidFill>
                <a:latin typeface="Trebuchet MS" pitchFamily="34" charset="0"/>
              </a:rPr>
              <a:t>Thank you!</a:t>
            </a:r>
          </a:p>
        </p:txBody>
      </p:sp>
      <p:sp>
        <p:nvSpPr>
          <p:cNvPr id="6" name="Rectangle 5"/>
          <p:cNvSpPr/>
          <p:nvPr/>
        </p:nvSpPr>
        <p:spPr>
          <a:xfrm>
            <a:off x="1643042" y="4286263"/>
            <a:ext cx="214314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Regional Cooperation Secretariat</a:t>
            </a:r>
          </a:p>
          <a:p>
            <a:pPr algn="r"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Trg Bosne i Hercegovine 1/V</a:t>
            </a:r>
          </a:p>
          <a:p>
            <a:pPr algn="r"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71000 Sarajevo, Bosnia and Herzegovina</a:t>
            </a:r>
          </a:p>
        </p:txBody>
      </p:sp>
      <p:sp>
        <p:nvSpPr>
          <p:cNvPr id="7" name="Rectangle 6"/>
          <p:cNvSpPr/>
          <p:nvPr/>
        </p:nvSpPr>
        <p:spPr>
          <a:xfrm>
            <a:off x="4000497" y="4286262"/>
            <a:ext cx="1357322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 Tel</a:t>
            </a:r>
            <a:r>
              <a:rPr lang="bs-Latn-BA" sz="1100" dirty="0">
                <a:solidFill>
                  <a:prstClr val="white"/>
                </a:solidFill>
                <a:latin typeface="Calibri"/>
              </a:rPr>
              <a:t>:    </a:t>
            </a:r>
            <a:r>
              <a:rPr lang="bs-Latn-BA" sz="900" dirty="0">
                <a:solidFill>
                  <a:prstClr val="white"/>
                </a:solidFill>
                <a:latin typeface="Calibri"/>
              </a:rPr>
              <a:t>+387 33 561 700</a:t>
            </a:r>
          </a:p>
          <a:p>
            <a:pPr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 Fax:     +387 33 561 701</a:t>
            </a:r>
          </a:p>
          <a:p>
            <a:pPr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 Mob:   +387 61 190 601</a:t>
            </a:r>
          </a:p>
        </p:txBody>
      </p:sp>
      <p:sp>
        <p:nvSpPr>
          <p:cNvPr id="8" name="Rectangle 7"/>
          <p:cNvSpPr/>
          <p:nvPr/>
        </p:nvSpPr>
        <p:spPr>
          <a:xfrm>
            <a:off x="5572132" y="4287251"/>
            <a:ext cx="2000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www:rcc.int</a:t>
            </a:r>
          </a:p>
          <a:p>
            <a:pPr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Twitter:@rcccint</a:t>
            </a:r>
          </a:p>
          <a:p>
            <a:pPr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Facebook:RegionalCooperationCouncil</a:t>
            </a:r>
          </a:p>
          <a:p>
            <a:pPr defTabSz="914378"/>
            <a:r>
              <a:rPr lang="bs-Latn-BA" sz="900" dirty="0">
                <a:solidFill>
                  <a:prstClr val="white"/>
                </a:solidFill>
                <a:latin typeface="Calibri"/>
              </a:rPr>
              <a:t>YouTube:RCCSec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428610"/>
            <a:ext cx="781524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800" b="1" dirty="0">
              <a:solidFill>
                <a:srgbClr val="0071BC"/>
              </a:solidFill>
              <a:latin typeface="Trebuchet MS" pitchFamily="34" charset="0"/>
            </a:endParaRPr>
          </a:p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Joint activities in the telecom sector in the region</a:t>
            </a:r>
          </a:p>
          <a:p>
            <a:endParaRPr lang="bs-Latn-BA" sz="1400" dirty="0">
              <a:latin typeface="Trebuchet MS" panose="020B0603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Based on the </a:t>
            </a: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Common Regional Market 2025-2028 Action Plan 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endorsed by Western Balkans Six (WB6) leaders in October 2024;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Focus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: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Further reductions of roaming charges between WB6 and the EU;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Improving business climate in the telecom sector by creating more </a:t>
            </a:r>
            <a:r>
              <a:rPr lang="en-US" dirty="0" err="1">
                <a:solidFill>
                  <a:srgbClr val="0071BC"/>
                </a:solidFill>
                <a:latin typeface="Trebuchet MS" pitchFamily="34" charset="0"/>
              </a:rPr>
              <a:t>favourable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 conditions for investments and innovation;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Enhancing broadband developments and fostering coordination in the area of radio-frequency spectrum in WB6;</a:t>
            </a:r>
          </a:p>
          <a:p>
            <a:pPr marL="12001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endParaRPr lang="en-GB" dirty="0">
              <a:solidFill>
                <a:srgbClr val="0071BC"/>
              </a:solidFill>
              <a:latin typeface="Trebuchet MS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52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428610"/>
            <a:ext cx="781524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800" b="1" dirty="0">
              <a:solidFill>
                <a:srgbClr val="0071BC"/>
              </a:solidFill>
              <a:latin typeface="Trebuchet MS" pitchFamily="34" charset="0"/>
            </a:endParaRPr>
          </a:p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Role of Regional Cooperation Council </a:t>
            </a:r>
            <a:endParaRPr lang="bs-Latn-BA" sz="2800" b="1" dirty="0">
              <a:solidFill>
                <a:srgbClr val="0071BC"/>
              </a:solidFill>
              <a:latin typeface="Trebuchet MS" pitchFamily="34" charset="0"/>
            </a:endParaRPr>
          </a:p>
          <a:p>
            <a:endParaRPr lang="bs-Latn-BA" dirty="0">
              <a:latin typeface="Trebuchet MS" panose="020B0603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Coordination, but not only;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Telecommunications activities under CRM 2.0 are carried out through the </a:t>
            </a: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WB6 Working Group on Connectivity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; members coming mostly from WB6 ministries and regulators responsible for telecommunications;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Facilitating discussions between the public and private sector on the improvement of the business environment in the telecommunications sector in the region through </a:t>
            </a: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Advisory and Coordination Group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;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endParaRPr lang="en-GB" dirty="0">
              <a:solidFill>
                <a:srgbClr val="0071BC"/>
              </a:solidFill>
              <a:latin typeface="Trebuchet MS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428610"/>
            <a:ext cx="781524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Telecommunications  developments - legislation</a:t>
            </a:r>
            <a:endParaRPr lang="bs-Latn-BA" sz="2800" b="1" dirty="0">
              <a:solidFill>
                <a:srgbClr val="0071BC"/>
              </a:solidFill>
              <a:latin typeface="Trebuchet MS" pitchFamily="34" charset="0"/>
            </a:endParaRPr>
          </a:p>
          <a:p>
            <a:endParaRPr lang="bs-Latn-BA" dirty="0">
              <a:latin typeface="Trebuchet MS" panose="020B0603020202020204" pitchFamily="34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European Electronic Communications Code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 </a:t>
            </a:r>
          </a:p>
          <a:p>
            <a:pPr marL="742950" lvl="1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Aligned: Serbia (2023) Albania, Montenegro (2024), North Macedonia (2025);</a:t>
            </a:r>
          </a:p>
          <a:p>
            <a:pPr marL="742950" lvl="1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071BC"/>
                </a:solidFill>
                <a:latin typeface="Trebuchet MS" pitchFamily="34" charset="0"/>
              </a:rPr>
              <a:t>Ongoing: Kosovo*, Bosnia and Herzegovina; </a:t>
            </a: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Gigabit Infrastructure Act</a:t>
            </a:r>
          </a:p>
          <a:p>
            <a:pPr marL="742950" lvl="1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071BC"/>
                </a:solidFill>
                <a:latin typeface="Trebuchet MS" pitchFamily="34" charset="0"/>
              </a:rPr>
              <a:t>Aligned: North Macedonia (2025);</a:t>
            </a:r>
          </a:p>
          <a:p>
            <a:pPr marL="742950" lvl="1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071BC"/>
                </a:solidFill>
                <a:latin typeface="Trebuchet MS" pitchFamily="34" charset="0"/>
              </a:rPr>
              <a:t>Ongoing: Montenegro and Serbia - in the Parliament,  Albania – public consultations ended, Kosovo* - drafting;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2049C9C-4E72-CCBA-8811-CFEEE1A66716}"/>
              </a:ext>
            </a:extLst>
          </p:cNvPr>
          <p:cNvSpPr txBox="1"/>
          <p:nvPr/>
        </p:nvSpPr>
        <p:spPr>
          <a:xfrm>
            <a:off x="251520" y="4704517"/>
            <a:ext cx="6912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1BC"/>
                </a:solidFill>
                <a:latin typeface="Trebuchet MS" pitchFamily="34" charset="0"/>
              </a:rPr>
              <a:t>* This designation is without prejudice to positions on status, and is in line with UNSCR 1244/1999 and the ICJ Opinion on the Kosovo declaration of independence</a:t>
            </a:r>
            <a:endParaRPr lang="en-GB" sz="800" dirty="0">
              <a:solidFill>
                <a:srgbClr val="0071BC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88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428610"/>
            <a:ext cx="785818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Telecommunications developments – broadband projects and 5G</a:t>
            </a:r>
            <a:endParaRPr lang="en-US" sz="2800" b="1" dirty="0">
              <a:solidFill>
                <a:srgbClr val="0071BC"/>
              </a:solidFill>
              <a:latin typeface="Trebuchet MS" pitchFamily="34" charset="0"/>
            </a:endParaRPr>
          </a:p>
          <a:p>
            <a:endParaRPr lang="bs-Latn-BA" dirty="0">
              <a:latin typeface="Trebuchet MS" panose="020B0603020202020204" pitchFamily="34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Projects:</a:t>
            </a:r>
          </a:p>
          <a:p>
            <a:pPr marL="742950" lvl="1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WBIF:</a:t>
            </a: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 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12 projects, only 1 in the implementation phase; </a:t>
            </a:r>
          </a:p>
          <a:p>
            <a:pPr marL="742950" lvl="1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Two biggest projects: KODE in Kosovo* and rural broadband project in Serbia;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5G developments: </a:t>
            </a:r>
          </a:p>
          <a:p>
            <a:pPr marL="742950" lvl="1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Auctions held in all WB6 in the period 2022-2025, except in Bosnia and Herzegovina;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184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4774" y="428610"/>
            <a:ext cx="787056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Broadband developments – DESI indicators </a:t>
            </a:r>
          </a:p>
          <a:p>
            <a:endParaRPr lang="en-GB" b="1" dirty="0">
              <a:solidFill>
                <a:srgbClr val="0071BC"/>
              </a:solidFill>
              <a:latin typeface="Trebuchet MS" pitchFamily="34" charset="0"/>
            </a:endParaRPr>
          </a:p>
          <a:p>
            <a:endParaRPr lang="bs-Latn-BA" sz="800" dirty="0">
              <a:latin typeface="Trebuchet MS" panose="020B0603020202020204" pitchFamily="34" charset="0"/>
            </a:endParaRPr>
          </a:p>
          <a:p>
            <a:pPr>
              <a:spcBef>
                <a:spcPts val="600"/>
              </a:spcBef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>
              <a:spcBef>
                <a:spcPts val="600"/>
              </a:spcBef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604331"/>
              </p:ext>
            </p:extLst>
          </p:nvPr>
        </p:nvGraphicFramePr>
        <p:xfrm>
          <a:off x="539552" y="1131590"/>
          <a:ext cx="7870564" cy="3465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127065110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42218279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582643577"/>
                    </a:ext>
                  </a:extLst>
                </a:gridCol>
                <a:gridCol w="1749884">
                  <a:extLst>
                    <a:ext uri="{9D8B030D-6E8A-4147-A177-3AD203B41FA5}">
                      <a16:colId xmlns:a16="http://schemas.microsoft.com/office/drawing/2014/main" val="297275774"/>
                    </a:ext>
                  </a:extLst>
                </a:gridCol>
              </a:tblGrid>
              <a:tr h="645297">
                <a:tc>
                  <a:txBody>
                    <a:bodyPr/>
                    <a:lstStyle/>
                    <a:p>
                      <a:r>
                        <a:rPr lang="en-US" sz="1400" dirty="0"/>
                        <a:t>WB DESI 2025 indicators 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WB range  (% of households)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WB average (% of households)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EU average(% of households)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12044"/>
                  </a:ext>
                </a:extLst>
              </a:tr>
              <a:tr h="53860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Overall internet take up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84.2 - 99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369886"/>
                  </a:ext>
                </a:extLst>
              </a:tr>
              <a:tr h="726840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Share of fixed broadband</a:t>
                      </a:r>
                    </a:p>
                    <a:p>
                      <a:r>
                        <a:rPr lang="en-US" sz="1400" b="0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subscription ≥ 100Mbps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14.5 – 83.8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080431"/>
                  </a:ext>
                </a:extLst>
              </a:tr>
              <a:tr h="518374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VHCN coverage</a:t>
                      </a:r>
                    </a:p>
                    <a:p>
                      <a:r>
                        <a:rPr lang="en-US" sz="1400" b="0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42 – 79.2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37712"/>
                  </a:ext>
                </a:extLst>
              </a:tr>
              <a:tr h="518374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FTTP coverage</a:t>
                      </a: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30 – 74</a:t>
                      </a:r>
                    </a:p>
                    <a:p>
                      <a:pPr algn="l"/>
                      <a:endParaRPr lang="en-US"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889398"/>
                  </a:ext>
                </a:extLst>
              </a:tr>
              <a:tr h="518374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Overall 5G coverage </a:t>
                      </a:r>
                    </a:p>
                    <a:p>
                      <a:endParaRPr lang="en-US" sz="1400" b="0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1B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0 - 97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>
                    <a:solidFill>
                      <a:srgbClr val="9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954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528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428610"/>
            <a:ext cx="7858180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Roaming developments</a:t>
            </a:r>
          </a:p>
          <a:p>
            <a:endParaRPr lang="bs-Latn-BA" b="1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marR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Reduction of roaming charges in the region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: Roam Like at Home regime in the WB6 introduced on 1 July 2021; </a:t>
            </a:r>
          </a:p>
          <a:p>
            <a:pPr marL="285750" marR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Reduction of roaming charges with the EU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: reductions of data roaming charges started on 1 October 2023, based on the EU/WB Roaming Declaration signed in December 2022;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1BC"/>
                </a:solidFill>
                <a:latin typeface="Trebuchet MS" pitchFamily="34" charset="0"/>
              </a:rPr>
              <a:t>Introduction of RLAH with the EU</a:t>
            </a:r>
            <a:r>
              <a:rPr lang="en-US" dirty="0">
                <a:solidFill>
                  <a:srgbClr val="0071BC"/>
                </a:solidFill>
                <a:latin typeface="Trebuchet MS" pitchFamily="34" charset="0"/>
              </a:rPr>
              <a:t>: to be introduced on a bilateral basis; the European Commission is expected to receive a negotiation mandate from the Council, enabling the launch of bilateral negotiations with each WB6 on joining the EU Digital Single Market in the area of roaming; alignment with the EU roaming acquis is necessary;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336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11510"/>
            <a:ext cx="7992888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0071BC"/>
                </a:solidFill>
                <a:latin typeface="Trebuchet MS" pitchFamily="34" charset="0"/>
              </a:rPr>
              <a:t>Permit granting procedures in the telecom sector</a:t>
            </a:r>
          </a:p>
          <a:p>
            <a:endParaRPr lang="en-GB" b="1" dirty="0">
              <a:solidFill>
                <a:srgbClr val="0071BC"/>
              </a:solidFill>
              <a:latin typeface="Trebuchet MS" pitchFamily="34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70C0"/>
                </a:solidFill>
                <a:latin typeface="Trebuchet MS" panose="020B0603020202020204" pitchFamily="34" charset="0"/>
              </a:rPr>
              <a:t>Preliminary analysis </a:t>
            </a:r>
            <a:r>
              <a:rPr lang="en-GB" dirty="0">
                <a:solidFill>
                  <a:srgbClr val="0070C0"/>
                </a:solidFill>
                <a:latin typeface="Trebuchet MS" panose="020B0603020202020204" pitchFamily="34" charset="0"/>
              </a:rPr>
              <a:t>prepared in October 2025, based </a:t>
            </a:r>
            <a:r>
              <a:rPr lang="en-GB" sz="1800" dirty="0">
                <a:solidFill>
                  <a:srgbClr val="0070C0"/>
                </a:solidFill>
                <a:latin typeface="Trebuchet MS" panose="020B0603020202020204" pitchFamily="34" charset="0"/>
              </a:rPr>
              <a:t>on responses from WB6 operators to the questionnaire;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  <a:latin typeface="Trebuchet MS" panose="020B0603020202020204" pitchFamily="34" charset="0"/>
              </a:rPr>
              <a:t>Several key issues identified at the regional level: unpredictable timelines, excessive administrative requirements, environmental constraints, digitalisation gaps, and high, unclear, and inconsistent fees;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Trebuchet MS" panose="020B0603020202020204" pitchFamily="34" charset="0"/>
              </a:rPr>
              <a:t>A questionnaire on this matter was also sent to local municipalities across all WB6 in February 2026;</a:t>
            </a:r>
            <a:endParaRPr lang="en-GB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algn="just"/>
            <a:endParaRPr lang="en-GB" sz="1800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1BC"/>
              </a:solidFill>
              <a:latin typeface="Trebuchet MS" pitchFamily="34" charset="0"/>
            </a:endParaRPr>
          </a:p>
          <a:p>
            <a:r>
              <a:rPr lang="en-GB" dirty="0">
                <a:solidFill>
                  <a:srgbClr val="0071BC"/>
                </a:solidFill>
                <a:latin typeface="Trebuchet MS" pitchFamily="34" charset="0"/>
              </a:rPr>
              <a:t> </a:t>
            </a:r>
            <a:endParaRPr lang="bs-Latn-B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417" y="4626521"/>
            <a:ext cx="1763688" cy="39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020840"/>
      </p:ext>
    </p:extLst>
  </p:cSld>
  <p:clrMapOvr>
    <a:masterClrMapping/>
  </p:clrMapOvr>
</p:sld>
</file>

<file path=ppt/theme/theme1.xml><?xml version="1.0" encoding="utf-8"?>
<a:theme xmlns:a="http://schemas.openxmlformats.org/drawingml/2006/main" name="RCC powerpoint guidelines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RCC powerpoint guidelines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RCC powerpoint guidelines1</Template>
  <TotalTime>21615</TotalTime>
  <Words>723</Words>
  <Application>Microsoft Office PowerPoint</Application>
  <PresentationFormat>On-screen Show (16:9)</PresentationFormat>
  <Paragraphs>111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Trebuchet MS</vt:lpstr>
      <vt:lpstr>Wingdings</vt:lpstr>
      <vt:lpstr>RCC powerpoint guidelines1</vt:lpstr>
      <vt:lpstr>1_RCC powerpoint guidelines1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Communis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iman</dc:creator>
  <cp:lastModifiedBy>Milena Jocic-Tanaskovic</cp:lastModifiedBy>
  <cp:revision>128</cp:revision>
  <dcterms:created xsi:type="dcterms:W3CDTF">2015-09-18T09:05:57Z</dcterms:created>
  <dcterms:modified xsi:type="dcterms:W3CDTF">2026-05-18T03:18:09Z</dcterms:modified>
</cp:coreProperties>
</file>