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09" r:id="rId5"/>
    <p:sldMasterId id="2147483713" r:id="rId6"/>
    <p:sldMasterId id="2147483722" r:id="rId7"/>
    <p:sldMasterId id="2147483732" r:id="rId8"/>
    <p:sldMasterId id="2147483736" r:id="rId9"/>
    <p:sldMasterId id="2147483739" r:id="rId10"/>
  </p:sldMasterIdLst>
  <p:notesMasterIdLst>
    <p:notesMasterId r:id="rId70"/>
  </p:notesMasterIdLst>
  <p:handoutMasterIdLst>
    <p:handoutMasterId r:id="rId71"/>
  </p:handoutMasterIdLst>
  <p:sldIdLst>
    <p:sldId id="2685" r:id="rId11"/>
    <p:sldId id="2147474112" r:id="rId12"/>
    <p:sldId id="2147474113" r:id="rId13"/>
    <p:sldId id="2147474122" r:id="rId14"/>
    <p:sldId id="2147474121" r:id="rId15"/>
    <p:sldId id="2147474119" r:id="rId16"/>
    <p:sldId id="2147474115" r:id="rId17"/>
    <p:sldId id="2147474118" r:id="rId18"/>
    <p:sldId id="2147474120" r:id="rId19"/>
    <p:sldId id="2147474114" r:id="rId20"/>
    <p:sldId id="2782" r:id="rId21"/>
    <p:sldId id="2790" r:id="rId22"/>
    <p:sldId id="2147474103" r:id="rId23"/>
    <p:sldId id="2147474095" r:id="rId24"/>
    <p:sldId id="2147474096" r:id="rId25"/>
    <p:sldId id="2147474104" r:id="rId26"/>
    <p:sldId id="2798" r:id="rId27"/>
    <p:sldId id="2147474105" r:id="rId28"/>
    <p:sldId id="2802" r:id="rId29"/>
    <p:sldId id="2799" r:id="rId30"/>
    <p:sldId id="2147474090" r:id="rId31"/>
    <p:sldId id="2147474098" r:id="rId32"/>
    <p:sldId id="2801" r:id="rId33"/>
    <p:sldId id="2800" r:id="rId34"/>
    <p:sldId id="2147474092" r:id="rId35"/>
    <p:sldId id="2147474097" r:id="rId36"/>
    <p:sldId id="2147474100" r:id="rId37"/>
    <p:sldId id="2147474106" r:id="rId38"/>
    <p:sldId id="2147474107" r:id="rId39"/>
    <p:sldId id="2147474109" r:id="rId40"/>
    <p:sldId id="2720" r:id="rId41"/>
    <p:sldId id="2736" r:id="rId42"/>
    <p:sldId id="2737" r:id="rId43"/>
    <p:sldId id="2738" r:id="rId44"/>
    <p:sldId id="2739" r:id="rId45"/>
    <p:sldId id="2740" r:id="rId46"/>
    <p:sldId id="2729" r:id="rId47"/>
    <p:sldId id="2741" r:id="rId48"/>
    <p:sldId id="2742" r:id="rId49"/>
    <p:sldId id="2731" r:id="rId50"/>
    <p:sldId id="2732" r:id="rId51"/>
    <p:sldId id="2733" r:id="rId52"/>
    <p:sldId id="2743" r:id="rId53"/>
    <p:sldId id="2744" r:id="rId54"/>
    <p:sldId id="2745" r:id="rId55"/>
    <p:sldId id="2746" r:id="rId56"/>
    <p:sldId id="2747" r:id="rId57"/>
    <p:sldId id="2748" r:id="rId58"/>
    <p:sldId id="2749" r:id="rId59"/>
    <p:sldId id="2147474108" r:id="rId60"/>
    <p:sldId id="2750" r:id="rId61"/>
    <p:sldId id="2751" r:id="rId62"/>
    <p:sldId id="2752" r:id="rId63"/>
    <p:sldId id="2753" r:id="rId64"/>
    <p:sldId id="2754" r:id="rId65"/>
    <p:sldId id="2778" r:id="rId66"/>
    <p:sldId id="2147474116" r:id="rId67"/>
    <p:sldId id="2147474117" r:id="rId68"/>
    <p:sldId id="275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055222-AC45-30CE-096C-15874D9FB848}" name="Ciok, Kamila" initials="K" userId="S::kamila.ciok@itu.int::1e1849e2-6556-4edc-b64c-a176f3237093" providerId="AD"/>
  <p188:author id="{121EC581-9B34-4F0E-9C90-A82CF2B73B82}" name="Cayley Edwards" initials="CE" userId="c15bc321673a4683" providerId="Windows Live"/>
  <p188:author id="{E4DAC0CC-F2D2-2154-2F13-75234B271980}" name="Peytrignet, Sebastien" initials="PS" userId="S::sebastien.peytrignet@itu.int::e572761b-cad0-4e94-a7c8-12711f07ac97" providerId="AD"/>
  <p188:author id="{9C3908E1-9E5B-97FB-B095-78715210874A}" name="Sebastien Peytrignet" initials="SP" userId="5bdb585f2dcf74a8" providerId="Windows Live"/>
  <p188:author id="{F62847F6-1282-A696-DDB1-B4133A199206}" name="Van Wyk, Jody" initials="VJ" userId="S::jody.van@itu.int::e3c5b138-4a24-4680-8d59-a9185ce46a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B6"/>
    <a:srgbClr val="0083B3"/>
    <a:srgbClr val="29C7FF"/>
    <a:srgbClr val="215B72"/>
    <a:srgbClr val="F5FAFC"/>
    <a:srgbClr val="009CD6"/>
    <a:srgbClr val="0076A1"/>
    <a:srgbClr val="2979B3"/>
    <a:srgbClr val="6F6F6E"/>
    <a:srgbClr val="9D2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5F65E8-BDC1-422E-8EE1-78EC1E4EEA21}" v="317" dt="2026-05-19T06:20:21.6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60" y="27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9.xml"/></Relationships>
</file>

<file path=ppt/diagrams/_rels/data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image" Target="../media/image16.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680B2-0DB4-3F4C-9A26-CD21C48C478E}" type="doc">
      <dgm:prSet loTypeId="urn:microsoft.com/office/officeart/2005/8/layout/process1" loCatId="" qsTypeId="urn:microsoft.com/office/officeart/2005/8/quickstyle/simple1" qsCatId="simple" csTypeId="urn:microsoft.com/office/officeart/2005/8/colors/accent1_2" csCatId="accent1" phldr="1"/>
      <dgm:spPr/>
    </dgm:pt>
    <dgm:pt modelId="{E7858D13-5376-2D44-BB67-C397B6B09472}">
      <dgm:prSet phldrT="[Text]" custT="1"/>
      <dgm:spPr>
        <a:solidFill>
          <a:schemeClr val="accent1"/>
        </a:solidFill>
      </dgm:spPr>
      <dgm:t>
        <a:bodyPr/>
        <a:lstStyle/>
        <a:p>
          <a:pPr>
            <a:lnSpc>
              <a:spcPct val="150000"/>
            </a:lnSpc>
          </a:pPr>
          <a:r>
            <a:rPr lang="en-GB" sz="2100"/>
            <a:t>Assess current connectivity &amp; infrastructure</a:t>
          </a:r>
        </a:p>
      </dgm:t>
    </dgm:pt>
    <dgm:pt modelId="{712AD24B-AB8D-5F46-9F5A-8E699FD1B176}" type="parTrans" cxnId="{EADC9D09-22CB-E545-B493-34E79C9B4595}">
      <dgm:prSet/>
      <dgm:spPr/>
      <dgm:t>
        <a:bodyPr/>
        <a:lstStyle/>
        <a:p>
          <a:endParaRPr lang="en-GB"/>
        </a:p>
      </dgm:t>
    </dgm:pt>
    <dgm:pt modelId="{4A866F24-245E-6049-9BB5-F091A7B9DAE9}" type="sibTrans" cxnId="{EADC9D09-22CB-E545-B493-34E79C9B4595}">
      <dgm:prSet/>
      <dgm:spPr/>
      <dgm:t>
        <a:bodyPr/>
        <a:lstStyle/>
        <a:p>
          <a:endParaRPr lang="en-GB"/>
        </a:p>
      </dgm:t>
    </dgm:pt>
    <dgm:pt modelId="{150264C4-AB06-A241-92FD-5F684B8660B5}">
      <dgm:prSet phldrT="[Text]"/>
      <dgm:spPr>
        <a:solidFill>
          <a:schemeClr val="accent6">
            <a:lumMod val="50000"/>
          </a:schemeClr>
        </a:solidFill>
      </dgm:spPr>
      <dgm:t>
        <a:bodyPr/>
        <a:lstStyle/>
        <a:p>
          <a:pPr>
            <a:lnSpc>
              <a:spcPct val="150000"/>
            </a:lnSpc>
          </a:pPr>
          <a:r>
            <a:rPr lang="en-GB"/>
            <a:t>Plan network expansion &amp; optimization</a:t>
          </a:r>
        </a:p>
      </dgm:t>
    </dgm:pt>
    <dgm:pt modelId="{00957F64-6C19-B149-A53D-F765C1ADF9A4}" type="parTrans" cxnId="{99008310-2049-8747-A406-93185B85086F}">
      <dgm:prSet/>
      <dgm:spPr/>
      <dgm:t>
        <a:bodyPr/>
        <a:lstStyle/>
        <a:p>
          <a:endParaRPr lang="en-GB"/>
        </a:p>
      </dgm:t>
    </dgm:pt>
    <dgm:pt modelId="{876802F9-262C-8E46-BF43-A2789BA7E0BA}" type="sibTrans" cxnId="{99008310-2049-8747-A406-93185B85086F}">
      <dgm:prSet/>
      <dgm:spPr/>
      <dgm:t>
        <a:bodyPr/>
        <a:lstStyle/>
        <a:p>
          <a:endParaRPr lang="en-GB"/>
        </a:p>
      </dgm:t>
    </dgm:pt>
    <dgm:pt modelId="{F2570DFA-3D7C-194A-8DA8-1E8F8207572A}">
      <dgm:prSet phldrT="[Text]"/>
      <dgm:spPr>
        <a:solidFill>
          <a:schemeClr val="accent6">
            <a:lumMod val="50000"/>
          </a:schemeClr>
        </a:solidFill>
      </dgm:spPr>
      <dgm:t>
        <a:bodyPr/>
        <a:lstStyle/>
        <a:p>
          <a:pPr>
            <a:lnSpc>
              <a:spcPct val="150000"/>
            </a:lnSpc>
          </a:pPr>
          <a:r>
            <a:rPr lang="en-GB"/>
            <a:t>Estimate deployment costs</a:t>
          </a:r>
        </a:p>
      </dgm:t>
    </dgm:pt>
    <dgm:pt modelId="{2A47D6CF-7CA3-C04E-88E4-C1699C26BB08}" type="parTrans" cxnId="{18E91073-3DDE-284C-8664-CF7A288B7038}">
      <dgm:prSet/>
      <dgm:spPr/>
      <dgm:t>
        <a:bodyPr/>
        <a:lstStyle/>
        <a:p>
          <a:endParaRPr lang="en-GB"/>
        </a:p>
      </dgm:t>
    </dgm:pt>
    <dgm:pt modelId="{7785CB67-5C08-8D49-9352-CA29FB0A7FD0}" type="sibTrans" cxnId="{18E91073-3DDE-284C-8664-CF7A288B7038}">
      <dgm:prSet/>
      <dgm:spPr/>
      <dgm:t>
        <a:bodyPr/>
        <a:lstStyle/>
        <a:p>
          <a:endParaRPr lang="en-GB"/>
        </a:p>
      </dgm:t>
    </dgm:pt>
    <dgm:pt modelId="{8A939E4F-4AAD-F54F-A28E-0A6814010EAD}">
      <dgm:prSet phldrT="[Text]"/>
      <dgm:spPr>
        <a:solidFill>
          <a:schemeClr val="accent6">
            <a:lumMod val="50000"/>
          </a:schemeClr>
        </a:solidFill>
      </dgm:spPr>
      <dgm:t>
        <a:bodyPr/>
        <a:lstStyle/>
        <a:p>
          <a:pPr>
            <a:lnSpc>
              <a:spcPct val="150000"/>
            </a:lnSpc>
          </a:pPr>
          <a:r>
            <a:rPr lang="en-GB"/>
            <a:t>Assess economic &amp; social impact</a:t>
          </a:r>
        </a:p>
      </dgm:t>
    </dgm:pt>
    <dgm:pt modelId="{E488C2B2-B708-EE42-8B68-39E2F29800B7}" type="parTrans" cxnId="{689F4088-829E-5B45-885F-4FFBA82314F0}">
      <dgm:prSet/>
      <dgm:spPr/>
      <dgm:t>
        <a:bodyPr/>
        <a:lstStyle/>
        <a:p>
          <a:endParaRPr lang="en-GB"/>
        </a:p>
      </dgm:t>
    </dgm:pt>
    <dgm:pt modelId="{0101DA58-829C-F24C-8FFB-370476F569CE}" type="sibTrans" cxnId="{689F4088-829E-5B45-885F-4FFBA82314F0}">
      <dgm:prSet/>
      <dgm:spPr/>
      <dgm:t>
        <a:bodyPr/>
        <a:lstStyle/>
        <a:p>
          <a:endParaRPr lang="en-GB"/>
        </a:p>
      </dgm:t>
    </dgm:pt>
    <dgm:pt modelId="{6EA10ACE-5F4D-FE41-B348-4D804D3B1A7A}" type="pres">
      <dgm:prSet presAssocID="{F67680B2-0DB4-3F4C-9A26-CD21C48C478E}" presName="Name0" presStyleCnt="0">
        <dgm:presLayoutVars>
          <dgm:dir/>
          <dgm:resizeHandles val="exact"/>
        </dgm:presLayoutVars>
      </dgm:prSet>
      <dgm:spPr/>
    </dgm:pt>
    <dgm:pt modelId="{B785B21D-10F9-6C46-BB1B-BF716030D8DF}" type="pres">
      <dgm:prSet presAssocID="{E7858D13-5376-2D44-BB67-C397B6B09472}" presName="node" presStyleLbl="node1" presStyleIdx="0" presStyleCnt="4">
        <dgm:presLayoutVars>
          <dgm:bulletEnabled val="1"/>
        </dgm:presLayoutVars>
      </dgm:prSet>
      <dgm:spPr/>
    </dgm:pt>
    <dgm:pt modelId="{AA28270D-D819-4545-9656-796170195AB5}" type="pres">
      <dgm:prSet presAssocID="{4A866F24-245E-6049-9BB5-F091A7B9DAE9}" presName="sibTrans" presStyleLbl="sibTrans2D1" presStyleIdx="0" presStyleCnt="3"/>
      <dgm:spPr/>
    </dgm:pt>
    <dgm:pt modelId="{35E6C8F1-AA1D-B348-8A0C-004E331B8BD6}" type="pres">
      <dgm:prSet presAssocID="{4A866F24-245E-6049-9BB5-F091A7B9DAE9}" presName="connectorText" presStyleLbl="sibTrans2D1" presStyleIdx="0" presStyleCnt="3"/>
      <dgm:spPr/>
    </dgm:pt>
    <dgm:pt modelId="{1DCB3A5F-EA4B-7947-9A1D-6700C4C20F9B}" type="pres">
      <dgm:prSet presAssocID="{150264C4-AB06-A241-92FD-5F684B8660B5}" presName="node" presStyleLbl="node1" presStyleIdx="1" presStyleCnt="4">
        <dgm:presLayoutVars>
          <dgm:bulletEnabled val="1"/>
        </dgm:presLayoutVars>
      </dgm:prSet>
      <dgm:spPr/>
    </dgm:pt>
    <dgm:pt modelId="{C90376EE-15F8-0E45-9FD4-BEF93E0F5137}" type="pres">
      <dgm:prSet presAssocID="{876802F9-262C-8E46-BF43-A2789BA7E0BA}" presName="sibTrans" presStyleLbl="sibTrans2D1" presStyleIdx="1" presStyleCnt="3"/>
      <dgm:spPr/>
    </dgm:pt>
    <dgm:pt modelId="{33B8D84C-C0FD-EC40-A6D5-F964E5E96354}" type="pres">
      <dgm:prSet presAssocID="{876802F9-262C-8E46-BF43-A2789BA7E0BA}" presName="connectorText" presStyleLbl="sibTrans2D1" presStyleIdx="1" presStyleCnt="3"/>
      <dgm:spPr/>
    </dgm:pt>
    <dgm:pt modelId="{AA31186E-A3F6-A34E-9939-CBD25265FED9}" type="pres">
      <dgm:prSet presAssocID="{F2570DFA-3D7C-194A-8DA8-1E8F8207572A}" presName="node" presStyleLbl="node1" presStyleIdx="2" presStyleCnt="4">
        <dgm:presLayoutVars>
          <dgm:bulletEnabled val="1"/>
        </dgm:presLayoutVars>
      </dgm:prSet>
      <dgm:spPr/>
    </dgm:pt>
    <dgm:pt modelId="{7CE4BC42-9F2B-8448-AF45-57E120E53A1F}" type="pres">
      <dgm:prSet presAssocID="{7785CB67-5C08-8D49-9352-CA29FB0A7FD0}" presName="sibTrans" presStyleLbl="sibTrans2D1" presStyleIdx="2" presStyleCnt="3"/>
      <dgm:spPr/>
    </dgm:pt>
    <dgm:pt modelId="{B4C704DD-4753-5348-861C-2C22BBCFF9EC}" type="pres">
      <dgm:prSet presAssocID="{7785CB67-5C08-8D49-9352-CA29FB0A7FD0}" presName="connectorText" presStyleLbl="sibTrans2D1" presStyleIdx="2" presStyleCnt="3"/>
      <dgm:spPr/>
    </dgm:pt>
    <dgm:pt modelId="{94527FBB-C50A-9346-8B89-CAC125E1E41F}" type="pres">
      <dgm:prSet presAssocID="{8A939E4F-4AAD-F54F-A28E-0A6814010EAD}" presName="node" presStyleLbl="node1" presStyleIdx="3" presStyleCnt="4">
        <dgm:presLayoutVars>
          <dgm:bulletEnabled val="1"/>
        </dgm:presLayoutVars>
      </dgm:prSet>
      <dgm:spPr/>
    </dgm:pt>
  </dgm:ptLst>
  <dgm:cxnLst>
    <dgm:cxn modelId="{EADC9D09-22CB-E545-B493-34E79C9B4595}" srcId="{F67680B2-0DB4-3F4C-9A26-CD21C48C478E}" destId="{E7858D13-5376-2D44-BB67-C397B6B09472}" srcOrd="0" destOrd="0" parTransId="{712AD24B-AB8D-5F46-9F5A-8E699FD1B176}" sibTransId="{4A866F24-245E-6049-9BB5-F091A7B9DAE9}"/>
    <dgm:cxn modelId="{584C8010-1BD4-9A47-903F-E28AB91DDCC7}" type="presOf" srcId="{7785CB67-5C08-8D49-9352-CA29FB0A7FD0}" destId="{B4C704DD-4753-5348-861C-2C22BBCFF9EC}" srcOrd="1" destOrd="0" presId="urn:microsoft.com/office/officeart/2005/8/layout/process1"/>
    <dgm:cxn modelId="{99008310-2049-8747-A406-93185B85086F}" srcId="{F67680B2-0DB4-3F4C-9A26-CD21C48C478E}" destId="{150264C4-AB06-A241-92FD-5F684B8660B5}" srcOrd="1" destOrd="0" parTransId="{00957F64-6C19-B149-A53D-F765C1ADF9A4}" sibTransId="{876802F9-262C-8E46-BF43-A2789BA7E0BA}"/>
    <dgm:cxn modelId="{A0784619-0C61-5440-B4CC-D526D78ABECD}" type="presOf" srcId="{876802F9-262C-8E46-BF43-A2789BA7E0BA}" destId="{33B8D84C-C0FD-EC40-A6D5-F964E5E96354}" srcOrd="1" destOrd="0" presId="urn:microsoft.com/office/officeart/2005/8/layout/process1"/>
    <dgm:cxn modelId="{4F358819-7835-8843-A146-BBB01136A8A9}" type="presOf" srcId="{8A939E4F-4AAD-F54F-A28E-0A6814010EAD}" destId="{94527FBB-C50A-9346-8B89-CAC125E1E41F}" srcOrd="0" destOrd="0" presId="urn:microsoft.com/office/officeart/2005/8/layout/process1"/>
    <dgm:cxn modelId="{05BCAD36-5602-7347-B7BF-7FB63BF82812}" type="presOf" srcId="{F67680B2-0DB4-3F4C-9A26-CD21C48C478E}" destId="{6EA10ACE-5F4D-FE41-B348-4D804D3B1A7A}" srcOrd="0" destOrd="0" presId="urn:microsoft.com/office/officeart/2005/8/layout/process1"/>
    <dgm:cxn modelId="{8EEF7364-ABDB-1649-97DE-19EFA42B8EDB}" type="presOf" srcId="{4A866F24-245E-6049-9BB5-F091A7B9DAE9}" destId="{AA28270D-D819-4545-9656-796170195AB5}" srcOrd="0" destOrd="0" presId="urn:microsoft.com/office/officeart/2005/8/layout/process1"/>
    <dgm:cxn modelId="{A465066E-7D28-694A-A09E-F72919E19C3A}" type="presOf" srcId="{876802F9-262C-8E46-BF43-A2789BA7E0BA}" destId="{C90376EE-15F8-0E45-9FD4-BEF93E0F5137}" srcOrd="0" destOrd="0" presId="urn:microsoft.com/office/officeart/2005/8/layout/process1"/>
    <dgm:cxn modelId="{18E91073-3DDE-284C-8664-CF7A288B7038}" srcId="{F67680B2-0DB4-3F4C-9A26-CD21C48C478E}" destId="{F2570DFA-3D7C-194A-8DA8-1E8F8207572A}" srcOrd="2" destOrd="0" parTransId="{2A47D6CF-7CA3-C04E-88E4-C1699C26BB08}" sibTransId="{7785CB67-5C08-8D49-9352-CA29FB0A7FD0}"/>
    <dgm:cxn modelId="{E78ABA54-530A-CF49-B5D3-6A1710FBD86A}" type="presOf" srcId="{E7858D13-5376-2D44-BB67-C397B6B09472}" destId="{B785B21D-10F9-6C46-BB1B-BF716030D8DF}" srcOrd="0" destOrd="0" presId="urn:microsoft.com/office/officeart/2005/8/layout/process1"/>
    <dgm:cxn modelId="{689F4088-829E-5B45-885F-4FFBA82314F0}" srcId="{F67680B2-0DB4-3F4C-9A26-CD21C48C478E}" destId="{8A939E4F-4AAD-F54F-A28E-0A6814010EAD}" srcOrd="3" destOrd="0" parTransId="{E488C2B2-B708-EE42-8B68-39E2F29800B7}" sibTransId="{0101DA58-829C-F24C-8FFB-370476F569CE}"/>
    <dgm:cxn modelId="{F56F11A5-A2C8-154F-BB49-25DE8A7B7146}" type="presOf" srcId="{F2570DFA-3D7C-194A-8DA8-1E8F8207572A}" destId="{AA31186E-A3F6-A34E-9939-CBD25265FED9}" srcOrd="0" destOrd="0" presId="urn:microsoft.com/office/officeart/2005/8/layout/process1"/>
    <dgm:cxn modelId="{C9F570B5-F80A-634C-85C3-B64A03C957FF}" type="presOf" srcId="{150264C4-AB06-A241-92FD-5F684B8660B5}" destId="{1DCB3A5F-EA4B-7947-9A1D-6700C4C20F9B}" srcOrd="0" destOrd="0" presId="urn:microsoft.com/office/officeart/2005/8/layout/process1"/>
    <dgm:cxn modelId="{542DE2B6-720B-9445-B888-6EF5E1DD4EA3}" type="presOf" srcId="{7785CB67-5C08-8D49-9352-CA29FB0A7FD0}" destId="{7CE4BC42-9F2B-8448-AF45-57E120E53A1F}" srcOrd="0" destOrd="0" presId="urn:microsoft.com/office/officeart/2005/8/layout/process1"/>
    <dgm:cxn modelId="{7EE17CE5-BD4B-F644-87D7-6C9BBAEFC954}" type="presOf" srcId="{4A866F24-245E-6049-9BB5-F091A7B9DAE9}" destId="{35E6C8F1-AA1D-B348-8A0C-004E331B8BD6}" srcOrd="1" destOrd="0" presId="urn:microsoft.com/office/officeart/2005/8/layout/process1"/>
    <dgm:cxn modelId="{DED43C98-3430-5C48-9CD8-98E5EF2D3A71}" type="presParOf" srcId="{6EA10ACE-5F4D-FE41-B348-4D804D3B1A7A}" destId="{B785B21D-10F9-6C46-BB1B-BF716030D8DF}" srcOrd="0" destOrd="0" presId="urn:microsoft.com/office/officeart/2005/8/layout/process1"/>
    <dgm:cxn modelId="{4BC8CFC9-0ECA-3646-8CB6-B176EE2296B8}" type="presParOf" srcId="{6EA10ACE-5F4D-FE41-B348-4D804D3B1A7A}" destId="{AA28270D-D819-4545-9656-796170195AB5}" srcOrd="1" destOrd="0" presId="urn:microsoft.com/office/officeart/2005/8/layout/process1"/>
    <dgm:cxn modelId="{8EE057E1-1DFB-FF45-B7C1-91EF235C36CC}" type="presParOf" srcId="{AA28270D-D819-4545-9656-796170195AB5}" destId="{35E6C8F1-AA1D-B348-8A0C-004E331B8BD6}" srcOrd="0" destOrd="0" presId="urn:microsoft.com/office/officeart/2005/8/layout/process1"/>
    <dgm:cxn modelId="{F047D60C-C837-9546-8506-EBFEEEEFA9A3}" type="presParOf" srcId="{6EA10ACE-5F4D-FE41-B348-4D804D3B1A7A}" destId="{1DCB3A5F-EA4B-7947-9A1D-6700C4C20F9B}" srcOrd="2" destOrd="0" presId="urn:microsoft.com/office/officeart/2005/8/layout/process1"/>
    <dgm:cxn modelId="{8649CC8F-8909-254C-8295-E33BD658D501}" type="presParOf" srcId="{6EA10ACE-5F4D-FE41-B348-4D804D3B1A7A}" destId="{C90376EE-15F8-0E45-9FD4-BEF93E0F5137}" srcOrd="3" destOrd="0" presId="urn:microsoft.com/office/officeart/2005/8/layout/process1"/>
    <dgm:cxn modelId="{C7039E23-AFBA-294B-83B6-4A7C96463E80}" type="presParOf" srcId="{C90376EE-15F8-0E45-9FD4-BEF93E0F5137}" destId="{33B8D84C-C0FD-EC40-A6D5-F964E5E96354}" srcOrd="0" destOrd="0" presId="urn:microsoft.com/office/officeart/2005/8/layout/process1"/>
    <dgm:cxn modelId="{65C43D80-5A88-E241-87F3-041F2E0BE755}" type="presParOf" srcId="{6EA10ACE-5F4D-FE41-B348-4D804D3B1A7A}" destId="{AA31186E-A3F6-A34E-9939-CBD25265FED9}" srcOrd="4" destOrd="0" presId="urn:microsoft.com/office/officeart/2005/8/layout/process1"/>
    <dgm:cxn modelId="{07497A31-CD13-7449-848F-D31B43523C91}" type="presParOf" srcId="{6EA10ACE-5F4D-FE41-B348-4D804D3B1A7A}" destId="{7CE4BC42-9F2B-8448-AF45-57E120E53A1F}" srcOrd="5" destOrd="0" presId="urn:microsoft.com/office/officeart/2005/8/layout/process1"/>
    <dgm:cxn modelId="{8A4F985A-D241-104E-95EA-B1F3452EB207}" type="presParOf" srcId="{7CE4BC42-9F2B-8448-AF45-57E120E53A1F}" destId="{B4C704DD-4753-5348-861C-2C22BBCFF9EC}" srcOrd="0" destOrd="0" presId="urn:microsoft.com/office/officeart/2005/8/layout/process1"/>
    <dgm:cxn modelId="{82812548-6E4E-C24B-B72E-8FE05B166EBC}" type="presParOf" srcId="{6EA10ACE-5F4D-FE41-B348-4D804D3B1A7A}" destId="{94527FBB-C50A-9346-8B89-CAC125E1E41F}" srcOrd="6"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7680B2-0DB4-3F4C-9A26-CD21C48C478E}" type="doc">
      <dgm:prSet loTypeId="urn:microsoft.com/office/officeart/2005/8/layout/process1" loCatId="" qsTypeId="urn:microsoft.com/office/officeart/2005/8/quickstyle/simple1" qsCatId="simple" csTypeId="urn:microsoft.com/office/officeart/2005/8/colors/accent1_2" csCatId="accent1" phldr="1"/>
      <dgm:spPr/>
    </dgm:pt>
    <dgm:pt modelId="{E7858D13-5376-2D44-BB67-C397B6B09472}">
      <dgm:prSet phldrT="[Text]" custT="1"/>
      <dgm:spPr>
        <a:solidFill>
          <a:schemeClr val="accent1">
            <a:lumMod val="75000"/>
          </a:schemeClr>
        </a:solidFill>
      </dgm:spPr>
      <dgm:t>
        <a:bodyPr/>
        <a:lstStyle/>
        <a:p>
          <a:pPr>
            <a:lnSpc>
              <a:spcPct val="150000"/>
            </a:lnSpc>
          </a:pPr>
          <a:r>
            <a:rPr lang="en-GB" sz="2100"/>
            <a:t>Assess current connectivity &amp; infrastructure</a:t>
          </a:r>
        </a:p>
      </dgm:t>
    </dgm:pt>
    <dgm:pt modelId="{712AD24B-AB8D-5F46-9F5A-8E699FD1B176}" type="parTrans" cxnId="{EADC9D09-22CB-E545-B493-34E79C9B4595}">
      <dgm:prSet/>
      <dgm:spPr/>
      <dgm:t>
        <a:bodyPr/>
        <a:lstStyle/>
        <a:p>
          <a:endParaRPr lang="en-GB"/>
        </a:p>
      </dgm:t>
    </dgm:pt>
    <dgm:pt modelId="{4A866F24-245E-6049-9BB5-F091A7B9DAE9}" type="sibTrans" cxnId="{EADC9D09-22CB-E545-B493-34E79C9B4595}">
      <dgm:prSet/>
      <dgm:spPr/>
      <dgm:t>
        <a:bodyPr/>
        <a:lstStyle/>
        <a:p>
          <a:endParaRPr lang="en-GB"/>
        </a:p>
      </dgm:t>
    </dgm:pt>
    <dgm:pt modelId="{150264C4-AB06-A241-92FD-5F684B8660B5}">
      <dgm:prSet phldrT="[Text]"/>
      <dgm:spPr>
        <a:solidFill>
          <a:schemeClr val="accent6">
            <a:lumMod val="50000"/>
          </a:schemeClr>
        </a:solidFill>
      </dgm:spPr>
      <dgm:t>
        <a:bodyPr/>
        <a:lstStyle/>
        <a:p>
          <a:pPr>
            <a:lnSpc>
              <a:spcPct val="150000"/>
            </a:lnSpc>
          </a:pPr>
          <a:r>
            <a:rPr lang="en-GB"/>
            <a:t>Plan network expansion &amp; optimization</a:t>
          </a:r>
        </a:p>
      </dgm:t>
    </dgm:pt>
    <dgm:pt modelId="{00957F64-6C19-B149-A53D-F765C1ADF9A4}" type="parTrans" cxnId="{99008310-2049-8747-A406-93185B85086F}">
      <dgm:prSet/>
      <dgm:spPr/>
      <dgm:t>
        <a:bodyPr/>
        <a:lstStyle/>
        <a:p>
          <a:endParaRPr lang="en-GB"/>
        </a:p>
      </dgm:t>
    </dgm:pt>
    <dgm:pt modelId="{876802F9-262C-8E46-BF43-A2789BA7E0BA}" type="sibTrans" cxnId="{99008310-2049-8747-A406-93185B85086F}">
      <dgm:prSet/>
      <dgm:spPr/>
      <dgm:t>
        <a:bodyPr/>
        <a:lstStyle/>
        <a:p>
          <a:endParaRPr lang="en-GB"/>
        </a:p>
      </dgm:t>
    </dgm:pt>
    <dgm:pt modelId="{F2570DFA-3D7C-194A-8DA8-1E8F8207572A}">
      <dgm:prSet phldrT="[Text]"/>
      <dgm:spPr>
        <a:solidFill>
          <a:schemeClr val="accent6">
            <a:lumMod val="50000"/>
          </a:schemeClr>
        </a:solidFill>
      </dgm:spPr>
      <dgm:t>
        <a:bodyPr/>
        <a:lstStyle/>
        <a:p>
          <a:pPr>
            <a:lnSpc>
              <a:spcPct val="150000"/>
            </a:lnSpc>
          </a:pPr>
          <a:r>
            <a:rPr lang="en-GB"/>
            <a:t>Estimate deployment costs</a:t>
          </a:r>
        </a:p>
      </dgm:t>
    </dgm:pt>
    <dgm:pt modelId="{2A47D6CF-7CA3-C04E-88E4-C1699C26BB08}" type="parTrans" cxnId="{18E91073-3DDE-284C-8664-CF7A288B7038}">
      <dgm:prSet/>
      <dgm:spPr/>
      <dgm:t>
        <a:bodyPr/>
        <a:lstStyle/>
        <a:p>
          <a:endParaRPr lang="en-GB"/>
        </a:p>
      </dgm:t>
    </dgm:pt>
    <dgm:pt modelId="{7785CB67-5C08-8D49-9352-CA29FB0A7FD0}" type="sibTrans" cxnId="{18E91073-3DDE-284C-8664-CF7A288B7038}">
      <dgm:prSet/>
      <dgm:spPr/>
      <dgm:t>
        <a:bodyPr/>
        <a:lstStyle/>
        <a:p>
          <a:endParaRPr lang="en-GB"/>
        </a:p>
      </dgm:t>
    </dgm:pt>
    <dgm:pt modelId="{8A939E4F-4AAD-F54F-A28E-0A6814010EAD}">
      <dgm:prSet phldrT="[Text]"/>
      <dgm:spPr>
        <a:solidFill>
          <a:schemeClr val="accent6">
            <a:lumMod val="50000"/>
          </a:schemeClr>
        </a:solidFill>
      </dgm:spPr>
      <dgm:t>
        <a:bodyPr/>
        <a:lstStyle/>
        <a:p>
          <a:pPr>
            <a:lnSpc>
              <a:spcPct val="150000"/>
            </a:lnSpc>
          </a:pPr>
          <a:r>
            <a:rPr lang="en-GB"/>
            <a:t>Assess economic &amp; social impact</a:t>
          </a:r>
        </a:p>
      </dgm:t>
    </dgm:pt>
    <dgm:pt modelId="{E488C2B2-B708-EE42-8B68-39E2F29800B7}" type="parTrans" cxnId="{689F4088-829E-5B45-885F-4FFBA82314F0}">
      <dgm:prSet/>
      <dgm:spPr/>
      <dgm:t>
        <a:bodyPr/>
        <a:lstStyle/>
        <a:p>
          <a:endParaRPr lang="en-GB"/>
        </a:p>
      </dgm:t>
    </dgm:pt>
    <dgm:pt modelId="{0101DA58-829C-F24C-8FFB-370476F569CE}" type="sibTrans" cxnId="{689F4088-829E-5B45-885F-4FFBA82314F0}">
      <dgm:prSet/>
      <dgm:spPr/>
      <dgm:t>
        <a:bodyPr/>
        <a:lstStyle/>
        <a:p>
          <a:endParaRPr lang="en-GB"/>
        </a:p>
      </dgm:t>
    </dgm:pt>
    <dgm:pt modelId="{6EA10ACE-5F4D-FE41-B348-4D804D3B1A7A}" type="pres">
      <dgm:prSet presAssocID="{F67680B2-0DB4-3F4C-9A26-CD21C48C478E}" presName="Name0" presStyleCnt="0">
        <dgm:presLayoutVars>
          <dgm:dir/>
          <dgm:resizeHandles val="exact"/>
        </dgm:presLayoutVars>
      </dgm:prSet>
      <dgm:spPr/>
    </dgm:pt>
    <dgm:pt modelId="{B785B21D-10F9-6C46-BB1B-BF716030D8DF}" type="pres">
      <dgm:prSet presAssocID="{E7858D13-5376-2D44-BB67-C397B6B09472}" presName="node" presStyleLbl="node1" presStyleIdx="0" presStyleCnt="4">
        <dgm:presLayoutVars>
          <dgm:bulletEnabled val="1"/>
        </dgm:presLayoutVars>
      </dgm:prSet>
      <dgm:spPr/>
    </dgm:pt>
    <dgm:pt modelId="{AA28270D-D819-4545-9656-796170195AB5}" type="pres">
      <dgm:prSet presAssocID="{4A866F24-245E-6049-9BB5-F091A7B9DAE9}" presName="sibTrans" presStyleLbl="sibTrans2D1" presStyleIdx="0" presStyleCnt="3"/>
      <dgm:spPr/>
    </dgm:pt>
    <dgm:pt modelId="{35E6C8F1-AA1D-B348-8A0C-004E331B8BD6}" type="pres">
      <dgm:prSet presAssocID="{4A866F24-245E-6049-9BB5-F091A7B9DAE9}" presName="connectorText" presStyleLbl="sibTrans2D1" presStyleIdx="0" presStyleCnt="3"/>
      <dgm:spPr/>
    </dgm:pt>
    <dgm:pt modelId="{1DCB3A5F-EA4B-7947-9A1D-6700C4C20F9B}" type="pres">
      <dgm:prSet presAssocID="{150264C4-AB06-A241-92FD-5F684B8660B5}" presName="node" presStyleLbl="node1" presStyleIdx="1" presStyleCnt="4">
        <dgm:presLayoutVars>
          <dgm:bulletEnabled val="1"/>
        </dgm:presLayoutVars>
      </dgm:prSet>
      <dgm:spPr/>
    </dgm:pt>
    <dgm:pt modelId="{C90376EE-15F8-0E45-9FD4-BEF93E0F5137}" type="pres">
      <dgm:prSet presAssocID="{876802F9-262C-8E46-BF43-A2789BA7E0BA}" presName="sibTrans" presStyleLbl="sibTrans2D1" presStyleIdx="1" presStyleCnt="3"/>
      <dgm:spPr/>
    </dgm:pt>
    <dgm:pt modelId="{33B8D84C-C0FD-EC40-A6D5-F964E5E96354}" type="pres">
      <dgm:prSet presAssocID="{876802F9-262C-8E46-BF43-A2789BA7E0BA}" presName="connectorText" presStyleLbl="sibTrans2D1" presStyleIdx="1" presStyleCnt="3"/>
      <dgm:spPr/>
    </dgm:pt>
    <dgm:pt modelId="{AA31186E-A3F6-A34E-9939-CBD25265FED9}" type="pres">
      <dgm:prSet presAssocID="{F2570DFA-3D7C-194A-8DA8-1E8F8207572A}" presName="node" presStyleLbl="node1" presStyleIdx="2" presStyleCnt="4">
        <dgm:presLayoutVars>
          <dgm:bulletEnabled val="1"/>
        </dgm:presLayoutVars>
      </dgm:prSet>
      <dgm:spPr/>
    </dgm:pt>
    <dgm:pt modelId="{7CE4BC42-9F2B-8448-AF45-57E120E53A1F}" type="pres">
      <dgm:prSet presAssocID="{7785CB67-5C08-8D49-9352-CA29FB0A7FD0}" presName="sibTrans" presStyleLbl="sibTrans2D1" presStyleIdx="2" presStyleCnt="3"/>
      <dgm:spPr/>
    </dgm:pt>
    <dgm:pt modelId="{B4C704DD-4753-5348-861C-2C22BBCFF9EC}" type="pres">
      <dgm:prSet presAssocID="{7785CB67-5C08-8D49-9352-CA29FB0A7FD0}" presName="connectorText" presStyleLbl="sibTrans2D1" presStyleIdx="2" presStyleCnt="3"/>
      <dgm:spPr/>
    </dgm:pt>
    <dgm:pt modelId="{94527FBB-C50A-9346-8B89-CAC125E1E41F}" type="pres">
      <dgm:prSet presAssocID="{8A939E4F-4AAD-F54F-A28E-0A6814010EAD}" presName="node" presStyleLbl="node1" presStyleIdx="3" presStyleCnt="4">
        <dgm:presLayoutVars>
          <dgm:bulletEnabled val="1"/>
        </dgm:presLayoutVars>
      </dgm:prSet>
      <dgm:spPr/>
    </dgm:pt>
  </dgm:ptLst>
  <dgm:cxnLst>
    <dgm:cxn modelId="{EADC9D09-22CB-E545-B493-34E79C9B4595}" srcId="{F67680B2-0DB4-3F4C-9A26-CD21C48C478E}" destId="{E7858D13-5376-2D44-BB67-C397B6B09472}" srcOrd="0" destOrd="0" parTransId="{712AD24B-AB8D-5F46-9F5A-8E699FD1B176}" sibTransId="{4A866F24-245E-6049-9BB5-F091A7B9DAE9}"/>
    <dgm:cxn modelId="{584C8010-1BD4-9A47-903F-E28AB91DDCC7}" type="presOf" srcId="{7785CB67-5C08-8D49-9352-CA29FB0A7FD0}" destId="{B4C704DD-4753-5348-861C-2C22BBCFF9EC}" srcOrd="1" destOrd="0" presId="urn:microsoft.com/office/officeart/2005/8/layout/process1"/>
    <dgm:cxn modelId="{99008310-2049-8747-A406-93185B85086F}" srcId="{F67680B2-0DB4-3F4C-9A26-CD21C48C478E}" destId="{150264C4-AB06-A241-92FD-5F684B8660B5}" srcOrd="1" destOrd="0" parTransId="{00957F64-6C19-B149-A53D-F765C1ADF9A4}" sibTransId="{876802F9-262C-8E46-BF43-A2789BA7E0BA}"/>
    <dgm:cxn modelId="{A0784619-0C61-5440-B4CC-D526D78ABECD}" type="presOf" srcId="{876802F9-262C-8E46-BF43-A2789BA7E0BA}" destId="{33B8D84C-C0FD-EC40-A6D5-F964E5E96354}" srcOrd="1" destOrd="0" presId="urn:microsoft.com/office/officeart/2005/8/layout/process1"/>
    <dgm:cxn modelId="{4F358819-7835-8843-A146-BBB01136A8A9}" type="presOf" srcId="{8A939E4F-4AAD-F54F-A28E-0A6814010EAD}" destId="{94527FBB-C50A-9346-8B89-CAC125E1E41F}" srcOrd="0" destOrd="0" presId="urn:microsoft.com/office/officeart/2005/8/layout/process1"/>
    <dgm:cxn modelId="{05BCAD36-5602-7347-B7BF-7FB63BF82812}" type="presOf" srcId="{F67680B2-0DB4-3F4C-9A26-CD21C48C478E}" destId="{6EA10ACE-5F4D-FE41-B348-4D804D3B1A7A}" srcOrd="0" destOrd="0" presId="urn:microsoft.com/office/officeart/2005/8/layout/process1"/>
    <dgm:cxn modelId="{8EEF7364-ABDB-1649-97DE-19EFA42B8EDB}" type="presOf" srcId="{4A866F24-245E-6049-9BB5-F091A7B9DAE9}" destId="{AA28270D-D819-4545-9656-796170195AB5}" srcOrd="0" destOrd="0" presId="urn:microsoft.com/office/officeart/2005/8/layout/process1"/>
    <dgm:cxn modelId="{A465066E-7D28-694A-A09E-F72919E19C3A}" type="presOf" srcId="{876802F9-262C-8E46-BF43-A2789BA7E0BA}" destId="{C90376EE-15F8-0E45-9FD4-BEF93E0F5137}" srcOrd="0" destOrd="0" presId="urn:microsoft.com/office/officeart/2005/8/layout/process1"/>
    <dgm:cxn modelId="{18E91073-3DDE-284C-8664-CF7A288B7038}" srcId="{F67680B2-0DB4-3F4C-9A26-CD21C48C478E}" destId="{F2570DFA-3D7C-194A-8DA8-1E8F8207572A}" srcOrd="2" destOrd="0" parTransId="{2A47D6CF-7CA3-C04E-88E4-C1699C26BB08}" sibTransId="{7785CB67-5C08-8D49-9352-CA29FB0A7FD0}"/>
    <dgm:cxn modelId="{E78ABA54-530A-CF49-B5D3-6A1710FBD86A}" type="presOf" srcId="{E7858D13-5376-2D44-BB67-C397B6B09472}" destId="{B785B21D-10F9-6C46-BB1B-BF716030D8DF}" srcOrd="0" destOrd="0" presId="urn:microsoft.com/office/officeart/2005/8/layout/process1"/>
    <dgm:cxn modelId="{689F4088-829E-5B45-885F-4FFBA82314F0}" srcId="{F67680B2-0DB4-3F4C-9A26-CD21C48C478E}" destId="{8A939E4F-4AAD-F54F-A28E-0A6814010EAD}" srcOrd="3" destOrd="0" parTransId="{E488C2B2-B708-EE42-8B68-39E2F29800B7}" sibTransId="{0101DA58-829C-F24C-8FFB-370476F569CE}"/>
    <dgm:cxn modelId="{F56F11A5-A2C8-154F-BB49-25DE8A7B7146}" type="presOf" srcId="{F2570DFA-3D7C-194A-8DA8-1E8F8207572A}" destId="{AA31186E-A3F6-A34E-9939-CBD25265FED9}" srcOrd="0" destOrd="0" presId="urn:microsoft.com/office/officeart/2005/8/layout/process1"/>
    <dgm:cxn modelId="{C9F570B5-F80A-634C-85C3-B64A03C957FF}" type="presOf" srcId="{150264C4-AB06-A241-92FD-5F684B8660B5}" destId="{1DCB3A5F-EA4B-7947-9A1D-6700C4C20F9B}" srcOrd="0" destOrd="0" presId="urn:microsoft.com/office/officeart/2005/8/layout/process1"/>
    <dgm:cxn modelId="{542DE2B6-720B-9445-B888-6EF5E1DD4EA3}" type="presOf" srcId="{7785CB67-5C08-8D49-9352-CA29FB0A7FD0}" destId="{7CE4BC42-9F2B-8448-AF45-57E120E53A1F}" srcOrd="0" destOrd="0" presId="urn:microsoft.com/office/officeart/2005/8/layout/process1"/>
    <dgm:cxn modelId="{7EE17CE5-BD4B-F644-87D7-6C9BBAEFC954}" type="presOf" srcId="{4A866F24-245E-6049-9BB5-F091A7B9DAE9}" destId="{35E6C8F1-AA1D-B348-8A0C-004E331B8BD6}" srcOrd="1" destOrd="0" presId="urn:microsoft.com/office/officeart/2005/8/layout/process1"/>
    <dgm:cxn modelId="{DED43C98-3430-5C48-9CD8-98E5EF2D3A71}" type="presParOf" srcId="{6EA10ACE-5F4D-FE41-B348-4D804D3B1A7A}" destId="{B785B21D-10F9-6C46-BB1B-BF716030D8DF}" srcOrd="0" destOrd="0" presId="urn:microsoft.com/office/officeart/2005/8/layout/process1"/>
    <dgm:cxn modelId="{4BC8CFC9-0ECA-3646-8CB6-B176EE2296B8}" type="presParOf" srcId="{6EA10ACE-5F4D-FE41-B348-4D804D3B1A7A}" destId="{AA28270D-D819-4545-9656-796170195AB5}" srcOrd="1" destOrd="0" presId="urn:microsoft.com/office/officeart/2005/8/layout/process1"/>
    <dgm:cxn modelId="{8EE057E1-1DFB-FF45-B7C1-91EF235C36CC}" type="presParOf" srcId="{AA28270D-D819-4545-9656-796170195AB5}" destId="{35E6C8F1-AA1D-B348-8A0C-004E331B8BD6}" srcOrd="0" destOrd="0" presId="urn:microsoft.com/office/officeart/2005/8/layout/process1"/>
    <dgm:cxn modelId="{F047D60C-C837-9546-8506-EBFEEEEFA9A3}" type="presParOf" srcId="{6EA10ACE-5F4D-FE41-B348-4D804D3B1A7A}" destId="{1DCB3A5F-EA4B-7947-9A1D-6700C4C20F9B}" srcOrd="2" destOrd="0" presId="urn:microsoft.com/office/officeart/2005/8/layout/process1"/>
    <dgm:cxn modelId="{8649CC8F-8909-254C-8295-E33BD658D501}" type="presParOf" srcId="{6EA10ACE-5F4D-FE41-B348-4D804D3B1A7A}" destId="{C90376EE-15F8-0E45-9FD4-BEF93E0F5137}" srcOrd="3" destOrd="0" presId="urn:microsoft.com/office/officeart/2005/8/layout/process1"/>
    <dgm:cxn modelId="{C7039E23-AFBA-294B-83B6-4A7C96463E80}" type="presParOf" srcId="{C90376EE-15F8-0E45-9FD4-BEF93E0F5137}" destId="{33B8D84C-C0FD-EC40-A6D5-F964E5E96354}" srcOrd="0" destOrd="0" presId="urn:microsoft.com/office/officeart/2005/8/layout/process1"/>
    <dgm:cxn modelId="{65C43D80-5A88-E241-87F3-041F2E0BE755}" type="presParOf" srcId="{6EA10ACE-5F4D-FE41-B348-4D804D3B1A7A}" destId="{AA31186E-A3F6-A34E-9939-CBD25265FED9}" srcOrd="4" destOrd="0" presId="urn:microsoft.com/office/officeart/2005/8/layout/process1"/>
    <dgm:cxn modelId="{07497A31-CD13-7449-848F-D31B43523C91}" type="presParOf" srcId="{6EA10ACE-5F4D-FE41-B348-4D804D3B1A7A}" destId="{7CE4BC42-9F2B-8448-AF45-57E120E53A1F}" srcOrd="5" destOrd="0" presId="urn:microsoft.com/office/officeart/2005/8/layout/process1"/>
    <dgm:cxn modelId="{8A4F985A-D241-104E-95EA-B1F3452EB207}" type="presParOf" srcId="{7CE4BC42-9F2B-8448-AF45-57E120E53A1F}" destId="{B4C704DD-4753-5348-861C-2C22BBCFF9EC}" srcOrd="0" destOrd="0" presId="urn:microsoft.com/office/officeart/2005/8/layout/process1"/>
    <dgm:cxn modelId="{82812548-6E4E-C24B-B72E-8FE05B166EBC}" type="presParOf" srcId="{6EA10ACE-5F4D-FE41-B348-4D804D3B1A7A}" destId="{94527FBB-C50A-9346-8B89-CAC125E1E41F}" srcOrd="6"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7680B2-0DB4-3F4C-9A26-CD21C48C478E}" type="doc">
      <dgm:prSet loTypeId="urn:microsoft.com/office/officeart/2005/8/layout/process1" loCatId="" qsTypeId="urn:microsoft.com/office/officeart/2005/8/quickstyle/simple1" qsCatId="simple" csTypeId="urn:microsoft.com/office/officeart/2005/8/colors/accent1_2" csCatId="accent1" phldr="1"/>
      <dgm:spPr/>
    </dgm:pt>
    <dgm:pt modelId="{E7858D13-5376-2D44-BB67-C397B6B09472}">
      <dgm:prSet phldrT="[Text]" custT="1"/>
      <dgm:spPr>
        <a:solidFill>
          <a:schemeClr val="accent1"/>
        </a:solidFill>
      </dgm:spPr>
      <dgm:t>
        <a:bodyPr/>
        <a:lstStyle/>
        <a:p>
          <a:pPr>
            <a:lnSpc>
              <a:spcPct val="150000"/>
            </a:lnSpc>
          </a:pPr>
          <a:r>
            <a:rPr lang="en-GB" sz="2100"/>
            <a:t>Assess current connectivity &amp; infrastructure</a:t>
          </a:r>
        </a:p>
      </dgm:t>
    </dgm:pt>
    <dgm:pt modelId="{712AD24B-AB8D-5F46-9F5A-8E699FD1B176}" type="parTrans" cxnId="{EADC9D09-22CB-E545-B493-34E79C9B4595}">
      <dgm:prSet/>
      <dgm:spPr/>
      <dgm:t>
        <a:bodyPr/>
        <a:lstStyle/>
        <a:p>
          <a:endParaRPr lang="en-GB"/>
        </a:p>
      </dgm:t>
    </dgm:pt>
    <dgm:pt modelId="{4A866F24-245E-6049-9BB5-F091A7B9DAE9}" type="sibTrans" cxnId="{EADC9D09-22CB-E545-B493-34E79C9B4595}">
      <dgm:prSet/>
      <dgm:spPr/>
      <dgm:t>
        <a:bodyPr/>
        <a:lstStyle/>
        <a:p>
          <a:endParaRPr lang="en-GB"/>
        </a:p>
      </dgm:t>
    </dgm:pt>
    <dgm:pt modelId="{150264C4-AB06-A241-92FD-5F684B8660B5}">
      <dgm:prSet phldrT="[Text]"/>
      <dgm:spPr>
        <a:solidFill>
          <a:schemeClr val="accent5"/>
        </a:solidFill>
      </dgm:spPr>
      <dgm:t>
        <a:bodyPr/>
        <a:lstStyle/>
        <a:p>
          <a:pPr>
            <a:lnSpc>
              <a:spcPct val="150000"/>
            </a:lnSpc>
          </a:pPr>
          <a:r>
            <a:rPr lang="en-GB"/>
            <a:t>Plan network expansion &amp; optimization</a:t>
          </a:r>
        </a:p>
      </dgm:t>
    </dgm:pt>
    <dgm:pt modelId="{00957F64-6C19-B149-A53D-F765C1ADF9A4}" type="parTrans" cxnId="{99008310-2049-8747-A406-93185B85086F}">
      <dgm:prSet/>
      <dgm:spPr/>
      <dgm:t>
        <a:bodyPr/>
        <a:lstStyle/>
        <a:p>
          <a:endParaRPr lang="en-GB"/>
        </a:p>
      </dgm:t>
    </dgm:pt>
    <dgm:pt modelId="{876802F9-262C-8E46-BF43-A2789BA7E0BA}" type="sibTrans" cxnId="{99008310-2049-8747-A406-93185B85086F}">
      <dgm:prSet/>
      <dgm:spPr/>
      <dgm:t>
        <a:bodyPr/>
        <a:lstStyle/>
        <a:p>
          <a:endParaRPr lang="en-GB"/>
        </a:p>
      </dgm:t>
    </dgm:pt>
    <dgm:pt modelId="{F2570DFA-3D7C-194A-8DA8-1E8F8207572A}">
      <dgm:prSet phldrT="[Text]"/>
      <dgm:spPr>
        <a:solidFill>
          <a:schemeClr val="accent6">
            <a:lumMod val="50000"/>
          </a:schemeClr>
        </a:solidFill>
      </dgm:spPr>
      <dgm:t>
        <a:bodyPr/>
        <a:lstStyle/>
        <a:p>
          <a:pPr>
            <a:lnSpc>
              <a:spcPct val="150000"/>
            </a:lnSpc>
          </a:pPr>
          <a:r>
            <a:rPr lang="en-GB"/>
            <a:t>Estimate deployment costs</a:t>
          </a:r>
        </a:p>
      </dgm:t>
    </dgm:pt>
    <dgm:pt modelId="{2A47D6CF-7CA3-C04E-88E4-C1699C26BB08}" type="parTrans" cxnId="{18E91073-3DDE-284C-8664-CF7A288B7038}">
      <dgm:prSet/>
      <dgm:spPr/>
      <dgm:t>
        <a:bodyPr/>
        <a:lstStyle/>
        <a:p>
          <a:endParaRPr lang="en-GB"/>
        </a:p>
      </dgm:t>
    </dgm:pt>
    <dgm:pt modelId="{7785CB67-5C08-8D49-9352-CA29FB0A7FD0}" type="sibTrans" cxnId="{18E91073-3DDE-284C-8664-CF7A288B7038}">
      <dgm:prSet/>
      <dgm:spPr/>
      <dgm:t>
        <a:bodyPr/>
        <a:lstStyle/>
        <a:p>
          <a:endParaRPr lang="en-GB"/>
        </a:p>
      </dgm:t>
    </dgm:pt>
    <dgm:pt modelId="{8A939E4F-4AAD-F54F-A28E-0A6814010EAD}">
      <dgm:prSet phldrT="[Text]"/>
      <dgm:spPr>
        <a:solidFill>
          <a:schemeClr val="accent6">
            <a:lumMod val="50000"/>
          </a:schemeClr>
        </a:solidFill>
      </dgm:spPr>
      <dgm:t>
        <a:bodyPr/>
        <a:lstStyle/>
        <a:p>
          <a:pPr>
            <a:lnSpc>
              <a:spcPct val="150000"/>
            </a:lnSpc>
          </a:pPr>
          <a:r>
            <a:rPr lang="en-GB"/>
            <a:t>Assess economic &amp; social impact</a:t>
          </a:r>
        </a:p>
      </dgm:t>
    </dgm:pt>
    <dgm:pt modelId="{E488C2B2-B708-EE42-8B68-39E2F29800B7}" type="parTrans" cxnId="{689F4088-829E-5B45-885F-4FFBA82314F0}">
      <dgm:prSet/>
      <dgm:spPr/>
      <dgm:t>
        <a:bodyPr/>
        <a:lstStyle/>
        <a:p>
          <a:endParaRPr lang="en-GB"/>
        </a:p>
      </dgm:t>
    </dgm:pt>
    <dgm:pt modelId="{0101DA58-829C-F24C-8FFB-370476F569CE}" type="sibTrans" cxnId="{689F4088-829E-5B45-885F-4FFBA82314F0}">
      <dgm:prSet/>
      <dgm:spPr/>
      <dgm:t>
        <a:bodyPr/>
        <a:lstStyle/>
        <a:p>
          <a:endParaRPr lang="en-GB"/>
        </a:p>
      </dgm:t>
    </dgm:pt>
    <dgm:pt modelId="{6EA10ACE-5F4D-FE41-B348-4D804D3B1A7A}" type="pres">
      <dgm:prSet presAssocID="{F67680B2-0DB4-3F4C-9A26-CD21C48C478E}" presName="Name0" presStyleCnt="0">
        <dgm:presLayoutVars>
          <dgm:dir/>
          <dgm:resizeHandles val="exact"/>
        </dgm:presLayoutVars>
      </dgm:prSet>
      <dgm:spPr/>
    </dgm:pt>
    <dgm:pt modelId="{B785B21D-10F9-6C46-BB1B-BF716030D8DF}" type="pres">
      <dgm:prSet presAssocID="{E7858D13-5376-2D44-BB67-C397B6B09472}" presName="node" presStyleLbl="node1" presStyleIdx="0" presStyleCnt="4">
        <dgm:presLayoutVars>
          <dgm:bulletEnabled val="1"/>
        </dgm:presLayoutVars>
      </dgm:prSet>
      <dgm:spPr/>
    </dgm:pt>
    <dgm:pt modelId="{AA28270D-D819-4545-9656-796170195AB5}" type="pres">
      <dgm:prSet presAssocID="{4A866F24-245E-6049-9BB5-F091A7B9DAE9}" presName="sibTrans" presStyleLbl="sibTrans2D1" presStyleIdx="0" presStyleCnt="3"/>
      <dgm:spPr/>
    </dgm:pt>
    <dgm:pt modelId="{35E6C8F1-AA1D-B348-8A0C-004E331B8BD6}" type="pres">
      <dgm:prSet presAssocID="{4A866F24-245E-6049-9BB5-F091A7B9DAE9}" presName="connectorText" presStyleLbl="sibTrans2D1" presStyleIdx="0" presStyleCnt="3"/>
      <dgm:spPr/>
    </dgm:pt>
    <dgm:pt modelId="{1DCB3A5F-EA4B-7947-9A1D-6700C4C20F9B}" type="pres">
      <dgm:prSet presAssocID="{150264C4-AB06-A241-92FD-5F684B8660B5}" presName="node" presStyleLbl="node1" presStyleIdx="1" presStyleCnt="4">
        <dgm:presLayoutVars>
          <dgm:bulletEnabled val="1"/>
        </dgm:presLayoutVars>
      </dgm:prSet>
      <dgm:spPr/>
    </dgm:pt>
    <dgm:pt modelId="{C90376EE-15F8-0E45-9FD4-BEF93E0F5137}" type="pres">
      <dgm:prSet presAssocID="{876802F9-262C-8E46-BF43-A2789BA7E0BA}" presName="sibTrans" presStyleLbl="sibTrans2D1" presStyleIdx="1" presStyleCnt="3"/>
      <dgm:spPr/>
    </dgm:pt>
    <dgm:pt modelId="{33B8D84C-C0FD-EC40-A6D5-F964E5E96354}" type="pres">
      <dgm:prSet presAssocID="{876802F9-262C-8E46-BF43-A2789BA7E0BA}" presName="connectorText" presStyleLbl="sibTrans2D1" presStyleIdx="1" presStyleCnt="3"/>
      <dgm:spPr/>
    </dgm:pt>
    <dgm:pt modelId="{AA31186E-A3F6-A34E-9939-CBD25265FED9}" type="pres">
      <dgm:prSet presAssocID="{F2570DFA-3D7C-194A-8DA8-1E8F8207572A}" presName="node" presStyleLbl="node1" presStyleIdx="2" presStyleCnt="4">
        <dgm:presLayoutVars>
          <dgm:bulletEnabled val="1"/>
        </dgm:presLayoutVars>
      </dgm:prSet>
      <dgm:spPr/>
    </dgm:pt>
    <dgm:pt modelId="{7CE4BC42-9F2B-8448-AF45-57E120E53A1F}" type="pres">
      <dgm:prSet presAssocID="{7785CB67-5C08-8D49-9352-CA29FB0A7FD0}" presName="sibTrans" presStyleLbl="sibTrans2D1" presStyleIdx="2" presStyleCnt="3"/>
      <dgm:spPr/>
    </dgm:pt>
    <dgm:pt modelId="{B4C704DD-4753-5348-861C-2C22BBCFF9EC}" type="pres">
      <dgm:prSet presAssocID="{7785CB67-5C08-8D49-9352-CA29FB0A7FD0}" presName="connectorText" presStyleLbl="sibTrans2D1" presStyleIdx="2" presStyleCnt="3"/>
      <dgm:spPr/>
    </dgm:pt>
    <dgm:pt modelId="{94527FBB-C50A-9346-8B89-CAC125E1E41F}" type="pres">
      <dgm:prSet presAssocID="{8A939E4F-4AAD-F54F-A28E-0A6814010EAD}" presName="node" presStyleLbl="node1" presStyleIdx="3" presStyleCnt="4">
        <dgm:presLayoutVars>
          <dgm:bulletEnabled val="1"/>
        </dgm:presLayoutVars>
      </dgm:prSet>
      <dgm:spPr/>
    </dgm:pt>
  </dgm:ptLst>
  <dgm:cxnLst>
    <dgm:cxn modelId="{EADC9D09-22CB-E545-B493-34E79C9B4595}" srcId="{F67680B2-0DB4-3F4C-9A26-CD21C48C478E}" destId="{E7858D13-5376-2D44-BB67-C397B6B09472}" srcOrd="0" destOrd="0" parTransId="{712AD24B-AB8D-5F46-9F5A-8E699FD1B176}" sibTransId="{4A866F24-245E-6049-9BB5-F091A7B9DAE9}"/>
    <dgm:cxn modelId="{584C8010-1BD4-9A47-903F-E28AB91DDCC7}" type="presOf" srcId="{7785CB67-5C08-8D49-9352-CA29FB0A7FD0}" destId="{B4C704DD-4753-5348-861C-2C22BBCFF9EC}" srcOrd="1" destOrd="0" presId="urn:microsoft.com/office/officeart/2005/8/layout/process1"/>
    <dgm:cxn modelId="{99008310-2049-8747-A406-93185B85086F}" srcId="{F67680B2-0DB4-3F4C-9A26-CD21C48C478E}" destId="{150264C4-AB06-A241-92FD-5F684B8660B5}" srcOrd="1" destOrd="0" parTransId="{00957F64-6C19-B149-A53D-F765C1ADF9A4}" sibTransId="{876802F9-262C-8E46-BF43-A2789BA7E0BA}"/>
    <dgm:cxn modelId="{A0784619-0C61-5440-B4CC-D526D78ABECD}" type="presOf" srcId="{876802F9-262C-8E46-BF43-A2789BA7E0BA}" destId="{33B8D84C-C0FD-EC40-A6D5-F964E5E96354}" srcOrd="1" destOrd="0" presId="urn:microsoft.com/office/officeart/2005/8/layout/process1"/>
    <dgm:cxn modelId="{4F358819-7835-8843-A146-BBB01136A8A9}" type="presOf" srcId="{8A939E4F-4AAD-F54F-A28E-0A6814010EAD}" destId="{94527FBB-C50A-9346-8B89-CAC125E1E41F}" srcOrd="0" destOrd="0" presId="urn:microsoft.com/office/officeart/2005/8/layout/process1"/>
    <dgm:cxn modelId="{05BCAD36-5602-7347-B7BF-7FB63BF82812}" type="presOf" srcId="{F67680B2-0DB4-3F4C-9A26-CD21C48C478E}" destId="{6EA10ACE-5F4D-FE41-B348-4D804D3B1A7A}" srcOrd="0" destOrd="0" presId="urn:microsoft.com/office/officeart/2005/8/layout/process1"/>
    <dgm:cxn modelId="{8EEF7364-ABDB-1649-97DE-19EFA42B8EDB}" type="presOf" srcId="{4A866F24-245E-6049-9BB5-F091A7B9DAE9}" destId="{AA28270D-D819-4545-9656-796170195AB5}" srcOrd="0" destOrd="0" presId="urn:microsoft.com/office/officeart/2005/8/layout/process1"/>
    <dgm:cxn modelId="{A465066E-7D28-694A-A09E-F72919E19C3A}" type="presOf" srcId="{876802F9-262C-8E46-BF43-A2789BA7E0BA}" destId="{C90376EE-15F8-0E45-9FD4-BEF93E0F5137}" srcOrd="0" destOrd="0" presId="urn:microsoft.com/office/officeart/2005/8/layout/process1"/>
    <dgm:cxn modelId="{18E91073-3DDE-284C-8664-CF7A288B7038}" srcId="{F67680B2-0DB4-3F4C-9A26-CD21C48C478E}" destId="{F2570DFA-3D7C-194A-8DA8-1E8F8207572A}" srcOrd="2" destOrd="0" parTransId="{2A47D6CF-7CA3-C04E-88E4-C1699C26BB08}" sibTransId="{7785CB67-5C08-8D49-9352-CA29FB0A7FD0}"/>
    <dgm:cxn modelId="{E78ABA54-530A-CF49-B5D3-6A1710FBD86A}" type="presOf" srcId="{E7858D13-5376-2D44-BB67-C397B6B09472}" destId="{B785B21D-10F9-6C46-BB1B-BF716030D8DF}" srcOrd="0" destOrd="0" presId="urn:microsoft.com/office/officeart/2005/8/layout/process1"/>
    <dgm:cxn modelId="{689F4088-829E-5B45-885F-4FFBA82314F0}" srcId="{F67680B2-0DB4-3F4C-9A26-CD21C48C478E}" destId="{8A939E4F-4AAD-F54F-A28E-0A6814010EAD}" srcOrd="3" destOrd="0" parTransId="{E488C2B2-B708-EE42-8B68-39E2F29800B7}" sibTransId="{0101DA58-829C-F24C-8FFB-370476F569CE}"/>
    <dgm:cxn modelId="{F56F11A5-A2C8-154F-BB49-25DE8A7B7146}" type="presOf" srcId="{F2570DFA-3D7C-194A-8DA8-1E8F8207572A}" destId="{AA31186E-A3F6-A34E-9939-CBD25265FED9}" srcOrd="0" destOrd="0" presId="urn:microsoft.com/office/officeart/2005/8/layout/process1"/>
    <dgm:cxn modelId="{C9F570B5-F80A-634C-85C3-B64A03C957FF}" type="presOf" srcId="{150264C4-AB06-A241-92FD-5F684B8660B5}" destId="{1DCB3A5F-EA4B-7947-9A1D-6700C4C20F9B}" srcOrd="0" destOrd="0" presId="urn:microsoft.com/office/officeart/2005/8/layout/process1"/>
    <dgm:cxn modelId="{542DE2B6-720B-9445-B888-6EF5E1DD4EA3}" type="presOf" srcId="{7785CB67-5C08-8D49-9352-CA29FB0A7FD0}" destId="{7CE4BC42-9F2B-8448-AF45-57E120E53A1F}" srcOrd="0" destOrd="0" presId="urn:microsoft.com/office/officeart/2005/8/layout/process1"/>
    <dgm:cxn modelId="{7EE17CE5-BD4B-F644-87D7-6C9BBAEFC954}" type="presOf" srcId="{4A866F24-245E-6049-9BB5-F091A7B9DAE9}" destId="{35E6C8F1-AA1D-B348-8A0C-004E331B8BD6}" srcOrd="1" destOrd="0" presId="urn:microsoft.com/office/officeart/2005/8/layout/process1"/>
    <dgm:cxn modelId="{DED43C98-3430-5C48-9CD8-98E5EF2D3A71}" type="presParOf" srcId="{6EA10ACE-5F4D-FE41-B348-4D804D3B1A7A}" destId="{B785B21D-10F9-6C46-BB1B-BF716030D8DF}" srcOrd="0" destOrd="0" presId="urn:microsoft.com/office/officeart/2005/8/layout/process1"/>
    <dgm:cxn modelId="{4BC8CFC9-0ECA-3646-8CB6-B176EE2296B8}" type="presParOf" srcId="{6EA10ACE-5F4D-FE41-B348-4D804D3B1A7A}" destId="{AA28270D-D819-4545-9656-796170195AB5}" srcOrd="1" destOrd="0" presId="urn:microsoft.com/office/officeart/2005/8/layout/process1"/>
    <dgm:cxn modelId="{8EE057E1-1DFB-FF45-B7C1-91EF235C36CC}" type="presParOf" srcId="{AA28270D-D819-4545-9656-796170195AB5}" destId="{35E6C8F1-AA1D-B348-8A0C-004E331B8BD6}" srcOrd="0" destOrd="0" presId="urn:microsoft.com/office/officeart/2005/8/layout/process1"/>
    <dgm:cxn modelId="{F047D60C-C837-9546-8506-EBFEEEEFA9A3}" type="presParOf" srcId="{6EA10ACE-5F4D-FE41-B348-4D804D3B1A7A}" destId="{1DCB3A5F-EA4B-7947-9A1D-6700C4C20F9B}" srcOrd="2" destOrd="0" presId="urn:microsoft.com/office/officeart/2005/8/layout/process1"/>
    <dgm:cxn modelId="{8649CC8F-8909-254C-8295-E33BD658D501}" type="presParOf" srcId="{6EA10ACE-5F4D-FE41-B348-4D804D3B1A7A}" destId="{C90376EE-15F8-0E45-9FD4-BEF93E0F5137}" srcOrd="3" destOrd="0" presId="urn:microsoft.com/office/officeart/2005/8/layout/process1"/>
    <dgm:cxn modelId="{C7039E23-AFBA-294B-83B6-4A7C96463E80}" type="presParOf" srcId="{C90376EE-15F8-0E45-9FD4-BEF93E0F5137}" destId="{33B8D84C-C0FD-EC40-A6D5-F964E5E96354}" srcOrd="0" destOrd="0" presId="urn:microsoft.com/office/officeart/2005/8/layout/process1"/>
    <dgm:cxn modelId="{65C43D80-5A88-E241-87F3-041F2E0BE755}" type="presParOf" srcId="{6EA10ACE-5F4D-FE41-B348-4D804D3B1A7A}" destId="{AA31186E-A3F6-A34E-9939-CBD25265FED9}" srcOrd="4" destOrd="0" presId="urn:microsoft.com/office/officeart/2005/8/layout/process1"/>
    <dgm:cxn modelId="{07497A31-CD13-7449-848F-D31B43523C91}" type="presParOf" srcId="{6EA10ACE-5F4D-FE41-B348-4D804D3B1A7A}" destId="{7CE4BC42-9F2B-8448-AF45-57E120E53A1F}" srcOrd="5" destOrd="0" presId="urn:microsoft.com/office/officeart/2005/8/layout/process1"/>
    <dgm:cxn modelId="{8A4F985A-D241-104E-95EA-B1F3452EB207}" type="presParOf" srcId="{7CE4BC42-9F2B-8448-AF45-57E120E53A1F}" destId="{B4C704DD-4753-5348-861C-2C22BBCFF9EC}" srcOrd="0" destOrd="0" presId="urn:microsoft.com/office/officeart/2005/8/layout/process1"/>
    <dgm:cxn modelId="{82812548-6E4E-C24B-B72E-8FE05B166EBC}" type="presParOf" srcId="{6EA10ACE-5F4D-FE41-B348-4D804D3B1A7A}" destId="{94527FBB-C50A-9346-8B89-CAC125E1E41F}" srcOrd="6"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09D356-BB30-9649-B4CE-0F9B8970F546}"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GB"/>
        </a:p>
      </dgm:t>
    </dgm:pt>
    <dgm:pt modelId="{4C572E98-8174-5C49-9071-5729E31F4E09}">
      <dgm:prSet phldrT="[Text]" custT="1"/>
      <dgm:spPr/>
      <dgm:t>
        <a:bodyPr/>
        <a:lstStyle/>
        <a:p>
          <a:r>
            <a:rPr lang="en-GB" sz="1600" b="1"/>
            <a:t>Connectivity Models</a:t>
          </a:r>
        </a:p>
      </dgm:t>
    </dgm:pt>
    <dgm:pt modelId="{B62D36F6-E53D-4E42-A2BA-168DD488FE5C}" type="parTrans" cxnId="{7FC85A79-B624-B048-9CC5-A1F4B5B4A83F}">
      <dgm:prSet/>
      <dgm:spPr/>
      <dgm:t>
        <a:bodyPr/>
        <a:lstStyle/>
        <a:p>
          <a:endParaRPr lang="en-GB" sz="1200"/>
        </a:p>
      </dgm:t>
    </dgm:pt>
    <dgm:pt modelId="{CCFC1BEE-CF54-914B-BC4B-04BAC945F1EE}" type="sibTrans" cxnId="{7FC85A79-B624-B048-9CC5-A1F4B5B4A83F}">
      <dgm:prSet/>
      <dgm:spPr/>
      <dgm:t>
        <a:bodyPr/>
        <a:lstStyle/>
        <a:p>
          <a:endParaRPr lang="en-GB" sz="1200"/>
        </a:p>
      </dgm:t>
    </dgm:pt>
    <dgm:pt modelId="{C7D76F34-62F0-A648-9351-C076B7ACC28E}">
      <dgm:prSet phldrT="[Text]" custT="1"/>
      <dgm:spPr/>
      <dgm:t>
        <a:bodyPr/>
        <a:lstStyle/>
        <a:p>
          <a:r>
            <a:rPr lang="en-GB" sz="1200"/>
            <a:t>Roads (OSM)</a:t>
          </a:r>
        </a:p>
      </dgm:t>
    </dgm:pt>
    <dgm:pt modelId="{9E5601E2-49C0-724D-9187-FC2E34AA9F83}" type="parTrans" cxnId="{34D9EC79-777B-0442-9F71-677AFBD1E8B0}">
      <dgm:prSet/>
      <dgm:spPr/>
      <dgm:t>
        <a:bodyPr/>
        <a:lstStyle/>
        <a:p>
          <a:endParaRPr lang="en-GB" sz="1200"/>
        </a:p>
      </dgm:t>
    </dgm:pt>
    <dgm:pt modelId="{0B489A68-F5FB-7A40-B52F-5E26326E9E9A}" type="sibTrans" cxnId="{34D9EC79-777B-0442-9F71-677AFBD1E8B0}">
      <dgm:prSet/>
      <dgm:spPr/>
      <dgm:t>
        <a:bodyPr/>
        <a:lstStyle/>
        <a:p>
          <a:endParaRPr lang="en-GB" sz="1200"/>
        </a:p>
      </dgm:t>
    </dgm:pt>
    <dgm:pt modelId="{B390F33E-13A6-0E43-AC3B-9C18B862AEBA}">
      <dgm:prSet phldrT="[Text]" custT="1"/>
      <dgm:spPr/>
      <dgm:t>
        <a:bodyPr/>
        <a:lstStyle/>
        <a:p>
          <a:r>
            <a:rPr lang="en-GB" sz="1200"/>
            <a:t>Quality of Service (Ookla)</a:t>
          </a:r>
        </a:p>
      </dgm:t>
    </dgm:pt>
    <dgm:pt modelId="{396263F5-5707-3B4A-9733-58C01BC31DD3}" type="parTrans" cxnId="{B7EBBB49-AD64-9A42-A3F7-942F0131E53D}">
      <dgm:prSet/>
      <dgm:spPr/>
      <dgm:t>
        <a:bodyPr/>
        <a:lstStyle/>
        <a:p>
          <a:endParaRPr lang="en-GB" sz="1200"/>
        </a:p>
      </dgm:t>
    </dgm:pt>
    <dgm:pt modelId="{E27CA4B5-96CE-E848-8A98-74175B05440E}" type="sibTrans" cxnId="{B7EBBB49-AD64-9A42-A3F7-942F0131E53D}">
      <dgm:prSet/>
      <dgm:spPr/>
      <dgm:t>
        <a:bodyPr/>
        <a:lstStyle/>
        <a:p>
          <a:endParaRPr lang="en-GB" sz="1200"/>
        </a:p>
      </dgm:t>
    </dgm:pt>
    <dgm:pt modelId="{84D71451-FD3A-CF40-A421-F3999179EBB7}">
      <dgm:prSet phldrT="[Text]" custT="1"/>
      <dgm:spPr/>
      <dgm:t>
        <a:bodyPr/>
        <a:lstStyle/>
        <a:p>
          <a:r>
            <a:rPr lang="en-GB" sz="1200"/>
            <a:t>Terrain (NASA)</a:t>
          </a:r>
        </a:p>
      </dgm:t>
    </dgm:pt>
    <dgm:pt modelId="{2238EFAF-68F3-9B4C-AD79-D7033054A15E}" type="parTrans" cxnId="{F14CFEC1-6B2D-1B42-A4DA-7E73CF7F1534}">
      <dgm:prSet/>
      <dgm:spPr/>
      <dgm:t>
        <a:bodyPr/>
        <a:lstStyle/>
        <a:p>
          <a:endParaRPr lang="en-GB" sz="1200"/>
        </a:p>
      </dgm:t>
    </dgm:pt>
    <dgm:pt modelId="{D1FEC350-BEC1-664A-8DAE-2159FF2F5CB7}" type="sibTrans" cxnId="{F14CFEC1-6B2D-1B42-A4DA-7E73CF7F1534}">
      <dgm:prSet/>
      <dgm:spPr/>
      <dgm:t>
        <a:bodyPr/>
        <a:lstStyle/>
        <a:p>
          <a:endParaRPr lang="en-GB" sz="1200"/>
        </a:p>
      </dgm:t>
    </dgm:pt>
    <dgm:pt modelId="{936C5237-36BB-8F43-800A-EB7D86AC9EB8}">
      <dgm:prSet phldrT="[Text]" custT="1"/>
      <dgm:spPr/>
      <dgm:t>
        <a:bodyPr/>
        <a:lstStyle/>
        <a:p>
          <a:r>
            <a:rPr lang="en-GB" sz="1200"/>
            <a:t>Mobile Coverage (ITU)</a:t>
          </a:r>
        </a:p>
      </dgm:t>
    </dgm:pt>
    <dgm:pt modelId="{885BD663-9D27-7543-9871-ADB9FA0B2635}" type="parTrans" cxnId="{0475FEB9-AE5B-314C-877A-EE13B35CA5DC}">
      <dgm:prSet/>
      <dgm:spPr/>
      <dgm:t>
        <a:bodyPr/>
        <a:lstStyle/>
        <a:p>
          <a:endParaRPr lang="en-GB" sz="1200"/>
        </a:p>
      </dgm:t>
    </dgm:pt>
    <dgm:pt modelId="{980806EC-529E-B844-8205-BA7438F0A2B8}" type="sibTrans" cxnId="{0475FEB9-AE5B-314C-877A-EE13B35CA5DC}">
      <dgm:prSet/>
      <dgm:spPr/>
      <dgm:t>
        <a:bodyPr/>
        <a:lstStyle/>
        <a:p>
          <a:endParaRPr lang="en-GB" sz="1200"/>
        </a:p>
      </dgm:t>
    </dgm:pt>
    <dgm:pt modelId="{3E1D7770-1D7D-0445-8690-5773F2C853D4}">
      <dgm:prSet phldrT="[Text]" custT="1"/>
      <dgm:spPr/>
      <dgm:t>
        <a:bodyPr/>
        <a:lstStyle/>
        <a:p>
          <a:r>
            <a:rPr lang="en-GB" sz="1200"/>
            <a:t>Population (WorldPop)</a:t>
          </a:r>
        </a:p>
      </dgm:t>
    </dgm:pt>
    <dgm:pt modelId="{0BEFAE6E-04B6-DF45-BF04-8BA41FB5D83A}" type="parTrans" cxnId="{DDD7B004-FF43-D449-9E0F-34F86CC00EF6}">
      <dgm:prSet/>
      <dgm:spPr/>
      <dgm:t>
        <a:bodyPr/>
        <a:lstStyle/>
        <a:p>
          <a:endParaRPr lang="en-GB" sz="1200"/>
        </a:p>
      </dgm:t>
    </dgm:pt>
    <dgm:pt modelId="{F53E4479-8331-7341-ACF7-E591FE8AD738}" type="sibTrans" cxnId="{DDD7B004-FF43-D449-9E0F-34F86CC00EF6}">
      <dgm:prSet/>
      <dgm:spPr/>
      <dgm:t>
        <a:bodyPr/>
        <a:lstStyle/>
        <a:p>
          <a:endParaRPr lang="en-GB" sz="1400"/>
        </a:p>
      </dgm:t>
    </dgm:pt>
    <dgm:pt modelId="{D47C92A8-3700-8643-B148-8696B89778AF}" type="pres">
      <dgm:prSet presAssocID="{0D09D356-BB30-9649-B4CE-0F9B8970F546}" presName="Name0" presStyleCnt="0">
        <dgm:presLayoutVars>
          <dgm:chMax val="1"/>
          <dgm:dir/>
          <dgm:animLvl val="ctr"/>
          <dgm:resizeHandles val="exact"/>
        </dgm:presLayoutVars>
      </dgm:prSet>
      <dgm:spPr/>
    </dgm:pt>
    <dgm:pt modelId="{A20A5A59-73B2-5E44-9FF4-23BB85A40567}" type="pres">
      <dgm:prSet presAssocID="{4C572E98-8174-5C49-9071-5729E31F4E09}" presName="centerShape" presStyleLbl="node0" presStyleIdx="0" presStyleCnt="1"/>
      <dgm:spPr/>
    </dgm:pt>
    <dgm:pt modelId="{05D9F6E6-202A-384E-A56C-90A2188224EB}" type="pres">
      <dgm:prSet presAssocID="{C7D76F34-62F0-A648-9351-C076B7ACC28E}" presName="node" presStyleLbl="node1" presStyleIdx="0" presStyleCnt="5">
        <dgm:presLayoutVars>
          <dgm:bulletEnabled val="1"/>
        </dgm:presLayoutVars>
      </dgm:prSet>
      <dgm:spPr/>
    </dgm:pt>
    <dgm:pt modelId="{5F65BEC5-6EFD-AC4C-8709-106778E9E0CC}" type="pres">
      <dgm:prSet presAssocID="{C7D76F34-62F0-A648-9351-C076B7ACC28E}" presName="dummy" presStyleCnt="0"/>
      <dgm:spPr/>
    </dgm:pt>
    <dgm:pt modelId="{0A1AB2CF-B826-9347-8FA2-8B1D66573084}" type="pres">
      <dgm:prSet presAssocID="{0B489A68-F5FB-7A40-B52F-5E26326E9E9A}" presName="sibTrans" presStyleLbl="sibTrans2D1" presStyleIdx="0" presStyleCnt="5"/>
      <dgm:spPr/>
    </dgm:pt>
    <dgm:pt modelId="{C78C0684-8EBA-D940-A24B-CD1D1A62917B}" type="pres">
      <dgm:prSet presAssocID="{B390F33E-13A6-0E43-AC3B-9C18B862AEBA}" presName="node" presStyleLbl="node1" presStyleIdx="1" presStyleCnt="5">
        <dgm:presLayoutVars>
          <dgm:bulletEnabled val="1"/>
        </dgm:presLayoutVars>
      </dgm:prSet>
      <dgm:spPr/>
    </dgm:pt>
    <dgm:pt modelId="{F711FAC3-E70B-2C4E-AB6C-AD565672AF62}" type="pres">
      <dgm:prSet presAssocID="{B390F33E-13A6-0E43-AC3B-9C18B862AEBA}" presName="dummy" presStyleCnt="0"/>
      <dgm:spPr/>
    </dgm:pt>
    <dgm:pt modelId="{6DE7183E-5F88-8E4C-AAB1-48AD7047DBB8}" type="pres">
      <dgm:prSet presAssocID="{E27CA4B5-96CE-E848-8A98-74175B05440E}" presName="sibTrans" presStyleLbl="sibTrans2D1" presStyleIdx="1" presStyleCnt="5"/>
      <dgm:spPr/>
    </dgm:pt>
    <dgm:pt modelId="{86AD6A02-515F-7442-8A8F-1744FD5E2FB1}" type="pres">
      <dgm:prSet presAssocID="{84D71451-FD3A-CF40-A421-F3999179EBB7}" presName="node" presStyleLbl="node1" presStyleIdx="2" presStyleCnt="5">
        <dgm:presLayoutVars>
          <dgm:bulletEnabled val="1"/>
        </dgm:presLayoutVars>
      </dgm:prSet>
      <dgm:spPr/>
    </dgm:pt>
    <dgm:pt modelId="{FC57988F-424E-6D43-B21A-09547601FB4B}" type="pres">
      <dgm:prSet presAssocID="{84D71451-FD3A-CF40-A421-F3999179EBB7}" presName="dummy" presStyleCnt="0"/>
      <dgm:spPr/>
    </dgm:pt>
    <dgm:pt modelId="{F029950D-004B-7B44-B1C5-5B99F790749E}" type="pres">
      <dgm:prSet presAssocID="{D1FEC350-BEC1-664A-8DAE-2159FF2F5CB7}" presName="sibTrans" presStyleLbl="sibTrans2D1" presStyleIdx="2" presStyleCnt="5"/>
      <dgm:spPr/>
    </dgm:pt>
    <dgm:pt modelId="{3D9E9C7B-625C-1A4D-B85F-2A942AA2E513}" type="pres">
      <dgm:prSet presAssocID="{936C5237-36BB-8F43-800A-EB7D86AC9EB8}" presName="node" presStyleLbl="node1" presStyleIdx="3" presStyleCnt="5">
        <dgm:presLayoutVars>
          <dgm:bulletEnabled val="1"/>
        </dgm:presLayoutVars>
      </dgm:prSet>
      <dgm:spPr/>
    </dgm:pt>
    <dgm:pt modelId="{6F04FFA4-B307-6549-8826-1DCC4C813E71}" type="pres">
      <dgm:prSet presAssocID="{936C5237-36BB-8F43-800A-EB7D86AC9EB8}" presName="dummy" presStyleCnt="0"/>
      <dgm:spPr/>
    </dgm:pt>
    <dgm:pt modelId="{DB4026C4-318B-4640-AF18-857AB422F61C}" type="pres">
      <dgm:prSet presAssocID="{980806EC-529E-B844-8205-BA7438F0A2B8}" presName="sibTrans" presStyleLbl="sibTrans2D1" presStyleIdx="3" presStyleCnt="5"/>
      <dgm:spPr/>
    </dgm:pt>
    <dgm:pt modelId="{41A6B8C7-9FB1-6843-9F02-11842AC6A617}" type="pres">
      <dgm:prSet presAssocID="{3E1D7770-1D7D-0445-8690-5773F2C853D4}" presName="node" presStyleLbl="node1" presStyleIdx="4" presStyleCnt="5">
        <dgm:presLayoutVars>
          <dgm:bulletEnabled val="1"/>
        </dgm:presLayoutVars>
      </dgm:prSet>
      <dgm:spPr/>
    </dgm:pt>
    <dgm:pt modelId="{5B042E00-9EF4-2A48-9951-BF89B3C93B49}" type="pres">
      <dgm:prSet presAssocID="{3E1D7770-1D7D-0445-8690-5773F2C853D4}" presName="dummy" presStyleCnt="0"/>
      <dgm:spPr/>
    </dgm:pt>
    <dgm:pt modelId="{3EDD0E22-5695-6B40-BB6F-191E95CB543D}" type="pres">
      <dgm:prSet presAssocID="{F53E4479-8331-7341-ACF7-E591FE8AD738}" presName="sibTrans" presStyleLbl="sibTrans2D1" presStyleIdx="4" presStyleCnt="5"/>
      <dgm:spPr/>
    </dgm:pt>
  </dgm:ptLst>
  <dgm:cxnLst>
    <dgm:cxn modelId="{885E0200-5AC2-6B48-9D56-AA87C8613192}" type="presOf" srcId="{B390F33E-13A6-0E43-AC3B-9C18B862AEBA}" destId="{C78C0684-8EBA-D940-A24B-CD1D1A62917B}" srcOrd="0" destOrd="0" presId="urn:microsoft.com/office/officeart/2005/8/layout/radial6"/>
    <dgm:cxn modelId="{A2228403-0D3E-0145-9EF7-A99CAFBE9314}" type="presOf" srcId="{3E1D7770-1D7D-0445-8690-5773F2C853D4}" destId="{41A6B8C7-9FB1-6843-9F02-11842AC6A617}" srcOrd="0" destOrd="0" presId="urn:microsoft.com/office/officeart/2005/8/layout/radial6"/>
    <dgm:cxn modelId="{DDD7B004-FF43-D449-9E0F-34F86CC00EF6}" srcId="{4C572E98-8174-5C49-9071-5729E31F4E09}" destId="{3E1D7770-1D7D-0445-8690-5773F2C853D4}" srcOrd="4" destOrd="0" parTransId="{0BEFAE6E-04B6-DF45-BF04-8BA41FB5D83A}" sibTransId="{F53E4479-8331-7341-ACF7-E591FE8AD738}"/>
    <dgm:cxn modelId="{78F17710-5CAB-FC4B-B339-D47FE2EC73D0}" type="presOf" srcId="{F53E4479-8331-7341-ACF7-E591FE8AD738}" destId="{3EDD0E22-5695-6B40-BB6F-191E95CB543D}" srcOrd="0" destOrd="0" presId="urn:microsoft.com/office/officeart/2005/8/layout/radial6"/>
    <dgm:cxn modelId="{29FA3627-A3FF-AE4B-B762-BBE3926A5142}" type="presOf" srcId="{936C5237-36BB-8F43-800A-EB7D86AC9EB8}" destId="{3D9E9C7B-625C-1A4D-B85F-2A942AA2E513}" srcOrd="0" destOrd="0" presId="urn:microsoft.com/office/officeart/2005/8/layout/radial6"/>
    <dgm:cxn modelId="{58E0D844-F6AD-2B42-BAD5-7499E7EE4E60}" type="presOf" srcId="{0D09D356-BB30-9649-B4CE-0F9B8970F546}" destId="{D47C92A8-3700-8643-B148-8696B89778AF}" srcOrd="0" destOrd="0" presId="urn:microsoft.com/office/officeart/2005/8/layout/radial6"/>
    <dgm:cxn modelId="{B7EBBB49-AD64-9A42-A3F7-942F0131E53D}" srcId="{4C572E98-8174-5C49-9071-5729E31F4E09}" destId="{B390F33E-13A6-0E43-AC3B-9C18B862AEBA}" srcOrd="1" destOrd="0" parTransId="{396263F5-5707-3B4A-9733-58C01BC31DD3}" sibTransId="{E27CA4B5-96CE-E848-8A98-74175B05440E}"/>
    <dgm:cxn modelId="{B726E26B-F52E-5D46-8CC9-4E45A45331F4}" type="presOf" srcId="{4C572E98-8174-5C49-9071-5729E31F4E09}" destId="{A20A5A59-73B2-5E44-9FF4-23BB85A40567}" srcOrd="0" destOrd="0" presId="urn:microsoft.com/office/officeart/2005/8/layout/radial6"/>
    <dgm:cxn modelId="{FC03EA73-0286-2E43-9589-BEEED4ECA9A5}" type="presOf" srcId="{E27CA4B5-96CE-E848-8A98-74175B05440E}" destId="{6DE7183E-5F88-8E4C-AAB1-48AD7047DBB8}" srcOrd="0" destOrd="0" presId="urn:microsoft.com/office/officeart/2005/8/layout/radial6"/>
    <dgm:cxn modelId="{7FC85A79-B624-B048-9CC5-A1F4B5B4A83F}" srcId="{0D09D356-BB30-9649-B4CE-0F9B8970F546}" destId="{4C572E98-8174-5C49-9071-5729E31F4E09}" srcOrd="0" destOrd="0" parTransId="{B62D36F6-E53D-4E42-A2BA-168DD488FE5C}" sibTransId="{CCFC1BEE-CF54-914B-BC4B-04BAC945F1EE}"/>
    <dgm:cxn modelId="{34D9EC79-777B-0442-9F71-677AFBD1E8B0}" srcId="{4C572E98-8174-5C49-9071-5729E31F4E09}" destId="{C7D76F34-62F0-A648-9351-C076B7ACC28E}" srcOrd="0" destOrd="0" parTransId="{9E5601E2-49C0-724D-9187-FC2E34AA9F83}" sibTransId="{0B489A68-F5FB-7A40-B52F-5E26326E9E9A}"/>
    <dgm:cxn modelId="{933F70A6-8037-BF49-AFA3-D9E031CC56B1}" type="presOf" srcId="{980806EC-529E-B844-8205-BA7438F0A2B8}" destId="{DB4026C4-318B-4640-AF18-857AB422F61C}" srcOrd="0" destOrd="0" presId="urn:microsoft.com/office/officeart/2005/8/layout/radial6"/>
    <dgm:cxn modelId="{0475FEB9-AE5B-314C-877A-EE13B35CA5DC}" srcId="{4C572E98-8174-5C49-9071-5729E31F4E09}" destId="{936C5237-36BB-8F43-800A-EB7D86AC9EB8}" srcOrd="3" destOrd="0" parTransId="{885BD663-9D27-7543-9871-ADB9FA0B2635}" sibTransId="{980806EC-529E-B844-8205-BA7438F0A2B8}"/>
    <dgm:cxn modelId="{F14CFEC1-6B2D-1B42-A4DA-7E73CF7F1534}" srcId="{4C572E98-8174-5C49-9071-5729E31F4E09}" destId="{84D71451-FD3A-CF40-A421-F3999179EBB7}" srcOrd="2" destOrd="0" parTransId="{2238EFAF-68F3-9B4C-AD79-D7033054A15E}" sibTransId="{D1FEC350-BEC1-664A-8DAE-2159FF2F5CB7}"/>
    <dgm:cxn modelId="{64AC88C9-0EED-C746-96BF-FDBCE728F7FA}" type="presOf" srcId="{D1FEC350-BEC1-664A-8DAE-2159FF2F5CB7}" destId="{F029950D-004B-7B44-B1C5-5B99F790749E}" srcOrd="0" destOrd="0" presId="urn:microsoft.com/office/officeart/2005/8/layout/radial6"/>
    <dgm:cxn modelId="{7C4D6FCF-B5B0-8549-BF38-0B1741342801}" type="presOf" srcId="{C7D76F34-62F0-A648-9351-C076B7ACC28E}" destId="{05D9F6E6-202A-384E-A56C-90A2188224EB}" srcOrd="0" destOrd="0" presId="urn:microsoft.com/office/officeart/2005/8/layout/radial6"/>
    <dgm:cxn modelId="{02EFA1D0-7C60-464D-B511-6B03370FD71B}" type="presOf" srcId="{0B489A68-F5FB-7A40-B52F-5E26326E9E9A}" destId="{0A1AB2CF-B826-9347-8FA2-8B1D66573084}" srcOrd="0" destOrd="0" presId="urn:microsoft.com/office/officeart/2005/8/layout/radial6"/>
    <dgm:cxn modelId="{A1D45DD1-8F4A-1448-863C-FF9CCCF48240}" type="presOf" srcId="{84D71451-FD3A-CF40-A421-F3999179EBB7}" destId="{86AD6A02-515F-7442-8A8F-1744FD5E2FB1}" srcOrd="0" destOrd="0" presId="urn:microsoft.com/office/officeart/2005/8/layout/radial6"/>
    <dgm:cxn modelId="{F4E1FE63-FEFD-6042-B0B6-C8DDCBF77BD1}" type="presParOf" srcId="{D47C92A8-3700-8643-B148-8696B89778AF}" destId="{A20A5A59-73B2-5E44-9FF4-23BB85A40567}" srcOrd="0" destOrd="0" presId="urn:microsoft.com/office/officeart/2005/8/layout/radial6"/>
    <dgm:cxn modelId="{8A8849E5-71A3-624B-BE40-ACA8F0CD809F}" type="presParOf" srcId="{D47C92A8-3700-8643-B148-8696B89778AF}" destId="{05D9F6E6-202A-384E-A56C-90A2188224EB}" srcOrd="1" destOrd="0" presId="urn:microsoft.com/office/officeart/2005/8/layout/radial6"/>
    <dgm:cxn modelId="{22597854-C582-6B49-A0CD-BA9EE58923FF}" type="presParOf" srcId="{D47C92A8-3700-8643-B148-8696B89778AF}" destId="{5F65BEC5-6EFD-AC4C-8709-106778E9E0CC}" srcOrd="2" destOrd="0" presId="urn:microsoft.com/office/officeart/2005/8/layout/radial6"/>
    <dgm:cxn modelId="{C9AD84D2-A89C-C249-A26F-0301B9914980}" type="presParOf" srcId="{D47C92A8-3700-8643-B148-8696B89778AF}" destId="{0A1AB2CF-B826-9347-8FA2-8B1D66573084}" srcOrd="3" destOrd="0" presId="urn:microsoft.com/office/officeart/2005/8/layout/radial6"/>
    <dgm:cxn modelId="{3D831EC7-BA1B-3D49-97B4-C18FAB63C11B}" type="presParOf" srcId="{D47C92A8-3700-8643-B148-8696B89778AF}" destId="{C78C0684-8EBA-D940-A24B-CD1D1A62917B}" srcOrd="4" destOrd="0" presId="urn:microsoft.com/office/officeart/2005/8/layout/radial6"/>
    <dgm:cxn modelId="{FCF657EF-7F00-7D44-8C77-FB472071D4E2}" type="presParOf" srcId="{D47C92A8-3700-8643-B148-8696B89778AF}" destId="{F711FAC3-E70B-2C4E-AB6C-AD565672AF62}" srcOrd="5" destOrd="0" presId="urn:microsoft.com/office/officeart/2005/8/layout/radial6"/>
    <dgm:cxn modelId="{83484798-D97A-E446-88AC-A9AFDD106412}" type="presParOf" srcId="{D47C92A8-3700-8643-B148-8696B89778AF}" destId="{6DE7183E-5F88-8E4C-AAB1-48AD7047DBB8}" srcOrd="6" destOrd="0" presId="urn:microsoft.com/office/officeart/2005/8/layout/radial6"/>
    <dgm:cxn modelId="{3C4BD2A6-470D-EE45-B7B0-4109BD1640D3}" type="presParOf" srcId="{D47C92A8-3700-8643-B148-8696B89778AF}" destId="{86AD6A02-515F-7442-8A8F-1744FD5E2FB1}" srcOrd="7" destOrd="0" presId="urn:microsoft.com/office/officeart/2005/8/layout/radial6"/>
    <dgm:cxn modelId="{F5AE030C-A22D-A045-99F3-3E72C67180BA}" type="presParOf" srcId="{D47C92A8-3700-8643-B148-8696B89778AF}" destId="{FC57988F-424E-6D43-B21A-09547601FB4B}" srcOrd="8" destOrd="0" presId="urn:microsoft.com/office/officeart/2005/8/layout/radial6"/>
    <dgm:cxn modelId="{DD2F5B9E-86CA-254E-8448-86A44992B410}" type="presParOf" srcId="{D47C92A8-3700-8643-B148-8696B89778AF}" destId="{F029950D-004B-7B44-B1C5-5B99F790749E}" srcOrd="9" destOrd="0" presId="urn:microsoft.com/office/officeart/2005/8/layout/radial6"/>
    <dgm:cxn modelId="{41F7A937-292F-724C-A91F-0DE76CA8BCD6}" type="presParOf" srcId="{D47C92A8-3700-8643-B148-8696B89778AF}" destId="{3D9E9C7B-625C-1A4D-B85F-2A942AA2E513}" srcOrd="10" destOrd="0" presId="urn:microsoft.com/office/officeart/2005/8/layout/radial6"/>
    <dgm:cxn modelId="{45529942-4106-7E44-8504-48096C253279}" type="presParOf" srcId="{D47C92A8-3700-8643-B148-8696B89778AF}" destId="{6F04FFA4-B307-6549-8826-1DCC4C813E71}" srcOrd="11" destOrd="0" presId="urn:microsoft.com/office/officeart/2005/8/layout/radial6"/>
    <dgm:cxn modelId="{A3561D13-6D4F-A940-9E5D-1334204D119F}" type="presParOf" srcId="{D47C92A8-3700-8643-B148-8696B89778AF}" destId="{DB4026C4-318B-4640-AF18-857AB422F61C}" srcOrd="12" destOrd="0" presId="urn:microsoft.com/office/officeart/2005/8/layout/radial6"/>
    <dgm:cxn modelId="{BBE93A22-068F-D343-B59A-C513F24137F7}" type="presParOf" srcId="{D47C92A8-3700-8643-B148-8696B89778AF}" destId="{41A6B8C7-9FB1-6843-9F02-11842AC6A617}" srcOrd="13" destOrd="0" presId="urn:microsoft.com/office/officeart/2005/8/layout/radial6"/>
    <dgm:cxn modelId="{51D335A8-A9FF-DB4C-A02E-FDA741CC0436}" type="presParOf" srcId="{D47C92A8-3700-8643-B148-8696B89778AF}" destId="{5B042E00-9EF4-2A48-9951-BF89B3C93B49}" srcOrd="14" destOrd="0" presId="urn:microsoft.com/office/officeart/2005/8/layout/radial6"/>
    <dgm:cxn modelId="{10A33C6B-E3EA-EF40-91AA-8648858F6722}" type="presParOf" srcId="{D47C92A8-3700-8643-B148-8696B89778AF}" destId="{3EDD0E22-5695-6B40-BB6F-191E95CB543D}"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98DC58-9C84-8545-B2CC-8E4B57DBC4CC}"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GB"/>
        </a:p>
      </dgm:t>
    </dgm:pt>
    <dgm:pt modelId="{5CED3778-7543-A946-A3B2-D94D9BC50997}">
      <dgm:prSet phldrT="[Text]" custT="1"/>
      <dgm:spPr/>
      <dgm:t>
        <a:bodyPr/>
        <a:lstStyle/>
        <a:p>
          <a:r>
            <a:rPr lang="en-GB" sz="2400"/>
            <a:t>Fiber</a:t>
          </a:r>
        </a:p>
      </dgm:t>
    </dgm:pt>
    <dgm:pt modelId="{48A65435-B0B1-3044-83C3-AFFE61A4D557}" type="parTrans" cxnId="{8EB78078-8475-F44C-A923-BA4949FA61C8}">
      <dgm:prSet/>
      <dgm:spPr/>
      <dgm:t>
        <a:bodyPr/>
        <a:lstStyle/>
        <a:p>
          <a:endParaRPr lang="en-GB" sz="2400"/>
        </a:p>
      </dgm:t>
    </dgm:pt>
    <dgm:pt modelId="{C03680EA-A62F-B444-A5F7-1D1CFCAE00E9}" type="sibTrans" cxnId="{8EB78078-8475-F44C-A923-BA4949FA61C8}">
      <dgm:prSet/>
      <dgm:spPr/>
      <dgm:t>
        <a:bodyPr/>
        <a:lstStyle/>
        <a:p>
          <a:endParaRPr lang="en-GB" sz="2400"/>
        </a:p>
      </dgm:t>
    </dgm:pt>
    <dgm:pt modelId="{59D21A9A-DB5B-D34A-99DB-0F61F0364080}">
      <dgm:prSet phldrT="[Text]" custT="1"/>
      <dgm:spPr/>
      <dgm:t>
        <a:bodyPr/>
        <a:lstStyle/>
        <a:p>
          <a:r>
            <a:rPr lang="en-GB" sz="2400"/>
            <a:t>Cellular</a:t>
          </a:r>
        </a:p>
      </dgm:t>
    </dgm:pt>
    <dgm:pt modelId="{FFC6252E-E012-E348-A05B-6BA63767FDE1}" type="parTrans" cxnId="{6B1F3562-66B1-DF4E-9499-4E48DB3CF8AB}">
      <dgm:prSet/>
      <dgm:spPr/>
      <dgm:t>
        <a:bodyPr/>
        <a:lstStyle/>
        <a:p>
          <a:endParaRPr lang="en-GB" sz="2400"/>
        </a:p>
      </dgm:t>
    </dgm:pt>
    <dgm:pt modelId="{B2543513-A1A7-AC40-8C4A-00FD4B7C6939}" type="sibTrans" cxnId="{6B1F3562-66B1-DF4E-9499-4E48DB3CF8AB}">
      <dgm:prSet/>
      <dgm:spPr/>
      <dgm:t>
        <a:bodyPr/>
        <a:lstStyle/>
        <a:p>
          <a:endParaRPr lang="en-GB" sz="2400"/>
        </a:p>
      </dgm:t>
    </dgm:pt>
    <dgm:pt modelId="{191FD04D-090B-DD40-AB96-50A663A0CCE3}">
      <dgm:prSet phldrT="[Text]" custT="1"/>
      <dgm:spPr/>
      <dgm:t>
        <a:bodyPr/>
        <a:lstStyle/>
        <a:p>
          <a:r>
            <a:rPr lang="en-GB" sz="2400"/>
            <a:t>Point-to-Point Microwave</a:t>
          </a:r>
        </a:p>
      </dgm:t>
    </dgm:pt>
    <dgm:pt modelId="{F6F90E43-286E-E34B-81FE-C4D1FD5A57B8}" type="parTrans" cxnId="{FAC2DFB9-EC20-5F43-836E-0F621B36E9A9}">
      <dgm:prSet/>
      <dgm:spPr/>
      <dgm:t>
        <a:bodyPr/>
        <a:lstStyle/>
        <a:p>
          <a:endParaRPr lang="en-GB" sz="2400"/>
        </a:p>
      </dgm:t>
    </dgm:pt>
    <dgm:pt modelId="{0D60E79D-0624-4E48-81BE-E6F984C464E2}" type="sibTrans" cxnId="{FAC2DFB9-EC20-5F43-836E-0F621B36E9A9}">
      <dgm:prSet/>
      <dgm:spPr/>
      <dgm:t>
        <a:bodyPr/>
        <a:lstStyle/>
        <a:p>
          <a:endParaRPr lang="en-GB" sz="2400"/>
        </a:p>
      </dgm:t>
    </dgm:pt>
    <dgm:pt modelId="{60069CED-92AF-344C-824B-F160695CE24E}">
      <dgm:prSet phldrT="[Text]" custT="1"/>
      <dgm:spPr/>
      <dgm:t>
        <a:bodyPr/>
        <a:lstStyle/>
        <a:p>
          <a:r>
            <a:rPr lang="en-GB" sz="2400"/>
            <a:t>Satellite</a:t>
          </a:r>
        </a:p>
      </dgm:t>
    </dgm:pt>
    <dgm:pt modelId="{5FBE1C93-774C-8E46-8499-07CF8ED45BF1}" type="parTrans" cxnId="{562969AD-5396-BF45-A778-B909F96B4493}">
      <dgm:prSet/>
      <dgm:spPr/>
      <dgm:t>
        <a:bodyPr/>
        <a:lstStyle/>
        <a:p>
          <a:endParaRPr lang="en-GB" sz="2400"/>
        </a:p>
      </dgm:t>
    </dgm:pt>
    <dgm:pt modelId="{D6DA0CA4-3112-8743-B7DA-DDC367F50150}" type="sibTrans" cxnId="{562969AD-5396-BF45-A778-B909F96B4493}">
      <dgm:prSet/>
      <dgm:spPr/>
      <dgm:t>
        <a:bodyPr/>
        <a:lstStyle/>
        <a:p>
          <a:endParaRPr lang="en-GB" sz="2400"/>
        </a:p>
      </dgm:t>
    </dgm:pt>
    <dgm:pt modelId="{D8720648-B717-7F42-A6AC-3D1296ED8447}" type="pres">
      <dgm:prSet presAssocID="{9B98DC58-9C84-8545-B2CC-8E4B57DBC4CC}" presName="Name0" presStyleCnt="0">
        <dgm:presLayoutVars>
          <dgm:dir/>
          <dgm:resizeHandles val="exact"/>
        </dgm:presLayoutVars>
      </dgm:prSet>
      <dgm:spPr/>
    </dgm:pt>
    <dgm:pt modelId="{AE1CEA43-4080-BC42-9E38-AA4D256DA452}" type="pres">
      <dgm:prSet presAssocID="{5CED3778-7543-A946-A3B2-D94D9BC50997}" presName="compNode" presStyleCnt="0"/>
      <dgm:spPr/>
    </dgm:pt>
    <dgm:pt modelId="{D58FAEDC-9071-4046-9974-37B0E269195B}" type="pres">
      <dgm:prSet presAssocID="{5CED3778-7543-A946-A3B2-D94D9BC50997}"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FB814F0F-3993-6B46-A1CA-BF5074C2F7C2}" type="pres">
      <dgm:prSet presAssocID="{5CED3778-7543-A946-A3B2-D94D9BC50997}" presName="textRect" presStyleLbl="revTx" presStyleIdx="0" presStyleCnt="4">
        <dgm:presLayoutVars>
          <dgm:bulletEnabled val="1"/>
        </dgm:presLayoutVars>
      </dgm:prSet>
      <dgm:spPr/>
    </dgm:pt>
    <dgm:pt modelId="{34335430-4FDD-3642-9D69-971B51CEE1A6}" type="pres">
      <dgm:prSet presAssocID="{C03680EA-A62F-B444-A5F7-1D1CFCAE00E9}" presName="sibTrans" presStyleLbl="sibTrans2D1" presStyleIdx="0" presStyleCnt="0"/>
      <dgm:spPr/>
    </dgm:pt>
    <dgm:pt modelId="{034865B5-2A2B-F24F-8C8C-9A48AC61AD65}" type="pres">
      <dgm:prSet presAssocID="{59D21A9A-DB5B-D34A-99DB-0F61F0364080}" presName="compNode" presStyleCnt="0"/>
      <dgm:spPr/>
    </dgm:pt>
    <dgm:pt modelId="{E551241E-B9BD-6A4F-B073-DF0DFCE40CCF}" type="pres">
      <dgm:prSet presAssocID="{59D21A9A-DB5B-D34A-99DB-0F61F0364080}" presName="pict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29902926-6B6E-254C-929E-E820280930BC}" type="pres">
      <dgm:prSet presAssocID="{59D21A9A-DB5B-D34A-99DB-0F61F0364080}" presName="textRect" presStyleLbl="revTx" presStyleIdx="1" presStyleCnt="4">
        <dgm:presLayoutVars>
          <dgm:bulletEnabled val="1"/>
        </dgm:presLayoutVars>
      </dgm:prSet>
      <dgm:spPr/>
    </dgm:pt>
    <dgm:pt modelId="{8BC5B614-C3C8-0742-AC4B-428E008310A3}" type="pres">
      <dgm:prSet presAssocID="{B2543513-A1A7-AC40-8C4A-00FD4B7C6939}" presName="sibTrans" presStyleLbl="sibTrans2D1" presStyleIdx="0" presStyleCnt="0"/>
      <dgm:spPr/>
    </dgm:pt>
    <dgm:pt modelId="{3522F1D8-9C06-6647-B158-E5425751B51E}" type="pres">
      <dgm:prSet presAssocID="{191FD04D-090B-DD40-AB96-50A663A0CCE3}" presName="compNode" presStyleCnt="0"/>
      <dgm:spPr/>
    </dgm:pt>
    <dgm:pt modelId="{B760F8E1-E57F-8140-981B-E60A19485710}" type="pres">
      <dgm:prSet presAssocID="{191FD04D-090B-DD40-AB96-50A663A0CCE3}" presName="pict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dgm:spPr>
    </dgm:pt>
    <dgm:pt modelId="{A7B72BC9-0064-1144-8DC1-329C02306ECD}" type="pres">
      <dgm:prSet presAssocID="{191FD04D-090B-DD40-AB96-50A663A0CCE3}" presName="textRect" presStyleLbl="revTx" presStyleIdx="2" presStyleCnt="4">
        <dgm:presLayoutVars>
          <dgm:bulletEnabled val="1"/>
        </dgm:presLayoutVars>
      </dgm:prSet>
      <dgm:spPr/>
    </dgm:pt>
    <dgm:pt modelId="{55DF4875-014D-384E-80D6-798EA5E14F37}" type="pres">
      <dgm:prSet presAssocID="{0D60E79D-0624-4E48-81BE-E6F984C464E2}" presName="sibTrans" presStyleLbl="sibTrans2D1" presStyleIdx="0" presStyleCnt="0"/>
      <dgm:spPr/>
    </dgm:pt>
    <dgm:pt modelId="{AE1F737A-768A-5849-9D65-C2BF75CC2398}" type="pres">
      <dgm:prSet presAssocID="{60069CED-92AF-344C-824B-F160695CE24E}" presName="compNode" presStyleCnt="0"/>
      <dgm:spPr/>
    </dgm:pt>
    <dgm:pt modelId="{AE3BBD50-17D1-8546-96B0-BF456482A426}" type="pres">
      <dgm:prSet presAssocID="{60069CED-92AF-344C-824B-F160695CE24E}" presName="pictRect"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dgm:spPr>
    </dgm:pt>
    <dgm:pt modelId="{E0908726-72C7-E64C-98AB-7659ECDBBB6A}" type="pres">
      <dgm:prSet presAssocID="{60069CED-92AF-344C-824B-F160695CE24E}" presName="textRect" presStyleLbl="revTx" presStyleIdx="3" presStyleCnt="4">
        <dgm:presLayoutVars>
          <dgm:bulletEnabled val="1"/>
        </dgm:presLayoutVars>
      </dgm:prSet>
      <dgm:spPr/>
    </dgm:pt>
  </dgm:ptLst>
  <dgm:cxnLst>
    <dgm:cxn modelId="{0B89B219-89B3-9B4D-B277-86076BBA1B26}" type="presOf" srcId="{191FD04D-090B-DD40-AB96-50A663A0CCE3}" destId="{A7B72BC9-0064-1144-8DC1-329C02306ECD}" srcOrd="0" destOrd="0" presId="urn:microsoft.com/office/officeart/2005/8/layout/pList1"/>
    <dgm:cxn modelId="{7309A91D-C13C-594A-B3BD-C3D3E317D225}" type="presOf" srcId="{5CED3778-7543-A946-A3B2-D94D9BC50997}" destId="{FB814F0F-3993-6B46-A1CA-BF5074C2F7C2}" srcOrd="0" destOrd="0" presId="urn:microsoft.com/office/officeart/2005/8/layout/pList1"/>
    <dgm:cxn modelId="{F9AA3935-A5BA-AE44-9034-736BCDFF63BD}" type="presOf" srcId="{B2543513-A1A7-AC40-8C4A-00FD4B7C6939}" destId="{8BC5B614-C3C8-0742-AC4B-428E008310A3}" srcOrd="0" destOrd="0" presId="urn:microsoft.com/office/officeart/2005/8/layout/pList1"/>
    <dgm:cxn modelId="{83BEC95B-7507-354F-A11F-21AFF52943DA}" type="presOf" srcId="{59D21A9A-DB5B-D34A-99DB-0F61F0364080}" destId="{29902926-6B6E-254C-929E-E820280930BC}" srcOrd="0" destOrd="0" presId="urn:microsoft.com/office/officeart/2005/8/layout/pList1"/>
    <dgm:cxn modelId="{F7CA4260-1171-AF43-8A05-F719DF3B17E4}" type="presOf" srcId="{0D60E79D-0624-4E48-81BE-E6F984C464E2}" destId="{55DF4875-014D-384E-80D6-798EA5E14F37}" srcOrd="0" destOrd="0" presId="urn:microsoft.com/office/officeart/2005/8/layout/pList1"/>
    <dgm:cxn modelId="{6B1F3562-66B1-DF4E-9499-4E48DB3CF8AB}" srcId="{9B98DC58-9C84-8545-B2CC-8E4B57DBC4CC}" destId="{59D21A9A-DB5B-D34A-99DB-0F61F0364080}" srcOrd="1" destOrd="0" parTransId="{FFC6252E-E012-E348-A05B-6BA63767FDE1}" sibTransId="{B2543513-A1A7-AC40-8C4A-00FD4B7C6939}"/>
    <dgm:cxn modelId="{8EB78078-8475-F44C-A923-BA4949FA61C8}" srcId="{9B98DC58-9C84-8545-B2CC-8E4B57DBC4CC}" destId="{5CED3778-7543-A946-A3B2-D94D9BC50997}" srcOrd="0" destOrd="0" parTransId="{48A65435-B0B1-3044-83C3-AFFE61A4D557}" sibTransId="{C03680EA-A62F-B444-A5F7-1D1CFCAE00E9}"/>
    <dgm:cxn modelId="{8F32F38C-92E7-5E41-A86F-4A7C2BADF61C}" type="presOf" srcId="{C03680EA-A62F-B444-A5F7-1D1CFCAE00E9}" destId="{34335430-4FDD-3642-9D69-971B51CEE1A6}" srcOrd="0" destOrd="0" presId="urn:microsoft.com/office/officeart/2005/8/layout/pList1"/>
    <dgm:cxn modelId="{03B6BF91-1398-1A47-91C0-364747DCA269}" type="presOf" srcId="{60069CED-92AF-344C-824B-F160695CE24E}" destId="{E0908726-72C7-E64C-98AB-7659ECDBBB6A}" srcOrd="0" destOrd="0" presId="urn:microsoft.com/office/officeart/2005/8/layout/pList1"/>
    <dgm:cxn modelId="{562969AD-5396-BF45-A778-B909F96B4493}" srcId="{9B98DC58-9C84-8545-B2CC-8E4B57DBC4CC}" destId="{60069CED-92AF-344C-824B-F160695CE24E}" srcOrd="3" destOrd="0" parTransId="{5FBE1C93-774C-8E46-8499-07CF8ED45BF1}" sibTransId="{D6DA0CA4-3112-8743-B7DA-DDC367F50150}"/>
    <dgm:cxn modelId="{FAC2DFB9-EC20-5F43-836E-0F621B36E9A9}" srcId="{9B98DC58-9C84-8545-B2CC-8E4B57DBC4CC}" destId="{191FD04D-090B-DD40-AB96-50A663A0CCE3}" srcOrd="2" destOrd="0" parTransId="{F6F90E43-286E-E34B-81FE-C4D1FD5A57B8}" sibTransId="{0D60E79D-0624-4E48-81BE-E6F984C464E2}"/>
    <dgm:cxn modelId="{5C04BED4-B4BD-AF47-885F-3B7176F222A2}" type="presOf" srcId="{9B98DC58-9C84-8545-B2CC-8E4B57DBC4CC}" destId="{D8720648-B717-7F42-A6AC-3D1296ED8447}" srcOrd="0" destOrd="0" presId="urn:microsoft.com/office/officeart/2005/8/layout/pList1"/>
    <dgm:cxn modelId="{D1A13D70-6E7D-E24E-845E-AB690B54E5AE}" type="presParOf" srcId="{D8720648-B717-7F42-A6AC-3D1296ED8447}" destId="{AE1CEA43-4080-BC42-9E38-AA4D256DA452}" srcOrd="0" destOrd="0" presId="urn:microsoft.com/office/officeart/2005/8/layout/pList1"/>
    <dgm:cxn modelId="{8011882F-49A1-E149-8A93-00EBAD3E90C7}" type="presParOf" srcId="{AE1CEA43-4080-BC42-9E38-AA4D256DA452}" destId="{D58FAEDC-9071-4046-9974-37B0E269195B}" srcOrd="0" destOrd="0" presId="urn:microsoft.com/office/officeart/2005/8/layout/pList1"/>
    <dgm:cxn modelId="{E2B60331-F48E-5748-8C8D-9EA537AF639E}" type="presParOf" srcId="{AE1CEA43-4080-BC42-9E38-AA4D256DA452}" destId="{FB814F0F-3993-6B46-A1CA-BF5074C2F7C2}" srcOrd="1" destOrd="0" presId="urn:microsoft.com/office/officeart/2005/8/layout/pList1"/>
    <dgm:cxn modelId="{D05A4C06-28DF-6444-A40E-63ECE85F2987}" type="presParOf" srcId="{D8720648-B717-7F42-A6AC-3D1296ED8447}" destId="{34335430-4FDD-3642-9D69-971B51CEE1A6}" srcOrd="1" destOrd="0" presId="urn:microsoft.com/office/officeart/2005/8/layout/pList1"/>
    <dgm:cxn modelId="{D028A29A-967B-524E-9629-AA7F55330A07}" type="presParOf" srcId="{D8720648-B717-7F42-A6AC-3D1296ED8447}" destId="{034865B5-2A2B-F24F-8C8C-9A48AC61AD65}" srcOrd="2" destOrd="0" presId="urn:microsoft.com/office/officeart/2005/8/layout/pList1"/>
    <dgm:cxn modelId="{E979B83E-B406-D74E-8517-5A1DCE5F89E4}" type="presParOf" srcId="{034865B5-2A2B-F24F-8C8C-9A48AC61AD65}" destId="{E551241E-B9BD-6A4F-B073-DF0DFCE40CCF}" srcOrd="0" destOrd="0" presId="urn:microsoft.com/office/officeart/2005/8/layout/pList1"/>
    <dgm:cxn modelId="{74B7793A-43C1-EA4B-82C2-87F3FA0C5300}" type="presParOf" srcId="{034865B5-2A2B-F24F-8C8C-9A48AC61AD65}" destId="{29902926-6B6E-254C-929E-E820280930BC}" srcOrd="1" destOrd="0" presId="urn:microsoft.com/office/officeart/2005/8/layout/pList1"/>
    <dgm:cxn modelId="{7EE5C648-FEA1-9D4F-8444-5547ECE09736}" type="presParOf" srcId="{D8720648-B717-7F42-A6AC-3D1296ED8447}" destId="{8BC5B614-C3C8-0742-AC4B-428E008310A3}" srcOrd="3" destOrd="0" presId="urn:microsoft.com/office/officeart/2005/8/layout/pList1"/>
    <dgm:cxn modelId="{CAFD3F9E-7000-C444-963B-CA185F9A2C1D}" type="presParOf" srcId="{D8720648-B717-7F42-A6AC-3D1296ED8447}" destId="{3522F1D8-9C06-6647-B158-E5425751B51E}" srcOrd="4" destOrd="0" presId="urn:microsoft.com/office/officeart/2005/8/layout/pList1"/>
    <dgm:cxn modelId="{8DD260C3-7B13-1940-BB87-3B32A782FFC0}" type="presParOf" srcId="{3522F1D8-9C06-6647-B158-E5425751B51E}" destId="{B760F8E1-E57F-8140-981B-E60A19485710}" srcOrd="0" destOrd="0" presId="urn:microsoft.com/office/officeart/2005/8/layout/pList1"/>
    <dgm:cxn modelId="{B0656F4F-0FA3-EF4F-86A4-DAA46020735D}" type="presParOf" srcId="{3522F1D8-9C06-6647-B158-E5425751B51E}" destId="{A7B72BC9-0064-1144-8DC1-329C02306ECD}" srcOrd="1" destOrd="0" presId="urn:microsoft.com/office/officeart/2005/8/layout/pList1"/>
    <dgm:cxn modelId="{1577EE06-5EF0-2B4A-84BF-486085613DF0}" type="presParOf" srcId="{D8720648-B717-7F42-A6AC-3D1296ED8447}" destId="{55DF4875-014D-384E-80D6-798EA5E14F37}" srcOrd="5" destOrd="0" presId="urn:microsoft.com/office/officeart/2005/8/layout/pList1"/>
    <dgm:cxn modelId="{822A7A5D-3F5F-5F4B-B6E8-CDDB3DE5A9C0}" type="presParOf" srcId="{D8720648-B717-7F42-A6AC-3D1296ED8447}" destId="{AE1F737A-768A-5849-9D65-C2BF75CC2398}" srcOrd="6" destOrd="0" presId="urn:microsoft.com/office/officeart/2005/8/layout/pList1"/>
    <dgm:cxn modelId="{A53FC029-597A-D24D-B8CE-D99DCB97239A}" type="presParOf" srcId="{AE1F737A-768A-5849-9D65-C2BF75CC2398}" destId="{AE3BBD50-17D1-8546-96B0-BF456482A426}" srcOrd="0" destOrd="0" presId="urn:microsoft.com/office/officeart/2005/8/layout/pList1"/>
    <dgm:cxn modelId="{4F1E1E0C-C389-784C-BB0E-554E93FB7FC1}" type="presParOf" srcId="{AE1F737A-768A-5849-9D65-C2BF75CC2398}" destId="{E0908726-72C7-E64C-98AB-7659ECDBBB6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E29DD1-1B48-D247-900C-5C96FC645213}" type="doc">
      <dgm:prSet loTypeId="urn:microsoft.com/office/officeart/2005/8/layout/chevron1" loCatId="" qsTypeId="urn:microsoft.com/office/officeart/2005/8/quickstyle/simple1" qsCatId="simple" csTypeId="urn:microsoft.com/office/officeart/2005/8/colors/accent1_2" csCatId="accent1" phldr="1"/>
      <dgm:spPr/>
    </dgm:pt>
    <dgm:pt modelId="{3C9D6E7B-27D6-9F45-934A-7014FFD0EC25}">
      <dgm:prSet phldrT="[Text]" custT="1"/>
      <dgm:spPr/>
      <dgm:t>
        <a:bodyPr/>
        <a:lstStyle/>
        <a:p>
          <a:pPr>
            <a:lnSpc>
              <a:spcPct val="150000"/>
            </a:lnSpc>
          </a:pPr>
          <a:r>
            <a:rPr lang="en-GB" sz="2400"/>
            <a:t>Map existing infrastructure </a:t>
          </a:r>
        </a:p>
      </dgm:t>
    </dgm:pt>
    <dgm:pt modelId="{262D8109-09BA-CE45-9A09-8C9488F78B33}" type="parTrans" cxnId="{5D3D667B-AFA0-4A4F-90FA-E35B0D4F2ACC}">
      <dgm:prSet/>
      <dgm:spPr/>
      <dgm:t>
        <a:bodyPr/>
        <a:lstStyle/>
        <a:p>
          <a:endParaRPr lang="en-GB" sz="1800"/>
        </a:p>
      </dgm:t>
    </dgm:pt>
    <dgm:pt modelId="{BDBBD9CC-132E-DB49-BED5-5E69A930F2D9}" type="sibTrans" cxnId="{5D3D667B-AFA0-4A4F-90FA-E35B0D4F2ACC}">
      <dgm:prSet/>
      <dgm:spPr/>
      <dgm:t>
        <a:bodyPr/>
        <a:lstStyle/>
        <a:p>
          <a:endParaRPr lang="en-GB" sz="1800"/>
        </a:p>
      </dgm:t>
    </dgm:pt>
    <dgm:pt modelId="{3EBAB2E5-36D8-2148-B054-34D23E7CFF56}">
      <dgm:prSet phldrT="[Text]" custT="1"/>
      <dgm:spPr/>
      <dgm:t>
        <a:bodyPr/>
        <a:lstStyle/>
        <a:p>
          <a:pPr>
            <a:lnSpc>
              <a:spcPct val="150000"/>
            </a:lnSpc>
          </a:pPr>
          <a:r>
            <a:rPr lang="en-GB" sz="2400"/>
            <a:t>Close connectivity gaps</a:t>
          </a:r>
        </a:p>
      </dgm:t>
    </dgm:pt>
    <dgm:pt modelId="{B1D75478-CE2C-3E4F-A22F-2077A223D41F}" type="parTrans" cxnId="{53F2F9D4-2F02-BE42-B212-0F430D5C53D5}">
      <dgm:prSet/>
      <dgm:spPr/>
      <dgm:t>
        <a:bodyPr/>
        <a:lstStyle/>
        <a:p>
          <a:endParaRPr lang="en-GB" sz="1800"/>
        </a:p>
      </dgm:t>
    </dgm:pt>
    <dgm:pt modelId="{C2347C40-4232-1143-8840-1EE931D91B0A}" type="sibTrans" cxnId="{53F2F9D4-2F02-BE42-B212-0F430D5C53D5}">
      <dgm:prSet/>
      <dgm:spPr/>
      <dgm:t>
        <a:bodyPr/>
        <a:lstStyle/>
        <a:p>
          <a:endParaRPr lang="en-GB" sz="1800"/>
        </a:p>
      </dgm:t>
    </dgm:pt>
    <dgm:pt modelId="{EF168031-391B-AD4B-A276-2FF5C672DA56}" type="pres">
      <dgm:prSet presAssocID="{3EE29DD1-1B48-D247-900C-5C96FC645213}" presName="Name0" presStyleCnt="0">
        <dgm:presLayoutVars>
          <dgm:dir/>
          <dgm:animLvl val="lvl"/>
          <dgm:resizeHandles val="exact"/>
        </dgm:presLayoutVars>
      </dgm:prSet>
      <dgm:spPr/>
    </dgm:pt>
    <dgm:pt modelId="{4D15D49F-1528-0B42-B3DC-E2A5F7E4E831}" type="pres">
      <dgm:prSet presAssocID="{3C9D6E7B-27D6-9F45-934A-7014FFD0EC25}" presName="parTxOnly" presStyleLbl="node1" presStyleIdx="0" presStyleCnt="2">
        <dgm:presLayoutVars>
          <dgm:chMax val="0"/>
          <dgm:chPref val="0"/>
          <dgm:bulletEnabled val="1"/>
        </dgm:presLayoutVars>
      </dgm:prSet>
      <dgm:spPr/>
    </dgm:pt>
    <dgm:pt modelId="{04E10D9A-6B9B-CA4C-BF23-6E66AD33600B}" type="pres">
      <dgm:prSet presAssocID="{BDBBD9CC-132E-DB49-BED5-5E69A930F2D9}" presName="parTxOnlySpace" presStyleCnt="0"/>
      <dgm:spPr/>
    </dgm:pt>
    <dgm:pt modelId="{75EF4844-7AB5-2F44-9246-3E7CFEAA6DF1}" type="pres">
      <dgm:prSet presAssocID="{3EBAB2E5-36D8-2148-B054-34D23E7CFF56}" presName="parTxOnly" presStyleLbl="node1" presStyleIdx="1" presStyleCnt="2">
        <dgm:presLayoutVars>
          <dgm:chMax val="0"/>
          <dgm:chPref val="0"/>
          <dgm:bulletEnabled val="1"/>
        </dgm:presLayoutVars>
      </dgm:prSet>
      <dgm:spPr/>
    </dgm:pt>
  </dgm:ptLst>
  <dgm:cxnLst>
    <dgm:cxn modelId="{E0A1C464-1150-9147-BE60-22EF1BE35C2C}" type="presOf" srcId="{3EBAB2E5-36D8-2148-B054-34D23E7CFF56}" destId="{75EF4844-7AB5-2F44-9246-3E7CFEAA6DF1}" srcOrd="0" destOrd="0" presId="urn:microsoft.com/office/officeart/2005/8/layout/chevron1"/>
    <dgm:cxn modelId="{5D3D667B-AFA0-4A4F-90FA-E35B0D4F2ACC}" srcId="{3EE29DD1-1B48-D247-900C-5C96FC645213}" destId="{3C9D6E7B-27D6-9F45-934A-7014FFD0EC25}" srcOrd="0" destOrd="0" parTransId="{262D8109-09BA-CE45-9A09-8C9488F78B33}" sibTransId="{BDBBD9CC-132E-DB49-BED5-5E69A930F2D9}"/>
    <dgm:cxn modelId="{61B5187C-4A9F-3A49-947D-7004EB21FF38}" type="presOf" srcId="{3EE29DD1-1B48-D247-900C-5C96FC645213}" destId="{EF168031-391B-AD4B-A276-2FF5C672DA56}" srcOrd="0" destOrd="0" presId="urn:microsoft.com/office/officeart/2005/8/layout/chevron1"/>
    <dgm:cxn modelId="{08AD5498-7E9D-B648-BED5-90869C996473}" type="presOf" srcId="{3C9D6E7B-27D6-9F45-934A-7014FFD0EC25}" destId="{4D15D49F-1528-0B42-B3DC-E2A5F7E4E831}" srcOrd="0" destOrd="0" presId="urn:microsoft.com/office/officeart/2005/8/layout/chevron1"/>
    <dgm:cxn modelId="{53F2F9D4-2F02-BE42-B212-0F430D5C53D5}" srcId="{3EE29DD1-1B48-D247-900C-5C96FC645213}" destId="{3EBAB2E5-36D8-2148-B054-34D23E7CFF56}" srcOrd="1" destOrd="0" parTransId="{B1D75478-CE2C-3E4F-A22F-2077A223D41F}" sibTransId="{C2347C40-4232-1143-8840-1EE931D91B0A}"/>
    <dgm:cxn modelId="{3EDD88CC-999A-6A4B-9AE4-3D8B2B979D6B}" type="presParOf" srcId="{EF168031-391B-AD4B-A276-2FF5C672DA56}" destId="{4D15D49F-1528-0B42-B3DC-E2A5F7E4E831}" srcOrd="0" destOrd="0" presId="urn:microsoft.com/office/officeart/2005/8/layout/chevron1"/>
    <dgm:cxn modelId="{02A19B7D-FEEA-2A44-B7B2-812B69293415}" type="presParOf" srcId="{EF168031-391B-AD4B-A276-2FF5C672DA56}" destId="{04E10D9A-6B9B-CA4C-BF23-6E66AD33600B}" srcOrd="1" destOrd="0" presId="urn:microsoft.com/office/officeart/2005/8/layout/chevron1"/>
    <dgm:cxn modelId="{E294AC2B-78F2-AE4D-9B98-4E0DEF9CB911}" type="presParOf" srcId="{EF168031-391B-AD4B-A276-2FF5C672DA56}" destId="{75EF4844-7AB5-2F44-9246-3E7CFEAA6DF1}"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7680B2-0DB4-3F4C-9A26-CD21C48C478E}" type="doc">
      <dgm:prSet loTypeId="urn:microsoft.com/office/officeart/2005/8/layout/process1" loCatId="" qsTypeId="urn:microsoft.com/office/officeart/2005/8/quickstyle/simple1" qsCatId="simple" csTypeId="urn:microsoft.com/office/officeart/2005/8/colors/accent1_2" csCatId="accent1" phldr="1"/>
      <dgm:spPr/>
    </dgm:pt>
    <dgm:pt modelId="{E7858D13-5376-2D44-BB67-C397B6B09472}">
      <dgm:prSet phldrT="[Text]" custT="1"/>
      <dgm:spPr>
        <a:solidFill>
          <a:schemeClr val="accent1"/>
        </a:solidFill>
      </dgm:spPr>
      <dgm:t>
        <a:bodyPr/>
        <a:lstStyle/>
        <a:p>
          <a:pPr>
            <a:lnSpc>
              <a:spcPct val="150000"/>
            </a:lnSpc>
          </a:pPr>
          <a:r>
            <a:rPr lang="en-GB" sz="2100"/>
            <a:t>Assess current connectivity &amp; infrastructure</a:t>
          </a:r>
        </a:p>
      </dgm:t>
    </dgm:pt>
    <dgm:pt modelId="{712AD24B-AB8D-5F46-9F5A-8E699FD1B176}" type="parTrans" cxnId="{EADC9D09-22CB-E545-B493-34E79C9B4595}">
      <dgm:prSet/>
      <dgm:spPr/>
      <dgm:t>
        <a:bodyPr/>
        <a:lstStyle/>
        <a:p>
          <a:endParaRPr lang="en-GB"/>
        </a:p>
      </dgm:t>
    </dgm:pt>
    <dgm:pt modelId="{4A866F24-245E-6049-9BB5-F091A7B9DAE9}" type="sibTrans" cxnId="{EADC9D09-22CB-E545-B493-34E79C9B4595}">
      <dgm:prSet/>
      <dgm:spPr/>
      <dgm:t>
        <a:bodyPr/>
        <a:lstStyle/>
        <a:p>
          <a:endParaRPr lang="en-GB"/>
        </a:p>
      </dgm:t>
    </dgm:pt>
    <dgm:pt modelId="{150264C4-AB06-A241-92FD-5F684B8660B5}">
      <dgm:prSet phldrT="[Text]"/>
      <dgm:spPr>
        <a:solidFill>
          <a:schemeClr val="accent6">
            <a:lumMod val="50000"/>
          </a:schemeClr>
        </a:solidFill>
      </dgm:spPr>
      <dgm:t>
        <a:bodyPr/>
        <a:lstStyle/>
        <a:p>
          <a:pPr>
            <a:lnSpc>
              <a:spcPct val="150000"/>
            </a:lnSpc>
          </a:pPr>
          <a:r>
            <a:rPr lang="en-GB"/>
            <a:t>Plan network expansion &amp; optimization</a:t>
          </a:r>
        </a:p>
      </dgm:t>
    </dgm:pt>
    <dgm:pt modelId="{00957F64-6C19-B149-A53D-F765C1ADF9A4}" type="parTrans" cxnId="{99008310-2049-8747-A406-93185B85086F}">
      <dgm:prSet/>
      <dgm:spPr/>
      <dgm:t>
        <a:bodyPr/>
        <a:lstStyle/>
        <a:p>
          <a:endParaRPr lang="en-GB"/>
        </a:p>
      </dgm:t>
    </dgm:pt>
    <dgm:pt modelId="{876802F9-262C-8E46-BF43-A2789BA7E0BA}" type="sibTrans" cxnId="{99008310-2049-8747-A406-93185B85086F}">
      <dgm:prSet/>
      <dgm:spPr/>
      <dgm:t>
        <a:bodyPr/>
        <a:lstStyle/>
        <a:p>
          <a:endParaRPr lang="en-GB"/>
        </a:p>
      </dgm:t>
    </dgm:pt>
    <dgm:pt modelId="{F2570DFA-3D7C-194A-8DA8-1E8F8207572A}">
      <dgm:prSet phldrT="[Text]"/>
      <dgm:spPr>
        <a:solidFill>
          <a:schemeClr val="accent5"/>
        </a:solidFill>
      </dgm:spPr>
      <dgm:t>
        <a:bodyPr/>
        <a:lstStyle/>
        <a:p>
          <a:pPr>
            <a:lnSpc>
              <a:spcPct val="150000"/>
            </a:lnSpc>
          </a:pPr>
          <a:r>
            <a:rPr lang="en-GB"/>
            <a:t>Estimate deployment costs</a:t>
          </a:r>
        </a:p>
      </dgm:t>
    </dgm:pt>
    <dgm:pt modelId="{2A47D6CF-7CA3-C04E-88E4-C1699C26BB08}" type="parTrans" cxnId="{18E91073-3DDE-284C-8664-CF7A288B7038}">
      <dgm:prSet/>
      <dgm:spPr/>
      <dgm:t>
        <a:bodyPr/>
        <a:lstStyle/>
        <a:p>
          <a:endParaRPr lang="en-GB"/>
        </a:p>
      </dgm:t>
    </dgm:pt>
    <dgm:pt modelId="{7785CB67-5C08-8D49-9352-CA29FB0A7FD0}" type="sibTrans" cxnId="{18E91073-3DDE-284C-8664-CF7A288B7038}">
      <dgm:prSet/>
      <dgm:spPr/>
      <dgm:t>
        <a:bodyPr/>
        <a:lstStyle/>
        <a:p>
          <a:endParaRPr lang="en-GB"/>
        </a:p>
      </dgm:t>
    </dgm:pt>
    <dgm:pt modelId="{8A939E4F-4AAD-F54F-A28E-0A6814010EAD}">
      <dgm:prSet phldrT="[Text]"/>
      <dgm:spPr>
        <a:solidFill>
          <a:schemeClr val="accent6">
            <a:lumMod val="50000"/>
          </a:schemeClr>
        </a:solidFill>
      </dgm:spPr>
      <dgm:t>
        <a:bodyPr/>
        <a:lstStyle/>
        <a:p>
          <a:pPr>
            <a:lnSpc>
              <a:spcPct val="150000"/>
            </a:lnSpc>
          </a:pPr>
          <a:r>
            <a:rPr lang="en-GB"/>
            <a:t>Assess economic &amp; social impact</a:t>
          </a:r>
        </a:p>
      </dgm:t>
    </dgm:pt>
    <dgm:pt modelId="{E488C2B2-B708-EE42-8B68-39E2F29800B7}" type="parTrans" cxnId="{689F4088-829E-5B45-885F-4FFBA82314F0}">
      <dgm:prSet/>
      <dgm:spPr/>
      <dgm:t>
        <a:bodyPr/>
        <a:lstStyle/>
        <a:p>
          <a:endParaRPr lang="en-GB"/>
        </a:p>
      </dgm:t>
    </dgm:pt>
    <dgm:pt modelId="{0101DA58-829C-F24C-8FFB-370476F569CE}" type="sibTrans" cxnId="{689F4088-829E-5B45-885F-4FFBA82314F0}">
      <dgm:prSet/>
      <dgm:spPr/>
      <dgm:t>
        <a:bodyPr/>
        <a:lstStyle/>
        <a:p>
          <a:endParaRPr lang="en-GB"/>
        </a:p>
      </dgm:t>
    </dgm:pt>
    <dgm:pt modelId="{6EA10ACE-5F4D-FE41-B348-4D804D3B1A7A}" type="pres">
      <dgm:prSet presAssocID="{F67680B2-0DB4-3F4C-9A26-CD21C48C478E}" presName="Name0" presStyleCnt="0">
        <dgm:presLayoutVars>
          <dgm:dir/>
          <dgm:resizeHandles val="exact"/>
        </dgm:presLayoutVars>
      </dgm:prSet>
      <dgm:spPr/>
    </dgm:pt>
    <dgm:pt modelId="{B785B21D-10F9-6C46-BB1B-BF716030D8DF}" type="pres">
      <dgm:prSet presAssocID="{E7858D13-5376-2D44-BB67-C397B6B09472}" presName="node" presStyleLbl="node1" presStyleIdx="0" presStyleCnt="4">
        <dgm:presLayoutVars>
          <dgm:bulletEnabled val="1"/>
        </dgm:presLayoutVars>
      </dgm:prSet>
      <dgm:spPr/>
    </dgm:pt>
    <dgm:pt modelId="{AA28270D-D819-4545-9656-796170195AB5}" type="pres">
      <dgm:prSet presAssocID="{4A866F24-245E-6049-9BB5-F091A7B9DAE9}" presName="sibTrans" presStyleLbl="sibTrans2D1" presStyleIdx="0" presStyleCnt="3"/>
      <dgm:spPr/>
    </dgm:pt>
    <dgm:pt modelId="{35E6C8F1-AA1D-B348-8A0C-004E331B8BD6}" type="pres">
      <dgm:prSet presAssocID="{4A866F24-245E-6049-9BB5-F091A7B9DAE9}" presName="connectorText" presStyleLbl="sibTrans2D1" presStyleIdx="0" presStyleCnt="3"/>
      <dgm:spPr/>
    </dgm:pt>
    <dgm:pt modelId="{1DCB3A5F-EA4B-7947-9A1D-6700C4C20F9B}" type="pres">
      <dgm:prSet presAssocID="{150264C4-AB06-A241-92FD-5F684B8660B5}" presName="node" presStyleLbl="node1" presStyleIdx="1" presStyleCnt="4">
        <dgm:presLayoutVars>
          <dgm:bulletEnabled val="1"/>
        </dgm:presLayoutVars>
      </dgm:prSet>
      <dgm:spPr/>
    </dgm:pt>
    <dgm:pt modelId="{C90376EE-15F8-0E45-9FD4-BEF93E0F5137}" type="pres">
      <dgm:prSet presAssocID="{876802F9-262C-8E46-BF43-A2789BA7E0BA}" presName="sibTrans" presStyleLbl="sibTrans2D1" presStyleIdx="1" presStyleCnt="3"/>
      <dgm:spPr/>
    </dgm:pt>
    <dgm:pt modelId="{33B8D84C-C0FD-EC40-A6D5-F964E5E96354}" type="pres">
      <dgm:prSet presAssocID="{876802F9-262C-8E46-BF43-A2789BA7E0BA}" presName="connectorText" presStyleLbl="sibTrans2D1" presStyleIdx="1" presStyleCnt="3"/>
      <dgm:spPr/>
    </dgm:pt>
    <dgm:pt modelId="{AA31186E-A3F6-A34E-9939-CBD25265FED9}" type="pres">
      <dgm:prSet presAssocID="{F2570DFA-3D7C-194A-8DA8-1E8F8207572A}" presName="node" presStyleLbl="node1" presStyleIdx="2" presStyleCnt="4">
        <dgm:presLayoutVars>
          <dgm:bulletEnabled val="1"/>
        </dgm:presLayoutVars>
      </dgm:prSet>
      <dgm:spPr/>
    </dgm:pt>
    <dgm:pt modelId="{7CE4BC42-9F2B-8448-AF45-57E120E53A1F}" type="pres">
      <dgm:prSet presAssocID="{7785CB67-5C08-8D49-9352-CA29FB0A7FD0}" presName="sibTrans" presStyleLbl="sibTrans2D1" presStyleIdx="2" presStyleCnt="3"/>
      <dgm:spPr/>
    </dgm:pt>
    <dgm:pt modelId="{B4C704DD-4753-5348-861C-2C22BBCFF9EC}" type="pres">
      <dgm:prSet presAssocID="{7785CB67-5C08-8D49-9352-CA29FB0A7FD0}" presName="connectorText" presStyleLbl="sibTrans2D1" presStyleIdx="2" presStyleCnt="3"/>
      <dgm:spPr/>
    </dgm:pt>
    <dgm:pt modelId="{94527FBB-C50A-9346-8B89-CAC125E1E41F}" type="pres">
      <dgm:prSet presAssocID="{8A939E4F-4AAD-F54F-A28E-0A6814010EAD}" presName="node" presStyleLbl="node1" presStyleIdx="3" presStyleCnt="4">
        <dgm:presLayoutVars>
          <dgm:bulletEnabled val="1"/>
        </dgm:presLayoutVars>
      </dgm:prSet>
      <dgm:spPr/>
    </dgm:pt>
  </dgm:ptLst>
  <dgm:cxnLst>
    <dgm:cxn modelId="{EADC9D09-22CB-E545-B493-34E79C9B4595}" srcId="{F67680B2-0DB4-3F4C-9A26-CD21C48C478E}" destId="{E7858D13-5376-2D44-BB67-C397B6B09472}" srcOrd="0" destOrd="0" parTransId="{712AD24B-AB8D-5F46-9F5A-8E699FD1B176}" sibTransId="{4A866F24-245E-6049-9BB5-F091A7B9DAE9}"/>
    <dgm:cxn modelId="{584C8010-1BD4-9A47-903F-E28AB91DDCC7}" type="presOf" srcId="{7785CB67-5C08-8D49-9352-CA29FB0A7FD0}" destId="{B4C704DD-4753-5348-861C-2C22BBCFF9EC}" srcOrd="1" destOrd="0" presId="urn:microsoft.com/office/officeart/2005/8/layout/process1"/>
    <dgm:cxn modelId="{99008310-2049-8747-A406-93185B85086F}" srcId="{F67680B2-0DB4-3F4C-9A26-CD21C48C478E}" destId="{150264C4-AB06-A241-92FD-5F684B8660B5}" srcOrd="1" destOrd="0" parTransId="{00957F64-6C19-B149-A53D-F765C1ADF9A4}" sibTransId="{876802F9-262C-8E46-BF43-A2789BA7E0BA}"/>
    <dgm:cxn modelId="{A0784619-0C61-5440-B4CC-D526D78ABECD}" type="presOf" srcId="{876802F9-262C-8E46-BF43-A2789BA7E0BA}" destId="{33B8D84C-C0FD-EC40-A6D5-F964E5E96354}" srcOrd="1" destOrd="0" presId="urn:microsoft.com/office/officeart/2005/8/layout/process1"/>
    <dgm:cxn modelId="{4F358819-7835-8843-A146-BBB01136A8A9}" type="presOf" srcId="{8A939E4F-4AAD-F54F-A28E-0A6814010EAD}" destId="{94527FBB-C50A-9346-8B89-CAC125E1E41F}" srcOrd="0" destOrd="0" presId="urn:microsoft.com/office/officeart/2005/8/layout/process1"/>
    <dgm:cxn modelId="{05BCAD36-5602-7347-B7BF-7FB63BF82812}" type="presOf" srcId="{F67680B2-0DB4-3F4C-9A26-CD21C48C478E}" destId="{6EA10ACE-5F4D-FE41-B348-4D804D3B1A7A}" srcOrd="0" destOrd="0" presId="urn:microsoft.com/office/officeart/2005/8/layout/process1"/>
    <dgm:cxn modelId="{8EEF7364-ABDB-1649-97DE-19EFA42B8EDB}" type="presOf" srcId="{4A866F24-245E-6049-9BB5-F091A7B9DAE9}" destId="{AA28270D-D819-4545-9656-796170195AB5}" srcOrd="0" destOrd="0" presId="urn:microsoft.com/office/officeart/2005/8/layout/process1"/>
    <dgm:cxn modelId="{A465066E-7D28-694A-A09E-F72919E19C3A}" type="presOf" srcId="{876802F9-262C-8E46-BF43-A2789BA7E0BA}" destId="{C90376EE-15F8-0E45-9FD4-BEF93E0F5137}" srcOrd="0" destOrd="0" presId="urn:microsoft.com/office/officeart/2005/8/layout/process1"/>
    <dgm:cxn modelId="{18E91073-3DDE-284C-8664-CF7A288B7038}" srcId="{F67680B2-0DB4-3F4C-9A26-CD21C48C478E}" destId="{F2570DFA-3D7C-194A-8DA8-1E8F8207572A}" srcOrd="2" destOrd="0" parTransId="{2A47D6CF-7CA3-C04E-88E4-C1699C26BB08}" sibTransId="{7785CB67-5C08-8D49-9352-CA29FB0A7FD0}"/>
    <dgm:cxn modelId="{E78ABA54-530A-CF49-B5D3-6A1710FBD86A}" type="presOf" srcId="{E7858D13-5376-2D44-BB67-C397B6B09472}" destId="{B785B21D-10F9-6C46-BB1B-BF716030D8DF}" srcOrd="0" destOrd="0" presId="urn:microsoft.com/office/officeart/2005/8/layout/process1"/>
    <dgm:cxn modelId="{689F4088-829E-5B45-885F-4FFBA82314F0}" srcId="{F67680B2-0DB4-3F4C-9A26-CD21C48C478E}" destId="{8A939E4F-4AAD-F54F-A28E-0A6814010EAD}" srcOrd="3" destOrd="0" parTransId="{E488C2B2-B708-EE42-8B68-39E2F29800B7}" sibTransId="{0101DA58-829C-F24C-8FFB-370476F569CE}"/>
    <dgm:cxn modelId="{F56F11A5-A2C8-154F-BB49-25DE8A7B7146}" type="presOf" srcId="{F2570DFA-3D7C-194A-8DA8-1E8F8207572A}" destId="{AA31186E-A3F6-A34E-9939-CBD25265FED9}" srcOrd="0" destOrd="0" presId="urn:microsoft.com/office/officeart/2005/8/layout/process1"/>
    <dgm:cxn modelId="{C9F570B5-F80A-634C-85C3-B64A03C957FF}" type="presOf" srcId="{150264C4-AB06-A241-92FD-5F684B8660B5}" destId="{1DCB3A5F-EA4B-7947-9A1D-6700C4C20F9B}" srcOrd="0" destOrd="0" presId="urn:microsoft.com/office/officeart/2005/8/layout/process1"/>
    <dgm:cxn modelId="{542DE2B6-720B-9445-B888-6EF5E1DD4EA3}" type="presOf" srcId="{7785CB67-5C08-8D49-9352-CA29FB0A7FD0}" destId="{7CE4BC42-9F2B-8448-AF45-57E120E53A1F}" srcOrd="0" destOrd="0" presId="urn:microsoft.com/office/officeart/2005/8/layout/process1"/>
    <dgm:cxn modelId="{7EE17CE5-BD4B-F644-87D7-6C9BBAEFC954}" type="presOf" srcId="{4A866F24-245E-6049-9BB5-F091A7B9DAE9}" destId="{35E6C8F1-AA1D-B348-8A0C-004E331B8BD6}" srcOrd="1" destOrd="0" presId="urn:microsoft.com/office/officeart/2005/8/layout/process1"/>
    <dgm:cxn modelId="{DED43C98-3430-5C48-9CD8-98E5EF2D3A71}" type="presParOf" srcId="{6EA10ACE-5F4D-FE41-B348-4D804D3B1A7A}" destId="{B785B21D-10F9-6C46-BB1B-BF716030D8DF}" srcOrd="0" destOrd="0" presId="urn:microsoft.com/office/officeart/2005/8/layout/process1"/>
    <dgm:cxn modelId="{4BC8CFC9-0ECA-3646-8CB6-B176EE2296B8}" type="presParOf" srcId="{6EA10ACE-5F4D-FE41-B348-4D804D3B1A7A}" destId="{AA28270D-D819-4545-9656-796170195AB5}" srcOrd="1" destOrd="0" presId="urn:microsoft.com/office/officeart/2005/8/layout/process1"/>
    <dgm:cxn modelId="{8EE057E1-1DFB-FF45-B7C1-91EF235C36CC}" type="presParOf" srcId="{AA28270D-D819-4545-9656-796170195AB5}" destId="{35E6C8F1-AA1D-B348-8A0C-004E331B8BD6}" srcOrd="0" destOrd="0" presId="urn:microsoft.com/office/officeart/2005/8/layout/process1"/>
    <dgm:cxn modelId="{F047D60C-C837-9546-8506-EBFEEEEFA9A3}" type="presParOf" srcId="{6EA10ACE-5F4D-FE41-B348-4D804D3B1A7A}" destId="{1DCB3A5F-EA4B-7947-9A1D-6700C4C20F9B}" srcOrd="2" destOrd="0" presId="urn:microsoft.com/office/officeart/2005/8/layout/process1"/>
    <dgm:cxn modelId="{8649CC8F-8909-254C-8295-E33BD658D501}" type="presParOf" srcId="{6EA10ACE-5F4D-FE41-B348-4D804D3B1A7A}" destId="{C90376EE-15F8-0E45-9FD4-BEF93E0F5137}" srcOrd="3" destOrd="0" presId="urn:microsoft.com/office/officeart/2005/8/layout/process1"/>
    <dgm:cxn modelId="{C7039E23-AFBA-294B-83B6-4A7C96463E80}" type="presParOf" srcId="{C90376EE-15F8-0E45-9FD4-BEF93E0F5137}" destId="{33B8D84C-C0FD-EC40-A6D5-F964E5E96354}" srcOrd="0" destOrd="0" presId="urn:microsoft.com/office/officeart/2005/8/layout/process1"/>
    <dgm:cxn modelId="{65C43D80-5A88-E241-87F3-041F2E0BE755}" type="presParOf" srcId="{6EA10ACE-5F4D-FE41-B348-4D804D3B1A7A}" destId="{AA31186E-A3F6-A34E-9939-CBD25265FED9}" srcOrd="4" destOrd="0" presId="urn:microsoft.com/office/officeart/2005/8/layout/process1"/>
    <dgm:cxn modelId="{07497A31-CD13-7449-848F-D31B43523C91}" type="presParOf" srcId="{6EA10ACE-5F4D-FE41-B348-4D804D3B1A7A}" destId="{7CE4BC42-9F2B-8448-AF45-57E120E53A1F}" srcOrd="5" destOrd="0" presId="urn:microsoft.com/office/officeart/2005/8/layout/process1"/>
    <dgm:cxn modelId="{8A4F985A-D241-104E-95EA-B1F3452EB207}" type="presParOf" srcId="{7CE4BC42-9F2B-8448-AF45-57E120E53A1F}" destId="{B4C704DD-4753-5348-861C-2C22BBCFF9EC}" srcOrd="0" destOrd="0" presId="urn:microsoft.com/office/officeart/2005/8/layout/process1"/>
    <dgm:cxn modelId="{82812548-6E4E-C24B-B72E-8FE05B166EBC}" type="presParOf" srcId="{6EA10ACE-5F4D-FE41-B348-4D804D3B1A7A}" destId="{94527FBB-C50A-9346-8B89-CAC125E1E41F}" srcOrd="6"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7680B2-0DB4-3F4C-9A26-CD21C48C478E}" type="doc">
      <dgm:prSet loTypeId="urn:microsoft.com/office/officeart/2005/8/layout/process1" loCatId="" qsTypeId="urn:microsoft.com/office/officeart/2005/8/quickstyle/simple1" qsCatId="simple" csTypeId="urn:microsoft.com/office/officeart/2005/8/colors/accent1_2" csCatId="accent1" phldr="1"/>
      <dgm:spPr/>
    </dgm:pt>
    <dgm:pt modelId="{E7858D13-5376-2D44-BB67-C397B6B09472}">
      <dgm:prSet phldrT="[Text]" custT="1"/>
      <dgm:spPr>
        <a:solidFill>
          <a:schemeClr val="accent1"/>
        </a:solidFill>
      </dgm:spPr>
      <dgm:t>
        <a:bodyPr/>
        <a:lstStyle/>
        <a:p>
          <a:pPr>
            <a:lnSpc>
              <a:spcPct val="150000"/>
            </a:lnSpc>
          </a:pPr>
          <a:r>
            <a:rPr lang="en-GB" sz="2100"/>
            <a:t>Assess current connectivity &amp; infrastructure</a:t>
          </a:r>
        </a:p>
      </dgm:t>
    </dgm:pt>
    <dgm:pt modelId="{712AD24B-AB8D-5F46-9F5A-8E699FD1B176}" type="parTrans" cxnId="{EADC9D09-22CB-E545-B493-34E79C9B4595}">
      <dgm:prSet/>
      <dgm:spPr/>
      <dgm:t>
        <a:bodyPr/>
        <a:lstStyle/>
        <a:p>
          <a:endParaRPr lang="en-GB"/>
        </a:p>
      </dgm:t>
    </dgm:pt>
    <dgm:pt modelId="{4A866F24-245E-6049-9BB5-F091A7B9DAE9}" type="sibTrans" cxnId="{EADC9D09-22CB-E545-B493-34E79C9B4595}">
      <dgm:prSet/>
      <dgm:spPr/>
      <dgm:t>
        <a:bodyPr/>
        <a:lstStyle/>
        <a:p>
          <a:endParaRPr lang="en-GB"/>
        </a:p>
      </dgm:t>
    </dgm:pt>
    <dgm:pt modelId="{150264C4-AB06-A241-92FD-5F684B8660B5}">
      <dgm:prSet phldrT="[Text]"/>
      <dgm:spPr>
        <a:solidFill>
          <a:schemeClr val="accent6">
            <a:lumMod val="50000"/>
          </a:schemeClr>
        </a:solidFill>
      </dgm:spPr>
      <dgm:t>
        <a:bodyPr/>
        <a:lstStyle/>
        <a:p>
          <a:pPr>
            <a:lnSpc>
              <a:spcPct val="150000"/>
            </a:lnSpc>
          </a:pPr>
          <a:r>
            <a:rPr lang="en-GB"/>
            <a:t>Plan network expansion &amp; optimization</a:t>
          </a:r>
        </a:p>
      </dgm:t>
    </dgm:pt>
    <dgm:pt modelId="{00957F64-6C19-B149-A53D-F765C1ADF9A4}" type="parTrans" cxnId="{99008310-2049-8747-A406-93185B85086F}">
      <dgm:prSet/>
      <dgm:spPr/>
      <dgm:t>
        <a:bodyPr/>
        <a:lstStyle/>
        <a:p>
          <a:endParaRPr lang="en-GB"/>
        </a:p>
      </dgm:t>
    </dgm:pt>
    <dgm:pt modelId="{876802F9-262C-8E46-BF43-A2789BA7E0BA}" type="sibTrans" cxnId="{99008310-2049-8747-A406-93185B85086F}">
      <dgm:prSet/>
      <dgm:spPr/>
      <dgm:t>
        <a:bodyPr/>
        <a:lstStyle/>
        <a:p>
          <a:endParaRPr lang="en-GB"/>
        </a:p>
      </dgm:t>
    </dgm:pt>
    <dgm:pt modelId="{F2570DFA-3D7C-194A-8DA8-1E8F8207572A}">
      <dgm:prSet phldrT="[Text]"/>
      <dgm:spPr>
        <a:solidFill>
          <a:schemeClr val="accent6">
            <a:lumMod val="50000"/>
          </a:schemeClr>
        </a:solidFill>
      </dgm:spPr>
      <dgm:t>
        <a:bodyPr/>
        <a:lstStyle/>
        <a:p>
          <a:pPr>
            <a:lnSpc>
              <a:spcPct val="150000"/>
            </a:lnSpc>
          </a:pPr>
          <a:r>
            <a:rPr lang="en-GB"/>
            <a:t>Estimate deployment costs</a:t>
          </a:r>
        </a:p>
      </dgm:t>
    </dgm:pt>
    <dgm:pt modelId="{2A47D6CF-7CA3-C04E-88E4-C1699C26BB08}" type="parTrans" cxnId="{18E91073-3DDE-284C-8664-CF7A288B7038}">
      <dgm:prSet/>
      <dgm:spPr/>
      <dgm:t>
        <a:bodyPr/>
        <a:lstStyle/>
        <a:p>
          <a:endParaRPr lang="en-GB"/>
        </a:p>
      </dgm:t>
    </dgm:pt>
    <dgm:pt modelId="{7785CB67-5C08-8D49-9352-CA29FB0A7FD0}" type="sibTrans" cxnId="{18E91073-3DDE-284C-8664-CF7A288B7038}">
      <dgm:prSet/>
      <dgm:spPr/>
      <dgm:t>
        <a:bodyPr/>
        <a:lstStyle/>
        <a:p>
          <a:endParaRPr lang="en-GB"/>
        </a:p>
      </dgm:t>
    </dgm:pt>
    <dgm:pt modelId="{8A939E4F-4AAD-F54F-A28E-0A6814010EAD}">
      <dgm:prSet phldrT="[Text]"/>
      <dgm:spPr>
        <a:solidFill>
          <a:schemeClr val="accent5"/>
        </a:solidFill>
      </dgm:spPr>
      <dgm:t>
        <a:bodyPr/>
        <a:lstStyle/>
        <a:p>
          <a:pPr>
            <a:lnSpc>
              <a:spcPct val="150000"/>
            </a:lnSpc>
          </a:pPr>
          <a:r>
            <a:rPr lang="en-GB"/>
            <a:t>Assess economic &amp; social impact</a:t>
          </a:r>
        </a:p>
      </dgm:t>
    </dgm:pt>
    <dgm:pt modelId="{E488C2B2-B708-EE42-8B68-39E2F29800B7}" type="parTrans" cxnId="{689F4088-829E-5B45-885F-4FFBA82314F0}">
      <dgm:prSet/>
      <dgm:spPr/>
      <dgm:t>
        <a:bodyPr/>
        <a:lstStyle/>
        <a:p>
          <a:endParaRPr lang="en-GB"/>
        </a:p>
      </dgm:t>
    </dgm:pt>
    <dgm:pt modelId="{0101DA58-829C-F24C-8FFB-370476F569CE}" type="sibTrans" cxnId="{689F4088-829E-5B45-885F-4FFBA82314F0}">
      <dgm:prSet/>
      <dgm:spPr/>
      <dgm:t>
        <a:bodyPr/>
        <a:lstStyle/>
        <a:p>
          <a:endParaRPr lang="en-GB"/>
        </a:p>
      </dgm:t>
    </dgm:pt>
    <dgm:pt modelId="{6EA10ACE-5F4D-FE41-B348-4D804D3B1A7A}" type="pres">
      <dgm:prSet presAssocID="{F67680B2-0DB4-3F4C-9A26-CD21C48C478E}" presName="Name0" presStyleCnt="0">
        <dgm:presLayoutVars>
          <dgm:dir/>
          <dgm:resizeHandles val="exact"/>
        </dgm:presLayoutVars>
      </dgm:prSet>
      <dgm:spPr/>
    </dgm:pt>
    <dgm:pt modelId="{B785B21D-10F9-6C46-BB1B-BF716030D8DF}" type="pres">
      <dgm:prSet presAssocID="{E7858D13-5376-2D44-BB67-C397B6B09472}" presName="node" presStyleLbl="node1" presStyleIdx="0" presStyleCnt="4">
        <dgm:presLayoutVars>
          <dgm:bulletEnabled val="1"/>
        </dgm:presLayoutVars>
      </dgm:prSet>
      <dgm:spPr/>
    </dgm:pt>
    <dgm:pt modelId="{AA28270D-D819-4545-9656-796170195AB5}" type="pres">
      <dgm:prSet presAssocID="{4A866F24-245E-6049-9BB5-F091A7B9DAE9}" presName="sibTrans" presStyleLbl="sibTrans2D1" presStyleIdx="0" presStyleCnt="3"/>
      <dgm:spPr/>
    </dgm:pt>
    <dgm:pt modelId="{35E6C8F1-AA1D-B348-8A0C-004E331B8BD6}" type="pres">
      <dgm:prSet presAssocID="{4A866F24-245E-6049-9BB5-F091A7B9DAE9}" presName="connectorText" presStyleLbl="sibTrans2D1" presStyleIdx="0" presStyleCnt="3"/>
      <dgm:spPr/>
    </dgm:pt>
    <dgm:pt modelId="{1DCB3A5F-EA4B-7947-9A1D-6700C4C20F9B}" type="pres">
      <dgm:prSet presAssocID="{150264C4-AB06-A241-92FD-5F684B8660B5}" presName="node" presStyleLbl="node1" presStyleIdx="1" presStyleCnt="4">
        <dgm:presLayoutVars>
          <dgm:bulletEnabled val="1"/>
        </dgm:presLayoutVars>
      </dgm:prSet>
      <dgm:spPr/>
    </dgm:pt>
    <dgm:pt modelId="{C90376EE-15F8-0E45-9FD4-BEF93E0F5137}" type="pres">
      <dgm:prSet presAssocID="{876802F9-262C-8E46-BF43-A2789BA7E0BA}" presName="sibTrans" presStyleLbl="sibTrans2D1" presStyleIdx="1" presStyleCnt="3"/>
      <dgm:spPr/>
    </dgm:pt>
    <dgm:pt modelId="{33B8D84C-C0FD-EC40-A6D5-F964E5E96354}" type="pres">
      <dgm:prSet presAssocID="{876802F9-262C-8E46-BF43-A2789BA7E0BA}" presName="connectorText" presStyleLbl="sibTrans2D1" presStyleIdx="1" presStyleCnt="3"/>
      <dgm:spPr/>
    </dgm:pt>
    <dgm:pt modelId="{AA31186E-A3F6-A34E-9939-CBD25265FED9}" type="pres">
      <dgm:prSet presAssocID="{F2570DFA-3D7C-194A-8DA8-1E8F8207572A}" presName="node" presStyleLbl="node1" presStyleIdx="2" presStyleCnt="4">
        <dgm:presLayoutVars>
          <dgm:bulletEnabled val="1"/>
        </dgm:presLayoutVars>
      </dgm:prSet>
      <dgm:spPr/>
    </dgm:pt>
    <dgm:pt modelId="{7CE4BC42-9F2B-8448-AF45-57E120E53A1F}" type="pres">
      <dgm:prSet presAssocID="{7785CB67-5C08-8D49-9352-CA29FB0A7FD0}" presName="sibTrans" presStyleLbl="sibTrans2D1" presStyleIdx="2" presStyleCnt="3"/>
      <dgm:spPr/>
    </dgm:pt>
    <dgm:pt modelId="{B4C704DD-4753-5348-861C-2C22BBCFF9EC}" type="pres">
      <dgm:prSet presAssocID="{7785CB67-5C08-8D49-9352-CA29FB0A7FD0}" presName="connectorText" presStyleLbl="sibTrans2D1" presStyleIdx="2" presStyleCnt="3"/>
      <dgm:spPr/>
    </dgm:pt>
    <dgm:pt modelId="{94527FBB-C50A-9346-8B89-CAC125E1E41F}" type="pres">
      <dgm:prSet presAssocID="{8A939E4F-4AAD-F54F-A28E-0A6814010EAD}" presName="node" presStyleLbl="node1" presStyleIdx="3" presStyleCnt="4">
        <dgm:presLayoutVars>
          <dgm:bulletEnabled val="1"/>
        </dgm:presLayoutVars>
      </dgm:prSet>
      <dgm:spPr/>
    </dgm:pt>
  </dgm:ptLst>
  <dgm:cxnLst>
    <dgm:cxn modelId="{EADC9D09-22CB-E545-B493-34E79C9B4595}" srcId="{F67680B2-0DB4-3F4C-9A26-CD21C48C478E}" destId="{E7858D13-5376-2D44-BB67-C397B6B09472}" srcOrd="0" destOrd="0" parTransId="{712AD24B-AB8D-5F46-9F5A-8E699FD1B176}" sibTransId="{4A866F24-245E-6049-9BB5-F091A7B9DAE9}"/>
    <dgm:cxn modelId="{584C8010-1BD4-9A47-903F-E28AB91DDCC7}" type="presOf" srcId="{7785CB67-5C08-8D49-9352-CA29FB0A7FD0}" destId="{B4C704DD-4753-5348-861C-2C22BBCFF9EC}" srcOrd="1" destOrd="0" presId="urn:microsoft.com/office/officeart/2005/8/layout/process1"/>
    <dgm:cxn modelId="{99008310-2049-8747-A406-93185B85086F}" srcId="{F67680B2-0DB4-3F4C-9A26-CD21C48C478E}" destId="{150264C4-AB06-A241-92FD-5F684B8660B5}" srcOrd="1" destOrd="0" parTransId="{00957F64-6C19-B149-A53D-F765C1ADF9A4}" sibTransId="{876802F9-262C-8E46-BF43-A2789BA7E0BA}"/>
    <dgm:cxn modelId="{A0784619-0C61-5440-B4CC-D526D78ABECD}" type="presOf" srcId="{876802F9-262C-8E46-BF43-A2789BA7E0BA}" destId="{33B8D84C-C0FD-EC40-A6D5-F964E5E96354}" srcOrd="1" destOrd="0" presId="urn:microsoft.com/office/officeart/2005/8/layout/process1"/>
    <dgm:cxn modelId="{4F358819-7835-8843-A146-BBB01136A8A9}" type="presOf" srcId="{8A939E4F-4AAD-F54F-A28E-0A6814010EAD}" destId="{94527FBB-C50A-9346-8B89-CAC125E1E41F}" srcOrd="0" destOrd="0" presId="urn:microsoft.com/office/officeart/2005/8/layout/process1"/>
    <dgm:cxn modelId="{05BCAD36-5602-7347-B7BF-7FB63BF82812}" type="presOf" srcId="{F67680B2-0DB4-3F4C-9A26-CD21C48C478E}" destId="{6EA10ACE-5F4D-FE41-B348-4D804D3B1A7A}" srcOrd="0" destOrd="0" presId="urn:microsoft.com/office/officeart/2005/8/layout/process1"/>
    <dgm:cxn modelId="{8EEF7364-ABDB-1649-97DE-19EFA42B8EDB}" type="presOf" srcId="{4A866F24-245E-6049-9BB5-F091A7B9DAE9}" destId="{AA28270D-D819-4545-9656-796170195AB5}" srcOrd="0" destOrd="0" presId="urn:microsoft.com/office/officeart/2005/8/layout/process1"/>
    <dgm:cxn modelId="{A465066E-7D28-694A-A09E-F72919E19C3A}" type="presOf" srcId="{876802F9-262C-8E46-BF43-A2789BA7E0BA}" destId="{C90376EE-15F8-0E45-9FD4-BEF93E0F5137}" srcOrd="0" destOrd="0" presId="urn:microsoft.com/office/officeart/2005/8/layout/process1"/>
    <dgm:cxn modelId="{18E91073-3DDE-284C-8664-CF7A288B7038}" srcId="{F67680B2-0DB4-3F4C-9A26-CD21C48C478E}" destId="{F2570DFA-3D7C-194A-8DA8-1E8F8207572A}" srcOrd="2" destOrd="0" parTransId="{2A47D6CF-7CA3-C04E-88E4-C1699C26BB08}" sibTransId="{7785CB67-5C08-8D49-9352-CA29FB0A7FD0}"/>
    <dgm:cxn modelId="{E78ABA54-530A-CF49-B5D3-6A1710FBD86A}" type="presOf" srcId="{E7858D13-5376-2D44-BB67-C397B6B09472}" destId="{B785B21D-10F9-6C46-BB1B-BF716030D8DF}" srcOrd="0" destOrd="0" presId="urn:microsoft.com/office/officeart/2005/8/layout/process1"/>
    <dgm:cxn modelId="{689F4088-829E-5B45-885F-4FFBA82314F0}" srcId="{F67680B2-0DB4-3F4C-9A26-CD21C48C478E}" destId="{8A939E4F-4AAD-F54F-A28E-0A6814010EAD}" srcOrd="3" destOrd="0" parTransId="{E488C2B2-B708-EE42-8B68-39E2F29800B7}" sibTransId="{0101DA58-829C-F24C-8FFB-370476F569CE}"/>
    <dgm:cxn modelId="{F56F11A5-A2C8-154F-BB49-25DE8A7B7146}" type="presOf" srcId="{F2570DFA-3D7C-194A-8DA8-1E8F8207572A}" destId="{AA31186E-A3F6-A34E-9939-CBD25265FED9}" srcOrd="0" destOrd="0" presId="urn:microsoft.com/office/officeart/2005/8/layout/process1"/>
    <dgm:cxn modelId="{C9F570B5-F80A-634C-85C3-B64A03C957FF}" type="presOf" srcId="{150264C4-AB06-A241-92FD-5F684B8660B5}" destId="{1DCB3A5F-EA4B-7947-9A1D-6700C4C20F9B}" srcOrd="0" destOrd="0" presId="urn:microsoft.com/office/officeart/2005/8/layout/process1"/>
    <dgm:cxn modelId="{542DE2B6-720B-9445-B888-6EF5E1DD4EA3}" type="presOf" srcId="{7785CB67-5C08-8D49-9352-CA29FB0A7FD0}" destId="{7CE4BC42-9F2B-8448-AF45-57E120E53A1F}" srcOrd="0" destOrd="0" presId="urn:microsoft.com/office/officeart/2005/8/layout/process1"/>
    <dgm:cxn modelId="{7EE17CE5-BD4B-F644-87D7-6C9BBAEFC954}" type="presOf" srcId="{4A866F24-245E-6049-9BB5-F091A7B9DAE9}" destId="{35E6C8F1-AA1D-B348-8A0C-004E331B8BD6}" srcOrd="1" destOrd="0" presId="urn:microsoft.com/office/officeart/2005/8/layout/process1"/>
    <dgm:cxn modelId="{DED43C98-3430-5C48-9CD8-98E5EF2D3A71}" type="presParOf" srcId="{6EA10ACE-5F4D-FE41-B348-4D804D3B1A7A}" destId="{B785B21D-10F9-6C46-BB1B-BF716030D8DF}" srcOrd="0" destOrd="0" presId="urn:microsoft.com/office/officeart/2005/8/layout/process1"/>
    <dgm:cxn modelId="{4BC8CFC9-0ECA-3646-8CB6-B176EE2296B8}" type="presParOf" srcId="{6EA10ACE-5F4D-FE41-B348-4D804D3B1A7A}" destId="{AA28270D-D819-4545-9656-796170195AB5}" srcOrd="1" destOrd="0" presId="urn:microsoft.com/office/officeart/2005/8/layout/process1"/>
    <dgm:cxn modelId="{8EE057E1-1DFB-FF45-B7C1-91EF235C36CC}" type="presParOf" srcId="{AA28270D-D819-4545-9656-796170195AB5}" destId="{35E6C8F1-AA1D-B348-8A0C-004E331B8BD6}" srcOrd="0" destOrd="0" presId="urn:microsoft.com/office/officeart/2005/8/layout/process1"/>
    <dgm:cxn modelId="{F047D60C-C837-9546-8506-EBFEEEEFA9A3}" type="presParOf" srcId="{6EA10ACE-5F4D-FE41-B348-4D804D3B1A7A}" destId="{1DCB3A5F-EA4B-7947-9A1D-6700C4C20F9B}" srcOrd="2" destOrd="0" presId="urn:microsoft.com/office/officeart/2005/8/layout/process1"/>
    <dgm:cxn modelId="{8649CC8F-8909-254C-8295-E33BD658D501}" type="presParOf" srcId="{6EA10ACE-5F4D-FE41-B348-4D804D3B1A7A}" destId="{C90376EE-15F8-0E45-9FD4-BEF93E0F5137}" srcOrd="3" destOrd="0" presId="urn:microsoft.com/office/officeart/2005/8/layout/process1"/>
    <dgm:cxn modelId="{C7039E23-AFBA-294B-83B6-4A7C96463E80}" type="presParOf" srcId="{C90376EE-15F8-0E45-9FD4-BEF93E0F5137}" destId="{33B8D84C-C0FD-EC40-A6D5-F964E5E96354}" srcOrd="0" destOrd="0" presId="urn:microsoft.com/office/officeart/2005/8/layout/process1"/>
    <dgm:cxn modelId="{65C43D80-5A88-E241-87F3-041F2E0BE755}" type="presParOf" srcId="{6EA10ACE-5F4D-FE41-B348-4D804D3B1A7A}" destId="{AA31186E-A3F6-A34E-9939-CBD25265FED9}" srcOrd="4" destOrd="0" presId="urn:microsoft.com/office/officeart/2005/8/layout/process1"/>
    <dgm:cxn modelId="{07497A31-CD13-7449-848F-D31B43523C91}" type="presParOf" srcId="{6EA10ACE-5F4D-FE41-B348-4D804D3B1A7A}" destId="{7CE4BC42-9F2B-8448-AF45-57E120E53A1F}" srcOrd="5" destOrd="0" presId="urn:microsoft.com/office/officeart/2005/8/layout/process1"/>
    <dgm:cxn modelId="{8A4F985A-D241-104E-95EA-B1F3452EB207}" type="presParOf" srcId="{7CE4BC42-9F2B-8448-AF45-57E120E53A1F}" destId="{B4C704DD-4753-5348-861C-2C22BBCFF9EC}" srcOrd="0" destOrd="0" presId="urn:microsoft.com/office/officeart/2005/8/layout/process1"/>
    <dgm:cxn modelId="{82812548-6E4E-C24B-B72E-8FE05B166EBC}" type="presParOf" srcId="{6EA10ACE-5F4D-FE41-B348-4D804D3B1A7A}" destId="{94527FBB-C50A-9346-8B89-CAC125E1E41F}" srcOrd="6"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5B21D-10F9-6C46-BB1B-BF716030D8DF}">
      <dsp:nvSpPr>
        <dsp:cNvPr id="0" name=""/>
        <dsp:cNvSpPr/>
      </dsp:nvSpPr>
      <dsp:spPr>
        <a:xfrm>
          <a:off x="4569" y="976049"/>
          <a:ext cx="1998040" cy="209794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50000"/>
            </a:lnSpc>
            <a:spcBef>
              <a:spcPct val="0"/>
            </a:spcBef>
            <a:spcAft>
              <a:spcPct val="35000"/>
            </a:spcAft>
            <a:buNone/>
          </a:pPr>
          <a:r>
            <a:rPr lang="en-GB" sz="2100" kern="1200"/>
            <a:t>Assess current connectivity &amp; infrastructure</a:t>
          </a:r>
        </a:p>
      </dsp:txBody>
      <dsp:txXfrm>
        <a:off x="63090" y="1034570"/>
        <a:ext cx="1880998" cy="1980900"/>
      </dsp:txXfrm>
    </dsp:sp>
    <dsp:sp modelId="{AA28270D-D819-4545-9656-796170195AB5}">
      <dsp:nvSpPr>
        <dsp:cNvPr id="0" name=""/>
        <dsp:cNvSpPr/>
      </dsp:nvSpPr>
      <dsp:spPr>
        <a:xfrm>
          <a:off x="2202414" y="1777263"/>
          <a:ext cx="423584" cy="495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2202414" y="1876366"/>
        <a:ext cx="296509" cy="297308"/>
      </dsp:txXfrm>
    </dsp:sp>
    <dsp:sp modelId="{1DCB3A5F-EA4B-7947-9A1D-6700C4C20F9B}">
      <dsp:nvSpPr>
        <dsp:cNvPr id="0" name=""/>
        <dsp:cNvSpPr/>
      </dsp:nvSpPr>
      <dsp:spPr>
        <a:xfrm>
          <a:off x="2801827" y="976049"/>
          <a:ext cx="1998040" cy="2097942"/>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en-GB" sz="2300" kern="1200"/>
            <a:t>Plan network expansion &amp; optimization</a:t>
          </a:r>
        </a:p>
      </dsp:txBody>
      <dsp:txXfrm>
        <a:off x="2860348" y="1034570"/>
        <a:ext cx="1880998" cy="1980900"/>
      </dsp:txXfrm>
    </dsp:sp>
    <dsp:sp modelId="{C90376EE-15F8-0E45-9FD4-BEF93E0F5137}">
      <dsp:nvSpPr>
        <dsp:cNvPr id="0" name=""/>
        <dsp:cNvSpPr/>
      </dsp:nvSpPr>
      <dsp:spPr>
        <a:xfrm>
          <a:off x="4999671" y="1777263"/>
          <a:ext cx="423584" cy="495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4999671" y="1876366"/>
        <a:ext cx="296509" cy="297308"/>
      </dsp:txXfrm>
    </dsp:sp>
    <dsp:sp modelId="{AA31186E-A3F6-A34E-9939-CBD25265FED9}">
      <dsp:nvSpPr>
        <dsp:cNvPr id="0" name=""/>
        <dsp:cNvSpPr/>
      </dsp:nvSpPr>
      <dsp:spPr>
        <a:xfrm>
          <a:off x="5599084" y="976049"/>
          <a:ext cx="1998040" cy="2097942"/>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en-GB" sz="2300" kern="1200"/>
            <a:t>Estimate deployment costs</a:t>
          </a:r>
        </a:p>
      </dsp:txBody>
      <dsp:txXfrm>
        <a:off x="5657605" y="1034570"/>
        <a:ext cx="1880998" cy="1980900"/>
      </dsp:txXfrm>
    </dsp:sp>
    <dsp:sp modelId="{7CE4BC42-9F2B-8448-AF45-57E120E53A1F}">
      <dsp:nvSpPr>
        <dsp:cNvPr id="0" name=""/>
        <dsp:cNvSpPr/>
      </dsp:nvSpPr>
      <dsp:spPr>
        <a:xfrm>
          <a:off x="7796929" y="1777263"/>
          <a:ext cx="423584" cy="495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7796929" y="1876366"/>
        <a:ext cx="296509" cy="297308"/>
      </dsp:txXfrm>
    </dsp:sp>
    <dsp:sp modelId="{94527FBB-C50A-9346-8B89-CAC125E1E41F}">
      <dsp:nvSpPr>
        <dsp:cNvPr id="0" name=""/>
        <dsp:cNvSpPr/>
      </dsp:nvSpPr>
      <dsp:spPr>
        <a:xfrm>
          <a:off x="8396341" y="976049"/>
          <a:ext cx="1998040" cy="2097942"/>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en-GB" sz="2300" kern="1200"/>
            <a:t>Assess economic &amp; social impact</a:t>
          </a:r>
        </a:p>
      </dsp:txBody>
      <dsp:txXfrm>
        <a:off x="8454862" y="1034570"/>
        <a:ext cx="1880998" cy="19809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5B21D-10F9-6C46-BB1B-BF716030D8DF}">
      <dsp:nvSpPr>
        <dsp:cNvPr id="0" name=""/>
        <dsp:cNvSpPr/>
      </dsp:nvSpPr>
      <dsp:spPr>
        <a:xfrm>
          <a:off x="4569" y="976049"/>
          <a:ext cx="1998040" cy="2097942"/>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50000"/>
            </a:lnSpc>
            <a:spcBef>
              <a:spcPct val="0"/>
            </a:spcBef>
            <a:spcAft>
              <a:spcPct val="35000"/>
            </a:spcAft>
            <a:buNone/>
          </a:pPr>
          <a:r>
            <a:rPr lang="en-GB" sz="2100" kern="1200"/>
            <a:t>Assess current connectivity &amp; infrastructure</a:t>
          </a:r>
        </a:p>
      </dsp:txBody>
      <dsp:txXfrm>
        <a:off x="63090" y="1034570"/>
        <a:ext cx="1880998" cy="1980900"/>
      </dsp:txXfrm>
    </dsp:sp>
    <dsp:sp modelId="{AA28270D-D819-4545-9656-796170195AB5}">
      <dsp:nvSpPr>
        <dsp:cNvPr id="0" name=""/>
        <dsp:cNvSpPr/>
      </dsp:nvSpPr>
      <dsp:spPr>
        <a:xfrm>
          <a:off x="2202414" y="1777263"/>
          <a:ext cx="423584" cy="495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2202414" y="1876366"/>
        <a:ext cx="296509" cy="297308"/>
      </dsp:txXfrm>
    </dsp:sp>
    <dsp:sp modelId="{1DCB3A5F-EA4B-7947-9A1D-6700C4C20F9B}">
      <dsp:nvSpPr>
        <dsp:cNvPr id="0" name=""/>
        <dsp:cNvSpPr/>
      </dsp:nvSpPr>
      <dsp:spPr>
        <a:xfrm>
          <a:off x="2801827" y="976049"/>
          <a:ext cx="1998040" cy="2097942"/>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en-GB" sz="2300" kern="1200"/>
            <a:t>Plan network expansion &amp; optimization</a:t>
          </a:r>
        </a:p>
      </dsp:txBody>
      <dsp:txXfrm>
        <a:off x="2860348" y="1034570"/>
        <a:ext cx="1880998" cy="1980900"/>
      </dsp:txXfrm>
    </dsp:sp>
    <dsp:sp modelId="{C90376EE-15F8-0E45-9FD4-BEF93E0F5137}">
      <dsp:nvSpPr>
        <dsp:cNvPr id="0" name=""/>
        <dsp:cNvSpPr/>
      </dsp:nvSpPr>
      <dsp:spPr>
        <a:xfrm>
          <a:off x="4999671" y="1777263"/>
          <a:ext cx="423584" cy="495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4999671" y="1876366"/>
        <a:ext cx="296509" cy="297308"/>
      </dsp:txXfrm>
    </dsp:sp>
    <dsp:sp modelId="{AA31186E-A3F6-A34E-9939-CBD25265FED9}">
      <dsp:nvSpPr>
        <dsp:cNvPr id="0" name=""/>
        <dsp:cNvSpPr/>
      </dsp:nvSpPr>
      <dsp:spPr>
        <a:xfrm>
          <a:off x="5599084" y="976049"/>
          <a:ext cx="1998040" cy="2097942"/>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en-GB" sz="2300" kern="1200"/>
            <a:t>Estimate deployment costs</a:t>
          </a:r>
        </a:p>
      </dsp:txBody>
      <dsp:txXfrm>
        <a:off x="5657605" y="1034570"/>
        <a:ext cx="1880998" cy="1980900"/>
      </dsp:txXfrm>
    </dsp:sp>
    <dsp:sp modelId="{7CE4BC42-9F2B-8448-AF45-57E120E53A1F}">
      <dsp:nvSpPr>
        <dsp:cNvPr id="0" name=""/>
        <dsp:cNvSpPr/>
      </dsp:nvSpPr>
      <dsp:spPr>
        <a:xfrm>
          <a:off x="7796929" y="1777263"/>
          <a:ext cx="423584" cy="495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7796929" y="1876366"/>
        <a:ext cx="296509" cy="297308"/>
      </dsp:txXfrm>
    </dsp:sp>
    <dsp:sp modelId="{94527FBB-C50A-9346-8B89-CAC125E1E41F}">
      <dsp:nvSpPr>
        <dsp:cNvPr id="0" name=""/>
        <dsp:cNvSpPr/>
      </dsp:nvSpPr>
      <dsp:spPr>
        <a:xfrm>
          <a:off x="8396341" y="976049"/>
          <a:ext cx="1998040" cy="2097942"/>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en-GB" sz="2300" kern="1200"/>
            <a:t>Assess economic &amp; social impact</a:t>
          </a:r>
        </a:p>
      </dsp:txBody>
      <dsp:txXfrm>
        <a:off x="8454862" y="1034570"/>
        <a:ext cx="1880998" cy="19809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5B21D-10F9-6C46-BB1B-BF716030D8DF}">
      <dsp:nvSpPr>
        <dsp:cNvPr id="0" name=""/>
        <dsp:cNvSpPr/>
      </dsp:nvSpPr>
      <dsp:spPr>
        <a:xfrm>
          <a:off x="4569" y="976049"/>
          <a:ext cx="1998040" cy="209794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50000"/>
            </a:lnSpc>
            <a:spcBef>
              <a:spcPct val="0"/>
            </a:spcBef>
            <a:spcAft>
              <a:spcPct val="35000"/>
            </a:spcAft>
            <a:buNone/>
          </a:pPr>
          <a:r>
            <a:rPr lang="en-GB" sz="2100" kern="1200"/>
            <a:t>Assess current connectivity &amp; infrastructure</a:t>
          </a:r>
        </a:p>
      </dsp:txBody>
      <dsp:txXfrm>
        <a:off x="63090" y="1034570"/>
        <a:ext cx="1880998" cy="1980900"/>
      </dsp:txXfrm>
    </dsp:sp>
    <dsp:sp modelId="{AA28270D-D819-4545-9656-796170195AB5}">
      <dsp:nvSpPr>
        <dsp:cNvPr id="0" name=""/>
        <dsp:cNvSpPr/>
      </dsp:nvSpPr>
      <dsp:spPr>
        <a:xfrm>
          <a:off x="2202414" y="1777263"/>
          <a:ext cx="423584" cy="495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2202414" y="1876366"/>
        <a:ext cx="296509" cy="297308"/>
      </dsp:txXfrm>
    </dsp:sp>
    <dsp:sp modelId="{1DCB3A5F-EA4B-7947-9A1D-6700C4C20F9B}">
      <dsp:nvSpPr>
        <dsp:cNvPr id="0" name=""/>
        <dsp:cNvSpPr/>
      </dsp:nvSpPr>
      <dsp:spPr>
        <a:xfrm>
          <a:off x="2801827" y="976049"/>
          <a:ext cx="1998040" cy="2097942"/>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en-GB" sz="2300" kern="1200"/>
            <a:t>Plan network expansion &amp; optimization</a:t>
          </a:r>
        </a:p>
      </dsp:txBody>
      <dsp:txXfrm>
        <a:off x="2860348" y="1034570"/>
        <a:ext cx="1880998" cy="1980900"/>
      </dsp:txXfrm>
    </dsp:sp>
    <dsp:sp modelId="{C90376EE-15F8-0E45-9FD4-BEF93E0F5137}">
      <dsp:nvSpPr>
        <dsp:cNvPr id="0" name=""/>
        <dsp:cNvSpPr/>
      </dsp:nvSpPr>
      <dsp:spPr>
        <a:xfrm>
          <a:off x="4999671" y="1777263"/>
          <a:ext cx="423584" cy="495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4999671" y="1876366"/>
        <a:ext cx="296509" cy="297308"/>
      </dsp:txXfrm>
    </dsp:sp>
    <dsp:sp modelId="{AA31186E-A3F6-A34E-9939-CBD25265FED9}">
      <dsp:nvSpPr>
        <dsp:cNvPr id="0" name=""/>
        <dsp:cNvSpPr/>
      </dsp:nvSpPr>
      <dsp:spPr>
        <a:xfrm>
          <a:off x="5599084" y="976049"/>
          <a:ext cx="1998040" cy="2097942"/>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en-GB" sz="2300" kern="1200"/>
            <a:t>Estimate deployment costs</a:t>
          </a:r>
        </a:p>
      </dsp:txBody>
      <dsp:txXfrm>
        <a:off x="5657605" y="1034570"/>
        <a:ext cx="1880998" cy="1980900"/>
      </dsp:txXfrm>
    </dsp:sp>
    <dsp:sp modelId="{7CE4BC42-9F2B-8448-AF45-57E120E53A1F}">
      <dsp:nvSpPr>
        <dsp:cNvPr id="0" name=""/>
        <dsp:cNvSpPr/>
      </dsp:nvSpPr>
      <dsp:spPr>
        <a:xfrm>
          <a:off x="7796929" y="1777263"/>
          <a:ext cx="423584" cy="495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7796929" y="1876366"/>
        <a:ext cx="296509" cy="297308"/>
      </dsp:txXfrm>
    </dsp:sp>
    <dsp:sp modelId="{94527FBB-C50A-9346-8B89-CAC125E1E41F}">
      <dsp:nvSpPr>
        <dsp:cNvPr id="0" name=""/>
        <dsp:cNvSpPr/>
      </dsp:nvSpPr>
      <dsp:spPr>
        <a:xfrm>
          <a:off x="8396341" y="976049"/>
          <a:ext cx="1998040" cy="2097942"/>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en-GB" sz="2300" kern="1200"/>
            <a:t>Assess economic &amp; social impact</a:t>
          </a:r>
        </a:p>
      </dsp:txBody>
      <dsp:txXfrm>
        <a:off x="8454862" y="1034570"/>
        <a:ext cx="1880998" cy="19809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D0E22-5695-6B40-BB6F-191E95CB543D}">
      <dsp:nvSpPr>
        <dsp:cNvPr id="0" name=""/>
        <dsp:cNvSpPr/>
      </dsp:nvSpPr>
      <dsp:spPr>
        <a:xfrm>
          <a:off x="1394786" y="604157"/>
          <a:ext cx="4019559" cy="4019559"/>
        </a:xfrm>
        <a:prstGeom prst="blockArc">
          <a:avLst>
            <a:gd name="adj1" fmla="val 1188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4026C4-318B-4640-AF18-857AB422F61C}">
      <dsp:nvSpPr>
        <dsp:cNvPr id="0" name=""/>
        <dsp:cNvSpPr/>
      </dsp:nvSpPr>
      <dsp:spPr>
        <a:xfrm>
          <a:off x="1394786" y="604157"/>
          <a:ext cx="4019559" cy="4019559"/>
        </a:xfrm>
        <a:prstGeom prst="blockArc">
          <a:avLst>
            <a:gd name="adj1" fmla="val 7560000"/>
            <a:gd name="adj2" fmla="val 1188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29950D-004B-7B44-B1C5-5B99F790749E}">
      <dsp:nvSpPr>
        <dsp:cNvPr id="0" name=""/>
        <dsp:cNvSpPr/>
      </dsp:nvSpPr>
      <dsp:spPr>
        <a:xfrm>
          <a:off x="1394786" y="604157"/>
          <a:ext cx="4019559" cy="4019559"/>
        </a:xfrm>
        <a:prstGeom prst="blockArc">
          <a:avLst>
            <a:gd name="adj1" fmla="val 3240000"/>
            <a:gd name="adj2" fmla="val 756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E7183E-5F88-8E4C-AAB1-48AD7047DBB8}">
      <dsp:nvSpPr>
        <dsp:cNvPr id="0" name=""/>
        <dsp:cNvSpPr/>
      </dsp:nvSpPr>
      <dsp:spPr>
        <a:xfrm>
          <a:off x="1394786" y="604157"/>
          <a:ext cx="4019559" cy="4019559"/>
        </a:xfrm>
        <a:prstGeom prst="blockArc">
          <a:avLst>
            <a:gd name="adj1" fmla="val 20520000"/>
            <a:gd name="adj2" fmla="val 324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1AB2CF-B826-9347-8FA2-8B1D66573084}">
      <dsp:nvSpPr>
        <dsp:cNvPr id="0" name=""/>
        <dsp:cNvSpPr/>
      </dsp:nvSpPr>
      <dsp:spPr>
        <a:xfrm>
          <a:off x="1394786" y="604157"/>
          <a:ext cx="4019559" cy="4019559"/>
        </a:xfrm>
        <a:prstGeom prst="blockArc">
          <a:avLst>
            <a:gd name="adj1" fmla="val 16200000"/>
            <a:gd name="adj2" fmla="val 2052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0A5A59-73B2-5E44-9FF4-23BB85A40567}">
      <dsp:nvSpPr>
        <dsp:cNvPr id="0" name=""/>
        <dsp:cNvSpPr/>
      </dsp:nvSpPr>
      <dsp:spPr>
        <a:xfrm>
          <a:off x="2478617" y="1687987"/>
          <a:ext cx="1851897" cy="18518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a:t>Connectivity Models</a:t>
          </a:r>
        </a:p>
      </dsp:txBody>
      <dsp:txXfrm>
        <a:off x="2749821" y="1959191"/>
        <a:ext cx="1309489" cy="1309489"/>
      </dsp:txXfrm>
    </dsp:sp>
    <dsp:sp modelId="{05D9F6E6-202A-384E-A56C-90A2188224EB}">
      <dsp:nvSpPr>
        <dsp:cNvPr id="0" name=""/>
        <dsp:cNvSpPr/>
      </dsp:nvSpPr>
      <dsp:spPr>
        <a:xfrm>
          <a:off x="2756402" y="2660"/>
          <a:ext cx="1296328" cy="12963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Roads (OSM)</a:t>
          </a:r>
        </a:p>
      </dsp:txBody>
      <dsp:txXfrm>
        <a:off x="2946245" y="192503"/>
        <a:ext cx="916642" cy="916642"/>
      </dsp:txXfrm>
    </dsp:sp>
    <dsp:sp modelId="{C78C0684-8EBA-D940-A24B-CD1D1A62917B}">
      <dsp:nvSpPr>
        <dsp:cNvPr id="0" name=""/>
        <dsp:cNvSpPr/>
      </dsp:nvSpPr>
      <dsp:spPr>
        <a:xfrm>
          <a:off x="4623432" y="1359137"/>
          <a:ext cx="1296328" cy="12963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Quality of Service (Ookla)</a:t>
          </a:r>
        </a:p>
      </dsp:txBody>
      <dsp:txXfrm>
        <a:off x="4813275" y="1548980"/>
        <a:ext cx="916642" cy="916642"/>
      </dsp:txXfrm>
    </dsp:sp>
    <dsp:sp modelId="{86AD6A02-515F-7442-8A8F-1744FD5E2FB1}">
      <dsp:nvSpPr>
        <dsp:cNvPr id="0" name=""/>
        <dsp:cNvSpPr/>
      </dsp:nvSpPr>
      <dsp:spPr>
        <a:xfrm>
          <a:off x="3910290" y="3553963"/>
          <a:ext cx="1296328" cy="12963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Terrain (NASA)</a:t>
          </a:r>
        </a:p>
      </dsp:txBody>
      <dsp:txXfrm>
        <a:off x="4100133" y="3743806"/>
        <a:ext cx="916642" cy="916642"/>
      </dsp:txXfrm>
    </dsp:sp>
    <dsp:sp modelId="{3D9E9C7B-625C-1A4D-B85F-2A942AA2E513}">
      <dsp:nvSpPr>
        <dsp:cNvPr id="0" name=""/>
        <dsp:cNvSpPr/>
      </dsp:nvSpPr>
      <dsp:spPr>
        <a:xfrm>
          <a:off x="1602513" y="3553963"/>
          <a:ext cx="1296328" cy="12963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Mobile Coverage (ITU)</a:t>
          </a:r>
        </a:p>
      </dsp:txBody>
      <dsp:txXfrm>
        <a:off x="1792356" y="3743806"/>
        <a:ext cx="916642" cy="916642"/>
      </dsp:txXfrm>
    </dsp:sp>
    <dsp:sp modelId="{41A6B8C7-9FB1-6843-9F02-11842AC6A617}">
      <dsp:nvSpPr>
        <dsp:cNvPr id="0" name=""/>
        <dsp:cNvSpPr/>
      </dsp:nvSpPr>
      <dsp:spPr>
        <a:xfrm>
          <a:off x="889371" y="1359137"/>
          <a:ext cx="1296328" cy="12963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Population (WorldPop)</a:t>
          </a:r>
        </a:p>
      </dsp:txBody>
      <dsp:txXfrm>
        <a:off x="1079214" y="1548980"/>
        <a:ext cx="916642" cy="9166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FAEDC-9071-4046-9974-37B0E269195B}">
      <dsp:nvSpPr>
        <dsp:cNvPr id="0" name=""/>
        <dsp:cNvSpPr/>
      </dsp:nvSpPr>
      <dsp:spPr>
        <a:xfrm>
          <a:off x="5034" y="346381"/>
          <a:ext cx="2395709" cy="1650644"/>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814F0F-3993-6B46-A1CA-BF5074C2F7C2}">
      <dsp:nvSpPr>
        <dsp:cNvPr id="0" name=""/>
        <dsp:cNvSpPr/>
      </dsp:nvSpPr>
      <dsp:spPr>
        <a:xfrm>
          <a:off x="5034" y="1997025"/>
          <a:ext cx="2395709" cy="88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GB" sz="2400" kern="1200"/>
            <a:t>Fiber</a:t>
          </a:r>
        </a:p>
      </dsp:txBody>
      <dsp:txXfrm>
        <a:off x="5034" y="1997025"/>
        <a:ext cx="2395709" cy="888808"/>
      </dsp:txXfrm>
    </dsp:sp>
    <dsp:sp modelId="{E551241E-B9BD-6A4F-B073-DF0DFCE40CCF}">
      <dsp:nvSpPr>
        <dsp:cNvPr id="0" name=""/>
        <dsp:cNvSpPr/>
      </dsp:nvSpPr>
      <dsp:spPr>
        <a:xfrm>
          <a:off x="2640415" y="346381"/>
          <a:ext cx="2395709" cy="1650644"/>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902926-6B6E-254C-929E-E820280930BC}">
      <dsp:nvSpPr>
        <dsp:cNvPr id="0" name=""/>
        <dsp:cNvSpPr/>
      </dsp:nvSpPr>
      <dsp:spPr>
        <a:xfrm>
          <a:off x="2640415" y="1997025"/>
          <a:ext cx="2395709" cy="88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GB" sz="2400" kern="1200"/>
            <a:t>Cellular</a:t>
          </a:r>
        </a:p>
      </dsp:txBody>
      <dsp:txXfrm>
        <a:off x="2640415" y="1997025"/>
        <a:ext cx="2395709" cy="888808"/>
      </dsp:txXfrm>
    </dsp:sp>
    <dsp:sp modelId="{B760F8E1-E57F-8140-981B-E60A19485710}">
      <dsp:nvSpPr>
        <dsp:cNvPr id="0" name=""/>
        <dsp:cNvSpPr/>
      </dsp:nvSpPr>
      <dsp:spPr>
        <a:xfrm>
          <a:off x="5275797" y="346381"/>
          <a:ext cx="2395709" cy="1650644"/>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B72BC9-0064-1144-8DC1-329C02306ECD}">
      <dsp:nvSpPr>
        <dsp:cNvPr id="0" name=""/>
        <dsp:cNvSpPr/>
      </dsp:nvSpPr>
      <dsp:spPr>
        <a:xfrm>
          <a:off x="5275797" y="1997025"/>
          <a:ext cx="2395709" cy="88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GB" sz="2400" kern="1200"/>
            <a:t>Point-to-Point Microwave</a:t>
          </a:r>
        </a:p>
      </dsp:txBody>
      <dsp:txXfrm>
        <a:off x="5275797" y="1997025"/>
        <a:ext cx="2395709" cy="888808"/>
      </dsp:txXfrm>
    </dsp:sp>
    <dsp:sp modelId="{AE3BBD50-17D1-8546-96B0-BF456482A426}">
      <dsp:nvSpPr>
        <dsp:cNvPr id="0" name=""/>
        <dsp:cNvSpPr/>
      </dsp:nvSpPr>
      <dsp:spPr>
        <a:xfrm>
          <a:off x="7911178" y="346381"/>
          <a:ext cx="2395709" cy="1650644"/>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908726-72C7-E64C-98AB-7659ECDBBB6A}">
      <dsp:nvSpPr>
        <dsp:cNvPr id="0" name=""/>
        <dsp:cNvSpPr/>
      </dsp:nvSpPr>
      <dsp:spPr>
        <a:xfrm>
          <a:off x="7911178" y="1997025"/>
          <a:ext cx="2395709" cy="88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GB" sz="2400" kern="1200"/>
            <a:t>Satellite</a:t>
          </a:r>
        </a:p>
      </dsp:txBody>
      <dsp:txXfrm>
        <a:off x="7911178" y="1997025"/>
        <a:ext cx="2395709" cy="8888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5D49F-1528-0B42-B3DC-E2A5F7E4E831}">
      <dsp:nvSpPr>
        <dsp:cNvPr id="0" name=""/>
        <dsp:cNvSpPr/>
      </dsp:nvSpPr>
      <dsp:spPr>
        <a:xfrm>
          <a:off x="7143" y="758825"/>
          <a:ext cx="4270374" cy="17081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150000"/>
            </a:lnSpc>
            <a:spcBef>
              <a:spcPct val="0"/>
            </a:spcBef>
            <a:spcAft>
              <a:spcPct val="35000"/>
            </a:spcAft>
            <a:buNone/>
          </a:pPr>
          <a:r>
            <a:rPr lang="en-GB" sz="2400" kern="1200"/>
            <a:t>Map existing infrastructure </a:t>
          </a:r>
        </a:p>
      </dsp:txBody>
      <dsp:txXfrm>
        <a:off x="861218" y="758825"/>
        <a:ext cx="2562225" cy="1708149"/>
      </dsp:txXfrm>
    </dsp:sp>
    <dsp:sp modelId="{75EF4844-7AB5-2F44-9246-3E7CFEAA6DF1}">
      <dsp:nvSpPr>
        <dsp:cNvPr id="0" name=""/>
        <dsp:cNvSpPr/>
      </dsp:nvSpPr>
      <dsp:spPr>
        <a:xfrm>
          <a:off x="3850481" y="758825"/>
          <a:ext cx="4270374" cy="17081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150000"/>
            </a:lnSpc>
            <a:spcBef>
              <a:spcPct val="0"/>
            </a:spcBef>
            <a:spcAft>
              <a:spcPct val="35000"/>
            </a:spcAft>
            <a:buNone/>
          </a:pPr>
          <a:r>
            <a:rPr lang="en-GB" sz="2400" kern="1200"/>
            <a:t>Close connectivity gaps</a:t>
          </a:r>
        </a:p>
      </dsp:txBody>
      <dsp:txXfrm>
        <a:off x="4704556" y="758825"/>
        <a:ext cx="2562225" cy="17081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5B21D-10F9-6C46-BB1B-BF716030D8DF}">
      <dsp:nvSpPr>
        <dsp:cNvPr id="0" name=""/>
        <dsp:cNvSpPr/>
      </dsp:nvSpPr>
      <dsp:spPr>
        <a:xfrm>
          <a:off x="4569" y="976049"/>
          <a:ext cx="1998040" cy="209794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50000"/>
            </a:lnSpc>
            <a:spcBef>
              <a:spcPct val="0"/>
            </a:spcBef>
            <a:spcAft>
              <a:spcPct val="35000"/>
            </a:spcAft>
            <a:buNone/>
          </a:pPr>
          <a:r>
            <a:rPr lang="en-GB" sz="2100" kern="1200"/>
            <a:t>Assess current connectivity &amp; infrastructure</a:t>
          </a:r>
        </a:p>
      </dsp:txBody>
      <dsp:txXfrm>
        <a:off x="63090" y="1034570"/>
        <a:ext cx="1880998" cy="1980900"/>
      </dsp:txXfrm>
    </dsp:sp>
    <dsp:sp modelId="{AA28270D-D819-4545-9656-796170195AB5}">
      <dsp:nvSpPr>
        <dsp:cNvPr id="0" name=""/>
        <dsp:cNvSpPr/>
      </dsp:nvSpPr>
      <dsp:spPr>
        <a:xfrm>
          <a:off x="2202414" y="1777263"/>
          <a:ext cx="423584" cy="495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2202414" y="1876366"/>
        <a:ext cx="296509" cy="297308"/>
      </dsp:txXfrm>
    </dsp:sp>
    <dsp:sp modelId="{1DCB3A5F-EA4B-7947-9A1D-6700C4C20F9B}">
      <dsp:nvSpPr>
        <dsp:cNvPr id="0" name=""/>
        <dsp:cNvSpPr/>
      </dsp:nvSpPr>
      <dsp:spPr>
        <a:xfrm>
          <a:off x="2801827" y="976049"/>
          <a:ext cx="1998040" cy="2097942"/>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en-GB" sz="2300" kern="1200"/>
            <a:t>Plan network expansion &amp; optimization</a:t>
          </a:r>
        </a:p>
      </dsp:txBody>
      <dsp:txXfrm>
        <a:off x="2860348" y="1034570"/>
        <a:ext cx="1880998" cy="1980900"/>
      </dsp:txXfrm>
    </dsp:sp>
    <dsp:sp modelId="{C90376EE-15F8-0E45-9FD4-BEF93E0F5137}">
      <dsp:nvSpPr>
        <dsp:cNvPr id="0" name=""/>
        <dsp:cNvSpPr/>
      </dsp:nvSpPr>
      <dsp:spPr>
        <a:xfrm>
          <a:off x="4999671" y="1777263"/>
          <a:ext cx="423584" cy="495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4999671" y="1876366"/>
        <a:ext cx="296509" cy="297308"/>
      </dsp:txXfrm>
    </dsp:sp>
    <dsp:sp modelId="{AA31186E-A3F6-A34E-9939-CBD25265FED9}">
      <dsp:nvSpPr>
        <dsp:cNvPr id="0" name=""/>
        <dsp:cNvSpPr/>
      </dsp:nvSpPr>
      <dsp:spPr>
        <a:xfrm>
          <a:off x="5599084" y="976049"/>
          <a:ext cx="1998040" cy="2097942"/>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en-GB" sz="2300" kern="1200"/>
            <a:t>Estimate deployment costs</a:t>
          </a:r>
        </a:p>
      </dsp:txBody>
      <dsp:txXfrm>
        <a:off x="5657605" y="1034570"/>
        <a:ext cx="1880998" cy="1980900"/>
      </dsp:txXfrm>
    </dsp:sp>
    <dsp:sp modelId="{7CE4BC42-9F2B-8448-AF45-57E120E53A1F}">
      <dsp:nvSpPr>
        <dsp:cNvPr id="0" name=""/>
        <dsp:cNvSpPr/>
      </dsp:nvSpPr>
      <dsp:spPr>
        <a:xfrm>
          <a:off x="7796929" y="1777263"/>
          <a:ext cx="423584" cy="495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7796929" y="1876366"/>
        <a:ext cx="296509" cy="297308"/>
      </dsp:txXfrm>
    </dsp:sp>
    <dsp:sp modelId="{94527FBB-C50A-9346-8B89-CAC125E1E41F}">
      <dsp:nvSpPr>
        <dsp:cNvPr id="0" name=""/>
        <dsp:cNvSpPr/>
      </dsp:nvSpPr>
      <dsp:spPr>
        <a:xfrm>
          <a:off x="8396341" y="976049"/>
          <a:ext cx="1998040" cy="2097942"/>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en-GB" sz="2300" kern="1200"/>
            <a:t>Assess economic &amp; social impact</a:t>
          </a:r>
        </a:p>
      </dsp:txBody>
      <dsp:txXfrm>
        <a:off x="8454862" y="1034570"/>
        <a:ext cx="1880998" cy="19809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5B21D-10F9-6C46-BB1B-BF716030D8DF}">
      <dsp:nvSpPr>
        <dsp:cNvPr id="0" name=""/>
        <dsp:cNvSpPr/>
      </dsp:nvSpPr>
      <dsp:spPr>
        <a:xfrm>
          <a:off x="4569" y="976049"/>
          <a:ext cx="1998040" cy="209794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50000"/>
            </a:lnSpc>
            <a:spcBef>
              <a:spcPct val="0"/>
            </a:spcBef>
            <a:spcAft>
              <a:spcPct val="35000"/>
            </a:spcAft>
            <a:buNone/>
          </a:pPr>
          <a:r>
            <a:rPr lang="en-GB" sz="2100" kern="1200"/>
            <a:t>Assess current connectivity &amp; infrastructure</a:t>
          </a:r>
        </a:p>
      </dsp:txBody>
      <dsp:txXfrm>
        <a:off x="63090" y="1034570"/>
        <a:ext cx="1880998" cy="1980900"/>
      </dsp:txXfrm>
    </dsp:sp>
    <dsp:sp modelId="{AA28270D-D819-4545-9656-796170195AB5}">
      <dsp:nvSpPr>
        <dsp:cNvPr id="0" name=""/>
        <dsp:cNvSpPr/>
      </dsp:nvSpPr>
      <dsp:spPr>
        <a:xfrm>
          <a:off x="2202414" y="1777263"/>
          <a:ext cx="423584" cy="495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2202414" y="1876366"/>
        <a:ext cx="296509" cy="297308"/>
      </dsp:txXfrm>
    </dsp:sp>
    <dsp:sp modelId="{1DCB3A5F-EA4B-7947-9A1D-6700C4C20F9B}">
      <dsp:nvSpPr>
        <dsp:cNvPr id="0" name=""/>
        <dsp:cNvSpPr/>
      </dsp:nvSpPr>
      <dsp:spPr>
        <a:xfrm>
          <a:off x="2801827" y="976049"/>
          <a:ext cx="1998040" cy="2097942"/>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en-GB" sz="2300" kern="1200"/>
            <a:t>Plan network expansion &amp; optimization</a:t>
          </a:r>
        </a:p>
      </dsp:txBody>
      <dsp:txXfrm>
        <a:off x="2860348" y="1034570"/>
        <a:ext cx="1880998" cy="1980900"/>
      </dsp:txXfrm>
    </dsp:sp>
    <dsp:sp modelId="{C90376EE-15F8-0E45-9FD4-BEF93E0F5137}">
      <dsp:nvSpPr>
        <dsp:cNvPr id="0" name=""/>
        <dsp:cNvSpPr/>
      </dsp:nvSpPr>
      <dsp:spPr>
        <a:xfrm>
          <a:off x="4999671" y="1777263"/>
          <a:ext cx="423584" cy="495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4999671" y="1876366"/>
        <a:ext cx="296509" cy="297308"/>
      </dsp:txXfrm>
    </dsp:sp>
    <dsp:sp modelId="{AA31186E-A3F6-A34E-9939-CBD25265FED9}">
      <dsp:nvSpPr>
        <dsp:cNvPr id="0" name=""/>
        <dsp:cNvSpPr/>
      </dsp:nvSpPr>
      <dsp:spPr>
        <a:xfrm>
          <a:off x="5599084" y="976049"/>
          <a:ext cx="1998040" cy="2097942"/>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en-GB" sz="2300" kern="1200"/>
            <a:t>Estimate deployment costs</a:t>
          </a:r>
        </a:p>
      </dsp:txBody>
      <dsp:txXfrm>
        <a:off x="5657605" y="1034570"/>
        <a:ext cx="1880998" cy="1980900"/>
      </dsp:txXfrm>
    </dsp:sp>
    <dsp:sp modelId="{7CE4BC42-9F2B-8448-AF45-57E120E53A1F}">
      <dsp:nvSpPr>
        <dsp:cNvPr id="0" name=""/>
        <dsp:cNvSpPr/>
      </dsp:nvSpPr>
      <dsp:spPr>
        <a:xfrm>
          <a:off x="7796929" y="1777263"/>
          <a:ext cx="423584" cy="495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7796929" y="1876366"/>
        <a:ext cx="296509" cy="297308"/>
      </dsp:txXfrm>
    </dsp:sp>
    <dsp:sp modelId="{94527FBB-C50A-9346-8B89-CAC125E1E41F}">
      <dsp:nvSpPr>
        <dsp:cNvPr id="0" name=""/>
        <dsp:cNvSpPr/>
      </dsp:nvSpPr>
      <dsp:spPr>
        <a:xfrm>
          <a:off x="8396341" y="976049"/>
          <a:ext cx="1998040" cy="2097942"/>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en-GB" sz="2300" kern="1200"/>
            <a:t>Assess economic &amp; social impact</a:t>
          </a:r>
        </a:p>
      </dsp:txBody>
      <dsp:txXfrm>
        <a:off x="8454862" y="1034570"/>
        <a:ext cx="1880998" cy="19809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92EA-4FB5-417A-96F6-B3058A54AB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5D5479-0008-4BFD-BE18-7442B16913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2114D-3A05-4B20-822E-8261653B33D2}" type="datetimeFigureOut">
              <a:rPr lang="en-US" smtClean="0"/>
              <a:t>5/18/2026</a:t>
            </a:fld>
            <a:endParaRPr lang="en-US"/>
          </a:p>
        </p:txBody>
      </p:sp>
      <p:sp>
        <p:nvSpPr>
          <p:cNvPr id="4" name="Footer Placeholder 3">
            <a:extLst>
              <a:ext uri="{FF2B5EF4-FFF2-40B4-BE49-F238E27FC236}">
                <a16:creationId xmlns:a16="http://schemas.microsoft.com/office/drawing/2014/main" id="{EABD4BE7-9FD8-4D10-87DD-2B2BC23B46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0342B2-B657-4BF5-B0C4-8D3FD65073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E5079B-D1F0-49DB-8DFB-E06CD09EC17E}" type="slidenum">
              <a:rPr lang="en-US" smtClean="0"/>
              <a:t>‹#›</a:t>
            </a:fld>
            <a:endParaRPr lang="en-US"/>
          </a:p>
        </p:txBody>
      </p:sp>
    </p:spTree>
    <p:extLst>
      <p:ext uri="{BB962C8B-B14F-4D97-AF65-F5344CB8AC3E}">
        <p14:creationId xmlns:p14="http://schemas.microsoft.com/office/powerpoint/2010/main" val="420054729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F008D2-43B4-45EB-8E80-36DCF9CD046D}" type="datetimeFigureOut">
              <a:rPr lang="en-US" smtClean="0"/>
              <a:t>5/18/2026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8591F-50F3-4C40-9DA2-D793276CC051}" type="slidenum">
              <a:rPr lang="en-US" smtClean="0"/>
              <a:t>‹#›</a:t>
            </a:fld>
            <a:endParaRPr lang="en-US"/>
          </a:p>
        </p:txBody>
      </p:sp>
    </p:spTree>
    <p:extLst>
      <p:ext uri="{BB962C8B-B14F-4D97-AF65-F5344CB8AC3E}">
        <p14:creationId xmlns:p14="http://schemas.microsoft.com/office/powerpoint/2010/main" val="779994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H"/>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A8591F-50F3-4C40-9DA2-D793276CC051}" type="slidenum">
              <a:rPr lang="en-US" smtClean="0"/>
              <a:t>1</a:t>
            </a:fld>
            <a:endParaRPr lang="en-US"/>
          </a:p>
        </p:txBody>
      </p:sp>
    </p:spTree>
    <p:extLst>
      <p:ext uri="{BB962C8B-B14F-4D97-AF65-F5344CB8AC3E}">
        <p14:creationId xmlns:p14="http://schemas.microsoft.com/office/powerpoint/2010/main" val="2473366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525E8-EFDE-4F5F-7ECA-D5C7EFA22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8EB2C-D9D1-0885-E691-3D585389213D}"/>
              </a:ext>
            </a:extLst>
          </p:cNvPr>
          <p:cNvSpPr>
            <a:spLocks noGrp="1" noRot="1" noChangeAspect="1"/>
          </p:cNvSpPr>
          <p:nvPr>
            <p:ph type="sldImg"/>
          </p:nvPr>
        </p:nvSpPr>
        <p:spPr/>
        <p:txBody>
          <a:bodyPr/>
          <a:lstStyle/>
          <a:p>
            <a:endParaRPr lang="en-CH"/>
          </a:p>
        </p:txBody>
      </p:sp>
      <p:sp>
        <p:nvSpPr>
          <p:cNvPr id="3" name="Notes Placeholder 2">
            <a:extLst>
              <a:ext uri="{FF2B5EF4-FFF2-40B4-BE49-F238E27FC236}">
                <a16:creationId xmlns:a16="http://schemas.microsoft.com/office/drawing/2014/main" id="{F8695F62-AF7F-1CDE-B009-93E35670E399}"/>
              </a:ext>
            </a:extLst>
          </p:cNvPr>
          <p:cNvSpPr>
            <a:spLocks noGrp="1"/>
          </p:cNvSpPr>
          <p:nvPr>
            <p:ph type="body" idx="1"/>
          </p:nvPr>
        </p:nvSpPr>
        <p:spPr/>
        <p:txBody>
          <a:bodyPr/>
          <a:lstStyle/>
          <a:p>
            <a:pPr>
              <a:defRPr/>
            </a:pPr>
            <a:r>
              <a:rPr lang="en-GB">
                <a:ea typeface="Calibri"/>
                <a:cs typeface="Calibri"/>
              </a:rPr>
              <a:t>Align the texts</a:t>
            </a:r>
            <a:endParaRPr lang="en-GB"/>
          </a:p>
          <a:p>
            <a:pPr marL="0" marR="0" lvl="0" indent="0" algn="l" defTabSz="914400">
              <a:lnSpc>
                <a:spcPct val="100000"/>
              </a:lnSpc>
              <a:spcBef>
                <a:spcPts val="0"/>
              </a:spcBef>
              <a:spcAft>
                <a:spcPts val="0"/>
              </a:spcAft>
              <a:buClrTx/>
              <a:buSzTx/>
              <a:buFontTx/>
              <a:buNone/>
              <a:tabLst/>
              <a:defRPr/>
            </a:pPr>
            <a:r>
              <a:rPr lang="en-GB"/>
              <a:t>Decisions are fragmented, not evidence-driven</a:t>
            </a:r>
          </a:p>
          <a:p>
            <a:pPr>
              <a:defRPr/>
            </a:pPr>
            <a:endParaRPr lang="en-GB">
              <a:ea typeface="Calibri"/>
              <a:cs typeface="Calibri"/>
            </a:endParaRPr>
          </a:p>
        </p:txBody>
      </p:sp>
      <p:sp>
        <p:nvSpPr>
          <p:cNvPr id="4" name="Slide Number Placeholder 3">
            <a:extLst>
              <a:ext uri="{FF2B5EF4-FFF2-40B4-BE49-F238E27FC236}">
                <a16:creationId xmlns:a16="http://schemas.microsoft.com/office/drawing/2014/main" id="{5E928A64-44A3-5E62-C873-B95011CDBF25}"/>
              </a:ext>
            </a:extLst>
          </p:cNvPr>
          <p:cNvSpPr>
            <a:spLocks noGrp="1"/>
          </p:cNvSpPr>
          <p:nvPr>
            <p:ph type="sldNum" sz="quarter" idx="5"/>
          </p:nvPr>
        </p:nvSpPr>
        <p:spPr/>
        <p:txBody>
          <a:bodyPr/>
          <a:lstStyle/>
          <a:p>
            <a:fld id="{46A8591F-50F3-4C40-9DA2-D793276CC051}" type="slidenum">
              <a:rPr lang="en-US" smtClean="0"/>
              <a:t>12</a:t>
            </a:fld>
            <a:endParaRPr lang="en-US"/>
          </a:p>
        </p:txBody>
      </p:sp>
    </p:spTree>
    <p:extLst>
      <p:ext uri="{BB962C8B-B14F-4D97-AF65-F5344CB8AC3E}">
        <p14:creationId xmlns:p14="http://schemas.microsoft.com/office/powerpoint/2010/main" val="2951539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A8591F-50F3-4C40-9DA2-D793276CC051}" type="slidenum">
              <a:rPr lang="en-US" smtClean="0"/>
              <a:t>13</a:t>
            </a:fld>
            <a:endParaRPr lang="en-US"/>
          </a:p>
        </p:txBody>
      </p:sp>
    </p:spTree>
    <p:extLst>
      <p:ext uri="{BB962C8B-B14F-4D97-AF65-F5344CB8AC3E}">
        <p14:creationId xmlns:p14="http://schemas.microsoft.com/office/powerpoint/2010/main" val="161116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6A8591F-50F3-4C40-9DA2-D793276CC051}" type="slidenum">
              <a:rPr lang="en-US" smtClean="0"/>
              <a:t>14</a:t>
            </a:fld>
            <a:endParaRPr lang="en-US"/>
          </a:p>
        </p:txBody>
      </p:sp>
    </p:spTree>
    <p:extLst>
      <p:ext uri="{BB962C8B-B14F-4D97-AF65-F5344CB8AC3E}">
        <p14:creationId xmlns:p14="http://schemas.microsoft.com/office/powerpoint/2010/main" val="2388952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A8591F-50F3-4C40-9DA2-D793276CC051}" type="slidenum">
              <a:rPr lang="en-US" smtClean="0"/>
              <a:t>15</a:t>
            </a:fld>
            <a:endParaRPr lang="en-US"/>
          </a:p>
        </p:txBody>
      </p:sp>
    </p:spTree>
    <p:extLst>
      <p:ext uri="{BB962C8B-B14F-4D97-AF65-F5344CB8AC3E}">
        <p14:creationId xmlns:p14="http://schemas.microsoft.com/office/powerpoint/2010/main" val="2762549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A8591F-50F3-4C40-9DA2-D793276CC051}" type="slidenum">
              <a:rPr lang="en-US" smtClean="0"/>
              <a:t>16</a:t>
            </a:fld>
            <a:endParaRPr lang="en-US"/>
          </a:p>
        </p:txBody>
      </p:sp>
    </p:spTree>
    <p:extLst>
      <p:ext uri="{BB962C8B-B14F-4D97-AF65-F5344CB8AC3E}">
        <p14:creationId xmlns:p14="http://schemas.microsoft.com/office/powerpoint/2010/main" val="2874507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A8591F-50F3-4C40-9DA2-D793276CC051}" type="slidenum">
              <a:rPr lang="en-US" smtClean="0"/>
              <a:t>17</a:t>
            </a:fld>
            <a:endParaRPr lang="en-US"/>
          </a:p>
        </p:txBody>
      </p:sp>
    </p:spTree>
    <p:extLst>
      <p:ext uri="{BB962C8B-B14F-4D97-AF65-F5344CB8AC3E}">
        <p14:creationId xmlns:p14="http://schemas.microsoft.com/office/powerpoint/2010/main" val="3468388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A8591F-50F3-4C40-9DA2-D793276CC051}" type="slidenum">
              <a:rPr lang="en-US" smtClean="0"/>
              <a:t>18</a:t>
            </a:fld>
            <a:endParaRPr lang="en-US"/>
          </a:p>
        </p:txBody>
      </p:sp>
    </p:spTree>
    <p:extLst>
      <p:ext uri="{BB962C8B-B14F-4D97-AF65-F5344CB8AC3E}">
        <p14:creationId xmlns:p14="http://schemas.microsoft.com/office/powerpoint/2010/main" val="3613074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Visually, create a frame around the locations block</a:t>
            </a:r>
            <a:endParaRPr lang="en-GB"/>
          </a:p>
        </p:txBody>
      </p:sp>
      <p:sp>
        <p:nvSpPr>
          <p:cNvPr id="4" name="Slide Number Placeholder 3"/>
          <p:cNvSpPr>
            <a:spLocks noGrp="1"/>
          </p:cNvSpPr>
          <p:nvPr>
            <p:ph type="sldNum" sz="quarter" idx="5"/>
          </p:nvPr>
        </p:nvSpPr>
        <p:spPr/>
        <p:txBody>
          <a:bodyPr/>
          <a:lstStyle/>
          <a:p>
            <a:fld id="{46A8591F-50F3-4C40-9DA2-D793276CC051}" type="slidenum">
              <a:rPr lang="en-US" smtClean="0"/>
              <a:t>19</a:t>
            </a:fld>
            <a:endParaRPr lang="en-US"/>
          </a:p>
        </p:txBody>
      </p:sp>
    </p:spTree>
    <p:extLst>
      <p:ext uri="{BB962C8B-B14F-4D97-AF65-F5344CB8AC3E}">
        <p14:creationId xmlns:p14="http://schemas.microsoft.com/office/powerpoint/2010/main" val="184962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A8591F-50F3-4C40-9DA2-D793276CC051}" type="slidenum">
              <a:rPr lang="en-US" smtClean="0"/>
              <a:t>20</a:t>
            </a:fld>
            <a:endParaRPr lang="en-US"/>
          </a:p>
        </p:txBody>
      </p:sp>
    </p:spTree>
    <p:extLst>
      <p:ext uri="{BB962C8B-B14F-4D97-AF65-F5344CB8AC3E}">
        <p14:creationId xmlns:p14="http://schemas.microsoft.com/office/powerpoint/2010/main" val="450772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kern="10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46A8591F-50F3-4C40-9DA2-D793276CC051}" type="slidenum">
              <a:rPr lang="en-US" smtClean="0"/>
              <a:t>21</a:t>
            </a:fld>
            <a:endParaRPr lang="en-US"/>
          </a:p>
        </p:txBody>
      </p:sp>
    </p:spTree>
    <p:extLst>
      <p:ext uri="{BB962C8B-B14F-4D97-AF65-F5344CB8AC3E}">
        <p14:creationId xmlns:p14="http://schemas.microsoft.com/office/powerpoint/2010/main" val="427372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A843-52F2-F055-89A1-EAEBCFA39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47A33-263E-A9E9-65EE-72644DE84836}"/>
              </a:ext>
            </a:extLst>
          </p:cNvPr>
          <p:cNvSpPr>
            <a:spLocks noGrp="1" noRot="1" noChangeAspect="1"/>
          </p:cNvSpPr>
          <p:nvPr>
            <p:ph type="sldImg"/>
          </p:nvPr>
        </p:nvSpPr>
        <p:spPr/>
        <p:txBody>
          <a:bodyPr/>
          <a:lstStyle/>
          <a:p>
            <a:endParaRPr lang="en-CH"/>
          </a:p>
        </p:txBody>
      </p:sp>
      <p:sp>
        <p:nvSpPr>
          <p:cNvPr id="3" name="Notes Placeholder 2">
            <a:extLst>
              <a:ext uri="{FF2B5EF4-FFF2-40B4-BE49-F238E27FC236}">
                <a16:creationId xmlns:a16="http://schemas.microsoft.com/office/drawing/2014/main" id="{97BEACBB-28CC-9753-1263-3B8E5C251E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786CAA-6B4E-EBA3-8557-25F1BA466411}"/>
              </a:ext>
            </a:extLst>
          </p:cNvPr>
          <p:cNvSpPr>
            <a:spLocks noGrp="1"/>
          </p:cNvSpPr>
          <p:nvPr>
            <p:ph type="sldNum" sz="quarter" idx="5"/>
          </p:nvPr>
        </p:nvSpPr>
        <p:spPr/>
        <p:txBody>
          <a:bodyPr/>
          <a:lstStyle/>
          <a:p>
            <a:fld id="{46A8591F-50F3-4C40-9DA2-D793276CC051}" type="slidenum">
              <a:rPr lang="en-US" smtClean="0"/>
              <a:t>2</a:t>
            </a:fld>
            <a:endParaRPr lang="en-US"/>
          </a:p>
        </p:txBody>
      </p:sp>
    </p:spTree>
    <p:extLst>
      <p:ext uri="{BB962C8B-B14F-4D97-AF65-F5344CB8AC3E}">
        <p14:creationId xmlns:p14="http://schemas.microsoft.com/office/powerpoint/2010/main" val="2594480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6A8591F-50F3-4C40-9DA2-D793276CC051}" type="slidenum">
              <a:rPr lang="en-US" smtClean="0"/>
              <a:t>22</a:t>
            </a:fld>
            <a:endParaRPr lang="en-US"/>
          </a:p>
        </p:txBody>
      </p:sp>
    </p:spTree>
    <p:extLst>
      <p:ext uri="{BB962C8B-B14F-4D97-AF65-F5344CB8AC3E}">
        <p14:creationId xmlns:p14="http://schemas.microsoft.com/office/powerpoint/2010/main" val="2669600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A8591F-50F3-4C40-9DA2-D793276CC051}" type="slidenum">
              <a:rPr lang="en-US" smtClean="0"/>
              <a:t>23</a:t>
            </a:fld>
            <a:endParaRPr lang="en-US"/>
          </a:p>
        </p:txBody>
      </p:sp>
    </p:spTree>
    <p:extLst>
      <p:ext uri="{BB962C8B-B14F-4D97-AF65-F5344CB8AC3E}">
        <p14:creationId xmlns:p14="http://schemas.microsoft.com/office/powerpoint/2010/main" val="1290656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A8591F-50F3-4C40-9DA2-D793276CC051}" type="slidenum">
              <a:rPr lang="en-US" smtClean="0"/>
              <a:t>24</a:t>
            </a:fld>
            <a:endParaRPr lang="en-US"/>
          </a:p>
        </p:txBody>
      </p:sp>
    </p:spTree>
    <p:extLst>
      <p:ext uri="{BB962C8B-B14F-4D97-AF65-F5344CB8AC3E}">
        <p14:creationId xmlns:p14="http://schemas.microsoft.com/office/powerpoint/2010/main" val="3348659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Update map to remove satellite</a:t>
            </a:r>
          </a:p>
        </p:txBody>
      </p:sp>
      <p:sp>
        <p:nvSpPr>
          <p:cNvPr id="4" name="Slide Number Placeholder 3"/>
          <p:cNvSpPr>
            <a:spLocks noGrp="1"/>
          </p:cNvSpPr>
          <p:nvPr>
            <p:ph type="sldNum" sz="quarter" idx="5"/>
          </p:nvPr>
        </p:nvSpPr>
        <p:spPr/>
        <p:txBody>
          <a:bodyPr/>
          <a:lstStyle/>
          <a:p>
            <a:fld id="{46A8591F-50F3-4C40-9DA2-D793276CC051}" type="slidenum">
              <a:rPr lang="en-US" smtClean="0"/>
              <a:t>25</a:t>
            </a:fld>
            <a:endParaRPr lang="en-US"/>
          </a:p>
        </p:txBody>
      </p:sp>
    </p:spTree>
    <p:extLst>
      <p:ext uri="{BB962C8B-B14F-4D97-AF65-F5344CB8AC3E}">
        <p14:creationId xmlns:p14="http://schemas.microsoft.com/office/powerpoint/2010/main" val="1634759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F2F9D-2B8B-D415-597A-A26FDD36D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EEC1F6-A740-AF24-F5D2-F51F3AC0F5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E754F4-0341-7E92-4E1B-C7583C252B82}"/>
              </a:ext>
            </a:extLst>
          </p:cNvPr>
          <p:cNvSpPr>
            <a:spLocks noGrp="1"/>
          </p:cNvSpPr>
          <p:nvPr>
            <p:ph type="body" idx="1"/>
          </p:nvPr>
        </p:nvSpPr>
        <p:spPr/>
        <p:txBody>
          <a:bodyPr/>
          <a:lstStyle/>
          <a:p>
            <a:r>
              <a:rPr lang="en-GB"/>
              <a:t>ANALYSIS</a:t>
            </a:r>
            <a:endParaRPr lang="en-US"/>
          </a:p>
          <a:p>
            <a:r>
              <a:rPr lang="en-GB"/>
              <a:t>make radius smaller, only 52% with smaller radius</a:t>
            </a:r>
          </a:p>
          <a:p>
            <a:r>
              <a:rPr lang="en-GB"/>
              <a:t> </a:t>
            </a:r>
          </a:p>
          <a:p>
            <a:r>
              <a:rPr lang="en-GB"/>
              <a:t>BEGINNING</a:t>
            </a:r>
          </a:p>
          <a:p>
            <a:r>
              <a:rPr lang="en-GB"/>
              <a:t>explanation slide of the transition between CPP and GEMS</a:t>
            </a:r>
          </a:p>
          <a:p>
            <a:r>
              <a:rPr lang="en-GB"/>
              <a:t>what does each one do</a:t>
            </a:r>
          </a:p>
          <a:p>
            <a:r>
              <a:rPr lang="en-GB"/>
              <a:t>what is the handover ... the role of each of them and the handshake</a:t>
            </a:r>
          </a:p>
          <a:p>
            <a:r>
              <a:rPr lang="en-GB"/>
              <a:t>we can reuse the old table data on this ... </a:t>
            </a:r>
          </a:p>
          <a:p>
            <a:r>
              <a:rPr lang="en-GB"/>
              <a:t> </a:t>
            </a:r>
          </a:p>
          <a:p>
            <a:r>
              <a:rPr lang="en-GB"/>
              <a:t>summary with the questions </a:t>
            </a:r>
            <a:r>
              <a:rPr lang="en-GB" err="1"/>
              <a:t>i</a:t>
            </a:r>
            <a:r>
              <a:rPr lang="en-GB"/>
              <a:t> just asked...</a:t>
            </a:r>
          </a:p>
          <a:p>
            <a:r>
              <a:rPr lang="en-GB"/>
              <a:t> </a:t>
            </a:r>
          </a:p>
          <a:p>
            <a:r>
              <a:rPr lang="en-GB"/>
              <a:t>AFTER SUMMARY OF COBERTURA</a:t>
            </a:r>
          </a:p>
          <a:p>
            <a:r>
              <a:rPr lang="en-GB"/>
              <a:t>we know how the close the gap now...</a:t>
            </a:r>
          </a:p>
          <a:p>
            <a:r>
              <a:rPr lang="en-GB"/>
              <a:t>we now have the roadmap...</a:t>
            </a:r>
          </a:p>
          <a:p>
            <a:r>
              <a:rPr lang="en-GB"/>
              <a:t>arrows of where we are </a:t>
            </a:r>
          </a:p>
          <a:p>
            <a:r>
              <a:rPr lang="en-GB"/>
              <a:t> </a:t>
            </a:r>
          </a:p>
          <a:p>
            <a:r>
              <a:rPr lang="en-GB"/>
              <a:t>how </a:t>
            </a:r>
            <a:r>
              <a:rPr lang="en-GB" err="1"/>
              <a:t>muhc</a:t>
            </a:r>
            <a:r>
              <a:rPr lang="en-GB"/>
              <a:t> is it </a:t>
            </a:r>
            <a:r>
              <a:rPr lang="en-GB" err="1"/>
              <a:t>gonna</a:t>
            </a:r>
            <a:r>
              <a:rPr lang="en-GB"/>
              <a:t> cost?</a:t>
            </a:r>
          </a:p>
          <a:p>
            <a:r>
              <a:rPr lang="en-GB"/>
              <a:t>how can </a:t>
            </a:r>
            <a:r>
              <a:rPr lang="en-GB" err="1"/>
              <a:t>i</a:t>
            </a:r>
            <a:r>
              <a:rPr lang="en-GB"/>
              <a:t> make it profitable?</a:t>
            </a:r>
          </a:p>
          <a:p>
            <a:r>
              <a:rPr lang="en-GB"/>
              <a:t>who's </a:t>
            </a:r>
            <a:r>
              <a:rPr lang="en-GB" err="1"/>
              <a:t>gonna</a:t>
            </a:r>
            <a:r>
              <a:rPr lang="en-GB"/>
              <a:t> pay for it?</a:t>
            </a:r>
          </a:p>
          <a:p>
            <a:r>
              <a:rPr lang="en-GB"/>
              <a:t>we will find out after the break...</a:t>
            </a:r>
          </a:p>
          <a:p>
            <a:r>
              <a:rPr lang="en-GB"/>
              <a:t> </a:t>
            </a:r>
          </a:p>
          <a:p>
            <a:r>
              <a:rPr lang="en-GB"/>
              <a:t>OTHER</a:t>
            </a:r>
          </a:p>
          <a:p>
            <a:r>
              <a:rPr lang="en-GB"/>
              <a:t>Kamila will add slide for the director intervention...</a:t>
            </a:r>
          </a:p>
        </p:txBody>
      </p:sp>
      <p:sp>
        <p:nvSpPr>
          <p:cNvPr id="4" name="Slide Number Placeholder 3">
            <a:extLst>
              <a:ext uri="{FF2B5EF4-FFF2-40B4-BE49-F238E27FC236}">
                <a16:creationId xmlns:a16="http://schemas.microsoft.com/office/drawing/2014/main" id="{4F87076E-53C6-21A0-4D17-55C37112FF95}"/>
              </a:ext>
            </a:extLst>
          </p:cNvPr>
          <p:cNvSpPr>
            <a:spLocks noGrp="1"/>
          </p:cNvSpPr>
          <p:nvPr>
            <p:ph type="sldNum" sz="quarter" idx="5"/>
          </p:nvPr>
        </p:nvSpPr>
        <p:spPr/>
        <p:txBody>
          <a:bodyPr/>
          <a:lstStyle/>
          <a:p>
            <a:fld id="{46A8591F-50F3-4C40-9DA2-D793276CC051}" type="slidenum">
              <a:rPr lang="en-US" smtClean="0"/>
              <a:t>26</a:t>
            </a:fld>
            <a:endParaRPr lang="en-US"/>
          </a:p>
        </p:txBody>
      </p:sp>
    </p:spTree>
    <p:extLst>
      <p:ext uri="{BB962C8B-B14F-4D97-AF65-F5344CB8AC3E}">
        <p14:creationId xmlns:p14="http://schemas.microsoft.com/office/powerpoint/2010/main" val="4098221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A8591F-50F3-4C40-9DA2-D793276CC051}" type="slidenum">
              <a:rPr lang="en-US" smtClean="0"/>
              <a:t>27</a:t>
            </a:fld>
            <a:endParaRPr lang="en-US"/>
          </a:p>
        </p:txBody>
      </p:sp>
    </p:spTree>
    <p:extLst>
      <p:ext uri="{BB962C8B-B14F-4D97-AF65-F5344CB8AC3E}">
        <p14:creationId xmlns:p14="http://schemas.microsoft.com/office/powerpoint/2010/main" val="182805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A8591F-50F3-4C40-9DA2-D793276CC051}" type="slidenum">
              <a:rPr lang="en-US" smtClean="0"/>
              <a:t>28</a:t>
            </a:fld>
            <a:endParaRPr lang="en-US"/>
          </a:p>
        </p:txBody>
      </p:sp>
    </p:spTree>
    <p:extLst>
      <p:ext uri="{BB962C8B-B14F-4D97-AF65-F5344CB8AC3E}">
        <p14:creationId xmlns:p14="http://schemas.microsoft.com/office/powerpoint/2010/main" val="1820926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A8591F-50F3-4C40-9DA2-D793276CC051}" type="slidenum">
              <a:rPr lang="en-US" smtClean="0"/>
              <a:t>29</a:t>
            </a:fld>
            <a:endParaRPr lang="en-US"/>
          </a:p>
        </p:txBody>
      </p:sp>
    </p:spTree>
    <p:extLst>
      <p:ext uri="{BB962C8B-B14F-4D97-AF65-F5344CB8AC3E}">
        <p14:creationId xmlns:p14="http://schemas.microsoft.com/office/powerpoint/2010/main" val="2809102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H"/>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A8591F-50F3-4C40-9DA2-D793276CC051}" type="slidenum">
              <a:rPr lang="en-US" smtClean="0"/>
              <a:t>41</a:t>
            </a:fld>
            <a:endParaRPr lang="en-US"/>
          </a:p>
        </p:txBody>
      </p:sp>
    </p:spTree>
    <p:extLst>
      <p:ext uri="{BB962C8B-B14F-4D97-AF65-F5344CB8AC3E}">
        <p14:creationId xmlns:p14="http://schemas.microsoft.com/office/powerpoint/2010/main" val="2585080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6A8591F-50F3-4C40-9DA2-D793276CC051}" type="slidenum">
              <a:rPr lang="en-US" smtClean="0"/>
              <a:t>50</a:t>
            </a:fld>
            <a:endParaRPr lang="en-US"/>
          </a:p>
        </p:txBody>
      </p:sp>
    </p:spTree>
    <p:extLst>
      <p:ext uri="{BB962C8B-B14F-4D97-AF65-F5344CB8AC3E}">
        <p14:creationId xmlns:p14="http://schemas.microsoft.com/office/powerpoint/2010/main" val="2249167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BFB77-CD11-822C-3B61-6511F89F9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42C50B-DFF2-DAFE-7248-AE5615D05B39}"/>
              </a:ext>
            </a:extLst>
          </p:cNvPr>
          <p:cNvSpPr>
            <a:spLocks noGrp="1" noRot="1" noChangeAspect="1"/>
          </p:cNvSpPr>
          <p:nvPr>
            <p:ph type="sldImg"/>
          </p:nvPr>
        </p:nvSpPr>
        <p:spPr/>
        <p:txBody>
          <a:bodyPr/>
          <a:lstStyle/>
          <a:p>
            <a:endParaRPr lang="en-CH"/>
          </a:p>
        </p:txBody>
      </p:sp>
      <p:sp>
        <p:nvSpPr>
          <p:cNvPr id="3" name="Notes Placeholder 2">
            <a:extLst>
              <a:ext uri="{FF2B5EF4-FFF2-40B4-BE49-F238E27FC236}">
                <a16:creationId xmlns:a16="http://schemas.microsoft.com/office/drawing/2014/main" id="{2AEA5885-8E3B-C9AC-4B99-DC78C5DD3B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58E99B-8B9E-1147-E818-CE76E02450BB}"/>
              </a:ext>
            </a:extLst>
          </p:cNvPr>
          <p:cNvSpPr>
            <a:spLocks noGrp="1"/>
          </p:cNvSpPr>
          <p:nvPr>
            <p:ph type="sldNum" sz="quarter" idx="5"/>
          </p:nvPr>
        </p:nvSpPr>
        <p:spPr/>
        <p:txBody>
          <a:bodyPr/>
          <a:lstStyle/>
          <a:p>
            <a:fld id="{46A8591F-50F3-4C40-9DA2-D793276CC051}" type="slidenum">
              <a:rPr lang="en-US" smtClean="0"/>
              <a:t>3</a:t>
            </a:fld>
            <a:endParaRPr lang="en-US"/>
          </a:p>
        </p:txBody>
      </p:sp>
    </p:spTree>
    <p:extLst>
      <p:ext uri="{BB962C8B-B14F-4D97-AF65-F5344CB8AC3E}">
        <p14:creationId xmlns:p14="http://schemas.microsoft.com/office/powerpoint/2010/main" val="3382928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H"/>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A8591F-50F3-4C40-9DA2-D793276CC051}" type="slidenum">
              <a:rPr lang="en-US" smtClean="0"/>
              <a:t>55</a:t>
            </a:fld>
            <a:endParaRPr lang="en-US"/>
          </a:p>
        </p:txBody>
      </p:sp>
    </p:spTree>
    <p:extLst>
      <p:ext uri="{BB962C8B-B14F-4D97-AF65-F5344CB8AC3E}">
        <p14:creationId xmlns:p14="http://schemas.microsoft.com/office/powerpoint/2010/main" val="487438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B2D75-E6D7-9D5E-C318-31CA1F0AD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8E505-47AF-90DE-F5B7-4AC4BFE75631}"/>
              </a:ext>
            </a:extLst>
          </p:cNvPr>
          <p:cNvSpPr>
            <a:spLocks noGrp="1" noRot="1" noChangeAspect="1"/>
          </p:cNvSpPr>
          <p:nvPr>
            <p:ph type="sldImg"/>
          </p:nvPr>
        </p:nvSpPr>
        <p:spPr/>
        <p:txBody>
          <a:bodyPr/>
          <a:lstStyle/>
          <a:p>
            <a:endParaRPr lang="en-CH"/>
          </a:p>
        </p:txBody>
      </p:sp>
      <p:sp>
        <p:nvSpPr>
          <p:cNvPr id="3" name="Notes Placeholder 2">
            <a:extLst>
              <a:ext uri="{FF2B5EF4-FFF2-40B4-BE49-F238E27FC236}">
                <a16:creationId xmlns:a16="http://schemas.microsoft.com/office/drawing/2014/main" id="{6052113A-A246-E954-CC4E-49EB9E68B1D5}"/>
              </a:ext>
            </a:extLst>
          </p:cNvPr>
          <p:cNvSpPr>
            <a:spLocks noGrp="1"/>
          </p:cNvSpPr>
          <p:nvPr>
            <p:ph type="body" idx="1"/>
          </p:nvPr>
        </p:nvSpPr>
        <p:spPr/>
        <p:txBody>
          <a:bodyPr/>
          <a:lstStyle/>
          <a:p>
            <a:r>
              <a:rPr lang="en-US"/>
              <a:t>Choose which one prefer</a:t>
            </a:r>
            <a:endParaRPr lang="en-CH"/>
          </a:p>
        </p:txBody>
      </p:sp>
      <p:sp>
        <p:nvSpPr>
          <p:cNvPr id="4" name="Slide Number Placeholder 3">
            <a:extLst>
              <a:ext uri="{FF2B5EF4-FFF2-40B4-BE49-F238E27FC236}">
                <a16:creationId xmlns:a16="http://schemas.microsoft.com/office/drawing/2014/main" id="{B8BE424D-3F38-4E52-6558-9CC7C4C2AF21}"/>
              </a:ext>
            </a:extLst>
          </p:cNvPr>
          <p:cNvSpPr>
            <a:spLocks noGrp="1"/>
          </p:cNvSpPr>
          <p:nvPr>
            <p:ph type="sldNum" sz="quarter" idx="5"/>
          </p:nvPr>
        </p:nvSpPr>
        <p:spPr/>
        <p:txBody>
          <a:bodyPr/>
          <a:lstStyle/>
          <a:p>
            <a:fld id="{46A8591F-50F3-4C40-9DA2-D793276CC051}" type="slidenum">
              <a:rPr lang="en-US" smtClean="0"/>
              <a:t>56</a:t>
            </a:fld>
            <a:endParaRPr lang="en-US"/>
          </a:p>
        </p:txBody>
      </p:sp>
    </p:spTree>
    <p:extLst>
      <p:ext uri="{BB962C8B-B14F-4D97-AF65-F5344CB8AC3E}">
        <p14:creationId xmlns:p14="http://schemas.microsoft.com/office/powerpoint/2010/main" val="1456198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6CAF0-8A89-70F8-1908-D6077DEF5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F85E6-16C0-133A-0171-F1319AA7889B}"/>
              </a:ext>
            </a:extLst>
          </p:cNvPr>
          <p:cNvSpPr>
            <a:spLocks noGrp="1" noRot="1" noChangeAspect="1"/>
          </p:cNvSpPr>
          <p:nvPr>
            <p:ph type="sldImg"/>
          </p:nvPr>
        </p:nvSpPr>
        <p:spPr/>
        <p:txBody>
          <a:bodyPr/>
          <a:lstStyle/>
          <a:p>
            <a:endParaRPr lang="en-CH"/>
          </a:p>
        </p:txBody>
      </p:sp>
      <p:sp>
        <p:nvSpPr>
          <p:cNvPr id="3" name="Notes Placeholder 2">
            <a:extLst>
              <a:ext uri="{FF2B5EF4-FFF2-40B4-BE49-F238E27FC236}">
                <a16:creationId xmlns:a16="http://schemas.microsoft.com/office/drawing/2014/main" id="{593B264F-7EB5-F228-8980-12924626BB9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704FDC-2C8C-DD3A-A959-1C0B5D3E93B5}"/>
              </a:ext>
            </a:extLst>
          </p:cNvPr>
          <p:cNvSpPr>
            <a:spLocks noGrp="1"/>
          </p:cNvSpPr>
          <p:nvPr>
            <p:ph type="sldNum" sz="quarter" idx="5"/>
          </p:nvPr>
        </p:nvSpPr>
        <p:spPr/>
        <p:txBody>
          <a:bodyPr/>
          <a:lstStyle/>
          <a:p>
            <a:fld id="{46A8591F-50F3-4C40-9DA2-D793276CC051}" type="slidenum">
              <a:rPr lang="en-US" smtClean="0"/>
              <a:t>59</a:t>
            </a:fld>
            <a:endParaRPr lang="en-US"/>
          </a:p>
        </p:txBody>
      </p:sp>
    </p:spTree>
    <p:extLst>
      <p:ext uri="{BB962C8B-B14F-4D97-AF65-F5344CB8AC3E}">
        <p14:creationId xmlns:p14="http://schemas.microsoft.com/office/powerpoint/2010/main" val="1808964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FABE9-2688-01E4-5241-027308A63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1E241-FB91-B0F6-5FA1-8E08B8AB4930}"/>
              </a:ext>
            </a:extLst>
          </p:cNvPr>
          <p:cNvSpPr>
            <a:spLocks noGrp="1" noRot="1" noChangeAspect="1"/>
          </p:cNvSpPr>
          <p:nvPr>
            <p:ph type="sldImg"/>
          </p:nvPr>
        </p:nvSpPr>
        <p:spPr/>
        <p:txBody>
          <a:bodyPr/>
          <a:lstStyle/>
          <a:p>
            <a:endParaRPr lang="en-CH"/>
          </a:p>
        </p:txBody>
      </p:sp>
      <p:sp>
        <p:nvSpPr>
          <p:cNvPr id="3" name="Notes Placeholder 2">
            <a:extLst>
              <a:ext uri="{FF2B5EF4-FFF2-40B4-BE49-F238E27FC236}">
                <a16:creationId xmlns:a16="http://schemas.microsoft.com/office/drawing/2014/main" id="{1FBC8F7E-B12B-FEA8-FC80-A4C0244C3150}"/>
              </a:ext>
            </a:extLst>
          </p:cNvPr>
          <p:cNvSpPr>
            <a:spLocks noGrp="1"/>
          </p:cNvSpPr>
          <p:nvPr>
            <p:ph type="body" idx="1"/>
          </p:nvPr>
        </p:nvSpPr>
        <p:spPr/>
        <p:txBody>
          <a:bodyPr/>
          <a:lstStyle/>
          <a:p>
            <a:pPr>
              <a:defRPr/>
            </a:pPr>
            <a:r>
              <a:rPr lang="en-GB">
                <a:ea typeface="Calibri"/>
                <a:cs typeface="Calibri"/>
              </a:rPr>
              <a:t>Align the texts</a:t>
            </a:r>
            <a:endParaRPr lang="en-GB"/>
          </a:p>
          <a:p>
            <a:pPr marL="0" marR="0" lvl="0" indent="0" algn="l" defTabSz="914400">
              <a:lnSpc>
                <a:spcPct val="100000"/>
              </a:lnSpc>
              <a:spcBef>
                <a:spcPts val="0"/>
              </a:spcBef>
              <a:spcAft>
                <a:spcPts val="0"/>
              </a:spcAft>
              <a:buClrTx/>
              <a:buSzTx/>
              <a:buFontTx/>
              <a:buNone/>
              <a:tabLst/>
              <a:defRPr/>
            </a:pPr>
            <a:r>
              <a:rPr lang="en-GB"/>
              <a:t>Decisions are fragmented, not evidence-driven</a:t>
            </a:r>
          </a:p>
          <a:p>
            <a:pPr>
              <a:defRPr/>
            </a:pPr>
            <a:endParaRPr lang="en-GB">
              <a:ea typeface="Calibri"/>
              <a:cs typeface="Calibri"/>
            </a:endParaRPr>
          </a:p>
        </p:txBody>
      </p:sp>
      <p:sp>
        <p:nvSpPr>
          <p:cNvPr id="4" name="Slide Number Placeholder 3">
            <a:extLst>
              <a:ext uri="{FF2B5EF4-FFF2-40B4-BE49-F238E27FC236}">
                <a16:creationId xmlns:a16="http://schemas.microsoft.com/office/drawing/2014/main" id="{A57DFD7E-47CC-398B-FA0C-607D9A322388}"/>
              </a:ext>
            </a:extLst>
          </p:cNvPr>
          <p:cNvSpPr>
            <a:spLocks noGrp="1"/>
          </p:cNvSpPr>
          <p:nvPr>
            <p:ph type="sldNum" sz="quarter" idx="5"/>
          </p:nvPr>
        </p:nvSpPr>
        <p:spPr/>
        <p:txBody>
          <a:bodyPr/>
          <a:lstStyle/>
          <a:p>
            <a:fld id="{46A8591F-50F3-4C40-9DA2-D793276CC051}" type="slidenum">
              <a:rPr lang="en-US" smtClean="0"/>
              <a:t>6</a:t>
            </a:fld>
            <a:endParaRPr lang="en-US"/>
          </a:p>
        </p:txBody>
      </p:sp>
    </p:spTree>
    <p:extLst>
      <p:ext uri="{BB962C8B-B14F-4D97-AF65-F5344CB8AC3E}">
        <p14:creationId xmlns:p14="http://schemas.microsoft.com/office/powerpoint/2010/main" val="73222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72638-CC1C-6210-825A-8067E20B9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DF24E-8CC3-A4E1-81B5-198B401A17F6}"/>
              </a:ext>
            </a:extLst>
          </p:cNvPr>
          <p:cNvSpPr>
            <a:spLocks noGrp="1" noRot="1" noChangeAspect="1"/>
          </p:cNvSpPr>
          <p:nvPr>
            <p:ph type="sldImg"/>
          </p:nvPr>
        </p:nvSpPr>
        <p:spPr/>
        <p:txBody>
          <a:bodyPr/>
          <a:lstStyle/>
          <a:p>
            <a:endParaRPr lang="en-CH"/>
          </a:p>
        </p:txBody>
      </p:sp>
      <p:sp>
        <p:nvSpPr>
          <p:cNvPr id="3" name="Notes Placeholder 2">
            <a:extLst>
              <a:ext uri="{FF2B5EF4-FFF2-40B4-BE49-F238E27FC236}">
                <a16:creationId xmlns:a16="http://schemas.microsoft.com/office/drawing/2014/main" id="{BD4523A6-E691-60D8-9FE0-C4E66AD148E9}"/>
              </a:ext>
            </a:extLst>
          </p:cNvPr>
          <p:cNvSpPr>
            <a:spLocks noGrp="1"/>
          </p:cNvSpPr>
          <p:nvPr>
            <p:ph type="body" idx="1"/>
          </p:nvPr>
        </p:nvSpPr>
        <p:spPr/>
        <p:txBody>
          <a:bodyPr/>
          <a:lstStyle/>
          <a:p>
            <a:pPr>
              <a:defRPr/>
            </a:pPr>
            <a:r>
              <a:rPr lang="en-GB">
                <a:ea typeface="Calibri"/>
                <a:cs typeface="Calibri"/>
              </a:rPr>
              <a:t>Align the texts</a:t>
            </a:r>
            <a:endParaRPr lang="en-GB"/>
          </a:p>
          <a:p>
            <a:pPr marL="0" marR="0" lvl="0" indent="0" algn="l" defTabSz="914400">
              <a:lnSpc>
                <a:spcPct val="100000"/>
              </a:lnSpc>
              <a:spcBef>
                <a:spcPts val="0"/>
              </a:spcBef>
              <a:spcAft>
                <a:spcPts val="0"/>
              </a:spcAft>
              <a:buClrTx/>
              <a:buSzTx/>
              <a:buFontTx/>
              <a:buNone/>
              <a:tabLst/>
              <a:defRPr/>
            </a:pPr>
            <a:r>
              <a:rPr lang="en-GB"/>
              <a:t>Decisions are fragmented, not evidence-driven</a:t>
            </a:r>
          </a:p>
          <a:p>
            <a:pPr>
              <a:defRPr/>
            </a:pPr>
            <a:endParaRPr lang="en-GB">
              <a:ea typeface="Calibri"/>
              <a:cs typeface="Calibri"/>
            </a:endParaRPr>
          </a:p>
        </p:txBody>
      </p:sp>
      <p:sp>
        <p:nvSpPr>
          <p:cNvPr id="4" name="Slide Number Placeholder 3">
            <a:extLst>
              <a:ext uri="{FF2B5EF4-FFF2-40B4-BE49-F238E27FC236}">
                <a16:creationId xmlns:a16="http://schemas.microsoft.com/office/drawing/2014/main" id="{3A017A00-3824-4A8A-BFAA-6E35DBB6CC69}"/>
              </a:ext>
            </a:extLst>
          </p:cNvPr>
          <p:cNvSpPr>
            <a:spLocks noGrp="1"/>
          </p:cNvSpPr>
          <p:nvPr>
            <p:ph type="sldNum" sz="quarter" idx="5"/>
          </p:nvPr>
        </p:nvSpPr>
        <p:spPr/>
        <p:txBody>
          <a:bodyPr/>
          <a:lstStyle/>
          <a:p>
            <a:fld id="{46A8591F-50F3-4C40-9DA2-D793276CC051}" type="slidenum">
              <a:rPr lang="en-US" smtClean="0"/>
              <a:t>7</a:t>
            </a:fld>
            <a:endParaRPr lang="en-US"/>
          </a:p>
        </p:txBody>
      </p:sp>
    </p:spTree>
    <p:extLst>
      <p:ext uri="{BB962C8B-B14F-4D97-AF65-F5344CB8AC3E}">
        <p14:creationId xmlns:p14="http://schemas.microsoft.com/office/powerpoint/2010/main" val="2096067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F18CE-C6AA-3C5B-423B-85675FA291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E09C5-254B-F202-0828-A2698CBC34B9}"/>
              </a:ext>
            </a:extLst>
          </p:cNvPr>
          <p:cNvSpPr>
            <a:spLocks noGrp="1" noRot="1" noChangeAspect="1"/>
          </p:cNvSpPr>
          <p:nvPr>
            <p:ph type="sldImg"/>
          </p:nvPr>
        </p:nvSpPr>
        <p:spPr/>
        <p:txBody>
          <a:bodyPr/>
          <a:lstStyle/>
          <a:p>
            <a:endParaRPr lang="en-CH"/>
          </a:p>
        </p:txBody>
      </p:sp>
      <p:sp>
        <p:nvSpPr>
          <p:cNvPr id="3" name="Notes Placeholder 2">
            <a:extLst>
              <a:ext uri="{FF2B5EF4-FFF2-40B4-BE49-F238E27FC236}">
                <a16:creationId xmlns:a16="http://schemas.microsoft.com/office/drawing/2014/main" id="{42009141-A265-4309-7C47-5614D4AD1129}"/>
              </a:ext>
            </a:extLst>
          </p:cNvPr>
          <p:cNvSpPr>
            <a:spLocks noGrp="1"/>
          </p:cNvSpPr>
          <p:nvPr>
            <p:ph type="body" idx="1"/>
          </p:nvPr>
        </p:nvSpPr>
        <p:spPr/>
        <p:txBody>
          <a:bodyPr/>
          <a:lstStyle/>
          <a:p>
            <a:pPr>
              <a:defRPr/>
            </a:pPr>
            <a:r>
              <a:rPr lang="en-GB">
                <a:ea typeface="Calibri"/>
                <a:cs typeface="Calibri"/>
              </a:rPr>
              <a:t>Align the texts</a:t>
            </a:r>
            <a:endParaRPr lang="en-GB"/>
          </a:p>
          <a:p>
            <a:pPr marL="0" marR="0" lvl="0" indent="0" algn="l" defTabSz="914400">
              <a:lnSpc>
                <a:spcPct val="100000"/>
              </a:lnSpc>
              <a:spcBef>
                <a:spcPts val="0"/>
              </a:spcBef>
              <a:spcAft>
                <a:spcPts val="0"/>
              </a:spcAft>
              <a:buClrTx/>
              <a:buSzTx/>
              <a:buFontTx/>
              <a:buNone/>
              <a:tabLst/>
              <a:defRPr/>
            </a:pPr>
            <a:r>
              <a:rPr lang="en-GB"/>
              <a:t>Decisions are fragmented, not evidence-driven</a:t>
            </a:r>
          </a:p>
          <a:p>
            <a:pPr>
              <a:defRPr/>
            </a:pPr>
            <a:endParaRPr lang="en-GB">
              <a:ea typeface="Calibri"/>
              <a:cs typeface="Calibri"/>
            </a:endParaRPr>
          </a:p>
        </p:txBody>
      </p:sp>
      <p:sp>
        <p:nvSpPr>
          <p:cNvPr id="4" name="Slide Number Placeholder 3">
            <a:extLst>
              <a:ext uri="{FF2B5EF4-FFF2-40B4-BE49-F238E27FC236}">
                <a16:creationId xmlns:a16="http://schemas.microsoft.com/office/drawing/2014/main" id="{40F7DC2A-465D-7680-157C-678BCADA2EF7}"/>
              </a:ext>
            </a:extLst>
          </p:cNvPr>
          <p:cNvSpPr>
            <a:spLocks noGrp="1"/>
          </p:cNvSpPr>
          <p:nvPr>
            <p:ph type="sldNum" sz="quarter" idx="5"/>
          </p:nvPr>
        </p:nvSpPr>
        <p:spPr/>
        <p:txBody>
          <a:bodyPr/>
          <a:lstStyle/>
          <a:p>
            <a:fld id="{46A8591F-50F3-4C40-9DA2-D793276CC051}" type="slidenum">
              <a:rPr lang="en-US" smtClean="0"/>
              <a:t>8</a:t>
            </a:fld>
            <a:endParaRPr lang="en-US"/>
          </a:p>
        </p:txBody>
      </p:sp>
    </p:spTree>
    <p:extLst>
      <p:ext uri="{BB962C8B-B14F-4D97-AF65-F5344CB8AC3E}">
        <p14:creationId xmlns:p14="http://schemas.microsoft.com/office/powerpoint/2010/main" val="2950645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60D12-F01B-5364-9CE2-5FA3330B0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D0B9B-9010-F46A-BC34-1A370490EBBD}"/>
              </a:ext>
            </a:extLst>
          </p:cNvPr>
          <p:cNvSpPr>
            <a:spLocks noGrp="1" noRot="1" noChangeAspect="1"/>
          </p:cNvSpPr>
          <p:nvPr>
            <p:ph type="sldImg"/>
          </p:nvPr>
        </p:nvSpPr>
        <p:spPr/>
        <p:txBody>
          <a:bodyPr/>
          <a:lstStyle/>
          <a:p>
            <a:endParaRPr lang="en-CH"/>
          </a:p>
        </p:txBody>
      </p:sp>
      <p:sp>
        <p:nvSpPr>
          <p:cNvPr id="3" name="Notes Placeholder 2">
            <a:extLst>
              <a:ext uri="{FF2B5EF4-FFF2-40B4-BE49-F238E27FC236}">
                <a16:creationId xmlns:a16="http://schemas.microsoft.com/office/drawing/2014/main" id="{3118358F-D761-C8A4-B9EF-BDA9B8E1C2F8}"/>
              </a:ext>
            </a:extLst>
          </p:cNvPr>
          <p:cNvSpPr>
            <a:spLocks noGrp="1"/>
          </p:cNvSpPr>
          <p:nvPr>
            <p:ph type="body" idx="1"/>
          </p:nvPr>
        </p:nvSpPr>
        <p:spPr/>
        <p:txBody>
          <a:bodyPr/>
          <a:lstStyle/>
          <a:p>
            <a:pPr>
              <a:defRPr/>
            </a:pPr>
            <a:r>
              <a:rPr lang="en-GB">
                <a:ea typeface="Calibri"/>
                <a:cs typeface="Calibri"/>
              </a:rPr>
              <a:t>Align the texts</a:t>
            </a:r>
            <a:endParaRPr lang="en-GB"/>
          </a:p>
          <a:p>
            <a:pPr marL="0" marR="0" lvl="0" indent="0" algn="l" defTabSz="914400">
              <a:lnSpc>
                <a:spcPct val="100000"/>
              </a:lnSpc>
              <a:spcBef>
                <a:spcPts val="0"/>
              </a:spcBef>
              <a:spcAft>
                <a:spcPts val="0"/>
              </a:spcAft>
              <a:buClrTx/>
              <a:buSzTx/>
              <a:buFontTx/>
              <a:buNone/>
              <a:tabLst/>
              <a:defRPr/>
            </a:pPr>
            <a:r>
              <a:rPr lang="en-GB"/>
              <a:t>Decisions are fragmented, not evidence-driven</a:t>
            </a:r>
          </a:p>
          <a:p>
            <a:pPr>
              <a:defRPr/>
            </a:pPr>
            <a:endParaRPr lang="en-GB">
              <a:ea typeface="Calibri"/>
              <a:cs typeface="Calibri"/>
            </a:endParaRPr>
          </a:p>
        </p:txBody>
      </p:sp>
      <p:sp>
        <p:nvSpPr>
          <p:cNvPr id="4" name="Slide Number Placeholder 3">
            <a:extLst>
              <a:ext uri="{FF2B5EF4-FFF2-40B4-BE49-F238E27FC236}">
                <a16:creationId xmlns:a16="http://schemas.microsoft.com/office/drawing/2014/main" id="{9017F53C-F499-53E3-7385-3238D41BA3E0}"/>
              </a:ext>
            </a:extLst>
          </p:cNvPr>
          <p:cNvSpPr>
            <a:spLocks noGrp="1"/>
          </p:cNvSpPr>
          <p:nvPr>
            <p:ph type="sldNum" sz="quarter" idx="5"/>
          </p:nvPr>
        </p:nvSpPr>
        <p:spPr/>
        <p:txBody>
          <a:bodyPr/>
          <a:lstStyle/>
          <a:p>
            <a:fld id="{46A8591F-50F3-4C40-9DA2-D793276CC051}" type="slidenum">
              <a:rPr lang="en-US" smtClean="0"/>
              <a:t>9</a:t>
            </a:fld>
            <a:endParaRPr lang="en-US"/>
          </a:p>
        </p:txBody>
      </p:sp>
    </p:spTree>
    <p:extLst>
      <p:ext uri="{BB962C8B-B14F-4D97-AF65-F5344CB8AC3E}">
        <p14:creationId xmlns:p14="http://schemas.microsoft.com/office/powerpoint/2010/main" val="402748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CA3A4-A468-B252-5CBB-CF92FE40FA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179B6-1400-63BA-73F8-345B3E38D899}"/>
              </a:ext>
            </a:extLst>
          </p:cNvPr>
          <p:cNvSpPr>
            <a:spLocks noGrp="1" noRot="1" noChangeAspect="1"/>
          </p:cNvSpPr>
          <p:nvPr>
            <p:ph type="sldImg"/>
          </p:nvPr>
        </p:nvSpPr>
        <p:spPr/>
        <p:txBody>
          <a:bodyPr/>
          <a:lstStyle/>
          <a:p>
            <a:endParaRPr lang="en-CH"/>
          </a:p>
        </p:txBody>
      </p:sp>
      <p:sp>
        <p:nvSpPr>
          <p:cNvPr id="3" name="Notes Placeholder 2">
            <a:extLst>
              <a:ext uri="{FF2B5EF4-FFF2-40B4-BE49-F238E27FC236}">
                <a16:creationId xmlns:a16="http://schemas.microsoft.com/office/drawing/2014/main" id="{29AB052F-1810-0BEB-CC91-D6FFA2174E46}"/>
              </a:ext>
            </a:extLst>
          </p:cNvPr>
          <p:cNvSpPr>
            <a:spLocks noGrp="1"/>
          </p:cNvSpPr>
          <p:nvPr>
            <p:ph type="body" idx="1"/>
          </p:nvPr>
        </p:nvSpPr>
        <p:spPr/>
        <p:txBody>
          <a:bodyPr/>
          <a:lstStyle/>
          <a:p>
            <a:pPr>
              <a:defRPr/>
            </a:pPr>
            <a:r>
              <a:rPr lang="en-GB">
                <a:ea typeface="Calibri"/>
                <a:cs typeface="Calibri"/>
              </a:rPr>
              <a:t>Align the texts</a:t>
            </a:r>
            <a:endParaRPr lang="en-GB"/>
          </a:p>
          <a:p>
            <a:pPr marL="0" marR="0" lvl="0" indent="0" algn="l" defTabSz="914400">
              <a:lnSpc>
                <a:spcPct val="100000"/>
              </a:lnSpc>
              <a:spcBef>
                <a:spcPts val="0"/>
              </a:spcBef>
              <a:spcAft>
                <a:spcPts val="0"/>
              </a:spcAft>
              <a:buClrTx/>
              <a:buSzTx/>
              <a:buFontTx/>
              <a:buNone/>
              <a:tabLst/>
              <a:defRPr/>
            </a:pPr>
            <a:r>
              <a:rPr lang="en-GB"/>
              <a:t>Decisions are fragmented, not evidence-driven</a:t>
            </a:r>
          </a:p>
          <a:p>
            <a:pPr>
              <a:defRPr/>
            </a:pPr>
            <a:endParaRPr lang="en-GB">
              <a:ea typeface="Calibri"/>
              <a:cs typeface="Calibri"/>
            </a:endParaRPr>
          </a:p>
        </p:txBody>
      </p:sp>
      <p:sp>
        <p:nvSpPr>
          <p:cNvPr id="4" name="Slide Number Placeholder 3">
            <a:extLst>
              <a:ext uri="{FF2B5EF4-FFF2-40B4-BE49-F238E27FC236}">
                <a16:creationId xmlns:a16="http://schemas.microsoft.com/office/drawing/2014/main" id="{017638FA-93E2-F4B8-D6A2-986CAD01FF39}"/>
              </a:ext>
            </a:extLst>
          </p:cNvPr>
          <p:cNvSpPr>
            <a:spLocks noGrp="1"/>
          </p:cNvSpPr>
          <p:nvPr>
            <p:ph type="sldNum" sz="quarter" idx="5"/>
          </p:nvPr>
        </p:nvSpPr>
        <p:spPr/>
        <p:txBody>
          <a:bodyPr/>
          <a:lstStyle/>
          <a:p>
            <a:fld id="{46A8591F-50F3-4C40-9DA2-D793276CC051}" type="slidenum">
              <a:rPr lang="en-US" smtClean="0"/>
              <a:t>10</a:t>
            </a:fld>
            <a:endParaRPr lang="en-US"/>
          </a:p>
        </p:txBody>
      </p:sp>
    </p:spTree>
    <p:extLst>
      <p:ext uri="{BB962C8B-B14F-4D97-AF65-F5344CB8AC3E}">
        <p14:creationId xmlns:p14="http://schemas.microsoft.com/office/powerpoint/2010/main" val="4240427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9D423-C5D0-3B11-D910-2F012B572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8EB16-DEBD-64A0-AD14-B24C5A25F044}"/>
              </a:ext>
            </a:extLst>
          </p:cNvPr>
          <p:cNvSpPr>
            <a:spLocks noGrp="1" noRot="1" noChangeAspect="1"/>
          </p:cNvSpPr>
          <p:nvPr>
            <p:ph type="sldImg"/>
          </p:nvPr>
        </p:nvSpPr>
        <p:spPr/>
        <p:txBody>
          <a:bodyPr/>
          <a:lstStyle/>
          <a:p>
            <a:endParaRPr lang="en-CH"/>
          </a:p>
        </p:txBody>
      </p:sp>
      <p:sp>
        <p:nvSpPr>
          <p:cNvPr id="3" name="Notes Placeholder 2">
            <a:extLst>
              <a:ext uri="{FF2B5EF4-FFF2-40B4-BE49-F238E27FC236}">
                <a16:creationId xmlns:a16="http://schemas.microsoft.com/office/drawing/2014/main" id="{CE1395EC-16B0-509D-E7DE-60AA9CA67C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D84724-4B01-3984-ADAF-3E903075097B}"/>
              </a:ext>
            </a:extLst>
          </p:cNvPr>
          <p:cNvSpPr>
            <a:spLocks noGrp="1"/>
          </p:cNvSpPr>
          <p:nvPr>
            <p:ph type="sldNum" sz="quarter" idx="5"/>
          </p:nvPr>
        </p:nvSpPr>
        <p:spPr/>
        <p:txBody>
          <a:bodyPr/>
          <a:lstStyle/>
          <a:p>
            <a:fld id="{46A8591F-50F3-4C40-9DA2-D793276CC051}" type="slidenum">
              <a:rPr lang="en-US" smtClean="0"/>
              <a:t>11</a:t>
            </a:fld>
            <a:endParaRPr lang="en-US"/>
          </a:p>
        </p:txBody>
      </p:sp>
    </p:spTree>
    <p:extLst>
      <p:ext uri="{BB962C8B-B14F-4D97-AF65-F5344CB8AC3E}">
        <p14:creationId xmlns:p14="http://schemas.microsoft.com/office/powerpoint/2010/main" val="610207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CB99501-2A5A-45F8-BACF-23701FE68337}"/>
              </a:ext>
            </a:extLst>
          </p:cNvPr>
          <p:cNvSpPr>
            <a:spLocks noGrp="1"/>
          </p:cNvSpPr>
          <p:nvPr>
            <p:ph type="pic" idx="1" hasCustomPrompt="1"/>
          </p:nvPr>
        </p:nvSpPr>
        <p:spPr>
          <a:xfrm>
            <a:off x="5194302" y="0"/>
            <a:ext cx="6997698" cy="6857999"/>
          </a:xfrm>
          <a:prstGeom prst="rect">
            <a:avLst/>
          </a:prstGeom>
          <a:solidFill>
            <a:srgbClr val="F5FAFC"/>
          </a:solidFill>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picture here</a:t>
            </a:r>
          </a:p>
        </p:txBody>
      </p:sp>
      <p:sp>
        <p:nvSpPr>
          <p:cNvPr id="4" name="Text Placeholder 3">
            <a:extLst>
              <a:ext uri="{FF2B5EF4-FFF2-40B4-BE49-F238E27FC236}">
                <a16:creationId xmlns:a16="http://schemas.microsoft.com/office/drawing/2014/main" id="{4CE260B5-3078-4CFA-A43A-D57EA4E988F4}"/>
              </a:ext>
            </a:extLst>
          </p:cNvPr>
          <p:cNvSpPr>
            <a:spLocks noGrp="1"/>
          </p:cNvSpPr>
          <p:nvPr>
            <p:ph type="body" sz="half" idx="2" hasCustomPrompt="1"/>
          </p:nvPr>
        </p:nvSpPr>
        <p:spPr>
          <a:xfrm>
            <a:off x="636173" y="2277900"/>
            <a:ext cx="4275948" cy="3936800"/>
          </a:xfrm>
          <a:prstGeom prst="rect">
            <a:avLst/>
          </a:prstGeom>
        </p:spPr>
        <p:txBody>
          <a:bodyPr/>
          <a:lstStyle>
            <a:lvl1pPr marL="285750" indent="-285750">
              <a:buFont typeface="Arial" panose="020B0604020202020204" pitchFamily="34" charset="0"/>
              <a:buChar char="•"/>
              <a:defRPr sz="1800"/>
            </a:lvl1pPr>
            <a:lvl2pPr marL="4572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				</a:t>
            </a:r>
          </a:p>
        </p:txBody>
      </p:sp>
      <p:sp>
        <p:nvSpPr>
          <p:cNvPr id="9" name="Title 1">
            <a:extLst>
              <a:ext uri="{FF2B5EF4-FFF2-40B4-BE49-F238E27FC236}">
                <a16:creationId xmlns:a16="http://schemas.microsoft.com/office/drawing/2014/main" id="{6147FA91-C242-46DD-BE23-48F41CC2970C}"/>
              </a:ext>
            </a:extLst>
          </p:cNvPr>
          <p:cNvSpPr>
            <a:spLocks noGrp="1"/>
          </p:cNvSpPr>
          <p:nvPr>
            <p:ph type="title" hasCustomPrompt="1"/>
          </p:nvPr>
        </p:nvSpPr>
        <p:spPr>
          <a:xfrm>
            <a:off x="636173" y="1270389"/>
            <a:ext cx="4255850" cy="933507"/>
          </a:xfrm>
          <a:prstGeom prst="rect">
            <a:avLst/>
          </a:prstGeom>
        </p:spPr>
        <p:txBody>
          <a:bodyPr anchor="t">
            <a:noAutofit/>
          </a:bodyPr>
          <a:lstStyle>
            <a:lvl1pPr>
              <a:defRPr sz="2800"/>
            </a:lvl1pPr>
          </a:lstStyle>
          <a:p>
            <a:pPr lvl="0"/>
            <a:r>
              <a:rPr lang="en-US"/>
              <a:t>Click to add title to this example slide</a:t>
            </a:r>
          </a:p>
        </p:txBody>
      </p:sp>
      <p:cxnSp>
        <p:nvCxnSpPr>
          <p:cNvPr id="2" name="Straight Connector 1">
            <a:extLst>
              <a:ext uri="{FF2B5EF4-FFF2-40B4-BE49-F238E27FC236}">
                <a16:creationId xmlns:a16="http://schemas.microsoft.com/office/drawing/2014/main" id="{4A349F9F-0082-16DF-5E31-B6E926D57BAF}"/>
              </a:ext>
            </a:extLst>
          </p:cNvPr>
          <p:cNvCxnSpPr/>
          <p:nvPr userDrawn="1"/>
        </p:nvCxnSpPr>
        <p:spPr>
          <a:xfrm>
            <a:off x="616074"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AE0EDAE3-6D77-59BD-FF37-E9D753D8BC14}"/>
              </a:ext>
            </a:extLst>
          </p:cNvPr>
          <p:cNvSpPr>
            <a:spLocks noGrp="1"/>
          </p:cNvSpPr>
          <p:nvPr>
            <p:ph type="body" sz="quarter" idx="10"/>
          </p:nvPr>
        </p:nvSpPr>
        <p:spPr>
          <a:xfrm>
            <a:off x="616074" y="313371"/>
            <a:ext cx="4275948" cy="308803"/>
          </a:xfrm>
          <a:prstGeom prst="rect">
            <a:avLst/>
          </a:prstGeom>
        </p:spPr>
        <p:txBody>
          <a:bodyPr anchor="ctr">
            <a:noAutofit/>
          </a:bodyPr>
          <a:lstStyle>
            <a:lvl1pPr marL="91440" indent="0">
              <a:buNone/>
              <a:defRPr lang="en-US" sz="1600" dirty="0">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127806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text: 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A647C-A7BD-47C9-962C-55289EF4CD84}"/>
              </a:ext>
            </a:extLst>
          </p:cNvPr>
          <p:cNvSpPr>
            <a:spLocks noGrp="1"/>
          </p:cNvSpPr>
          <p:nvPr>
            <p:ph idx="1" hasCustomPrompt="1"/>
          </p:nvPr>
        </p:nvSpPr>
        <p:spPr>
          <a:xfrm>
            <a:off x="725414" y="2033625"/>
            <a:ext cx="6297178" cy="4067251"/>
          </a:xfrm>
        </p:spPr>
        <p:txBody>
          <a:bodyPr numCol="1" spcCol="274320">
            <a:noAutofit/>
          </a:bodyPr>
          <a:lstStyle>
            <a:lvl1pPr marL="91440" marR="0" indent="0" algn="l" defTabSz="914400" rtl="0" eaLnBrk="1" fontAlgn="auto" latinLnBrk="0" hangingPunct="1">
              <a:lnSpc>
                <a:spcPct val="100000"/>
              </a:lnSpc>
              <a:spcBef>
                <a:spcPts val="1000"/>
              </a:spcBef>
              <a:spcAft>
                <a:spcPts val="0"/>
              </a:spcAft>
              <a:buClr>
                <a:srgbClr val="009CD6"/>
              </a:buClr>
              <a:buSzPct val="110000"/>
              <a:buFontTx/>
              <a:buNone/>
              <a:tabLst/>
              <a:defRPr sz="2400" spc="20"/>
            </a:lvl1pPr>
            <a:lvl2pPr marL="548640" indent="0">
              <a:lnSpc>
                <a:spcPts val="2400"/>
              </a:lnSpc>
              <a:buClr>
                <a:srgbClr val="009CD6"/>
              </a:buClr>
              <a:buFontTx/>
              <a:buNone/>
              <a:defRPr sz="1800" spc="20"/>
            </a:lvl2pPr>
            <a:lvl3pPr marL="1005840" indent="0">
              <a:lnSpc>
                <a:spcPts val="2400"/>
              </a:lnSpc>
              <a:buClr>
                <a:srgbClr val="009CD6"/>
              </a:buClr>
              <a:buFontTx/>
              <a:buNone/>
              <a:defRPr sz="1800" spc="20"/>
            </a:lvl3pPr>
            <a:lvl4pPr marL="1463040" indent="0">
              <a:lnSpc>
                <a:spcPts val="2400"/>
              </a:lnSpc>
              <a:buClr>
                <a:srgbClr val="009CD6"/>
              </a:buClr>
              <a:buFontTx/>
              <a:buNone/>
              <a:defRPr sz="1800" spc="20"/>
            </a:lvl4pPr>
            <a:lvl5pPr>
              <a:buClr>
                <a:srgbClr val="5B9BD5"/>
              </a:buClr>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Aenean </a:t>
            </a:r>
            <a:r>
              <a:rPr lang="en-US" err="1"/>
              <a:t>commodo</a:t>
            </a:r>
            <a:r>
              <a:rPr lang="en-US"/>
              <a:t> ligula </a:t>
            </a:r>
            <a:r>
              <a:rPr lang="en-US" err="1"/>
              <a:t>eget</a:t>
            </a:r>
            <a:r>
              <a:rPr lang="en-US"/>
              <a:t> dolor. Aenean </a:t>
            </a:r>
            <a:r>
              <a:rPr lang="en-US" err="1"/>
              <a:t>massa</a:t>
            </a:r>
            <a:r>
              <a:rPr lang="en-US"/>
              <a:t>. Cum sociis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Donec </a:t>
            </a:r>
            <a:r>
              <a:rPr lang="en-US" err="1"/>
              <a:t>quam</a:t>
            </a:r>
            <a:r>
              <a:rPr lang="en-US"/>
              <a:t>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p:txBody>
      </p:sp>
      <p:sp>
        <p:nvSpPr>
          <p:cNvPr id="8" name="Title 1">
            <a:extLst>
              <a:ext uri="{FF2B5EF4-FFF2-40B4-BE49-F238E27FC236}">
                <a16:creationId xmlns:a16="http://schemas.microsoft.com/office/drawing/2014/main" id="{2068AA50-AAA8-4842-ABF3-40CA7CFE97D8}"/>
              </a:ext>
            </a:extLst>
          </p:cNvPr>
          <p:cNvSpPr>
            <a:spLocks noGrp="1"/>
          </p:cNvSpPr>
          <p:nvPr>
            <p:ph type="title" hasCustomPrompt="1"/>
          </p:nvPr>
        </p:nvSpPr>
        <p:spPr>
          <a:xfrm>
            <a:off x="719358" y="685156"/>
            <a:ext cx="8999926" cy="597012"/>
          </a:xfrm>
          <a:prstGeom prst="rect">
            <a:avLst/>
          </a:prstGeom>
        </p:spPr>
        <p:txBody>
          <a:bodyPr>
            <a:noAutofit/>
          </a:bodyPr>
          <a:lstStyle>
            <a:lvl1pPr>
              <a:defRPr sz="2800"/>
            </a:lvl1pPr>
          </a:lstStyle>
          <a:p>
            <a:pPr lvl="0"/>
            <a:r>
              <a:rPr lang="en-US"/>
              <a:t>Click to edit Master text styles</a:t>
            </a:r>
          </a:p>
        </p:txBody>
      </p:sp>
      <p:cxnSp>
        <p:nvCxnSpPr>
          <p:cNvPr id="9" name="Straight Connector 8">
            <a:extLst>
              <a:ext uri="{FF2B5EF4-FFF2-40B4-BE49-F238E27FC236}">
                <a16:creationId xmlns:a16="http://schemas.microsoft.com/office/drawing/2014/main" id="{1D7316B5-C57D-4BFE-9E05-E402A449FF88}"/>
              </a:ext>
            </a:extLst>
          </p:cNvPr>
          <p:cNvCxnSpPr/>
          <p:nvPr userDrawn="1"/>
        </p:nvCxnSpPr>
        <p:spPr>
          <a:xfrm>
            <a:off x="614785"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B8F92057-32FC-4FC9-AF35-02473A8E4978}"/>
              </a:ext>
            </a:extLst>
          </p:cNvPr>
          <p:cNvSpPr>
            <a:spLocks noGrp="1"/>
          </p:cNvSpPr>
          <p:nvPr>
            <p:ph type="body" sz="quarter" idx="10" hasCustomPrompt="1"/>
          </p:nvPr>
        </p:nvSpPr>
        <p:spPr>
          <a:xfrm>
            <a:off x="614785" y="313371"/>
            <a:ext cx="4554538" cy="308803"/>
          </a:xfrm>
        </p:spPr>
        <p:txBody>
          <a:bodyPr anchor="ctr"/>
          <a:lstStyle>
            <a:lvl1pPr marL="91440" indent="0">
              <a:buNone/>
              <a:defRPr sz="1600">
                <a:solidFill>
                  <a:schemeClr val="accent2"/>
                </a:solidFill>
              </a:defRPr>
            </a:lvl1pPr>
          </a:lstStyle>
          <a:p>
            <a:pPr lvl="0"/>
            <a:r>
              <a:rPr lang="en-US"/>
              <a:t>Click to add section name</a:t>
            </a:r>
          </a:p>
        </p:txBody>
      </p:sp>
    </p:spTree>
    <p:extLst>
      <p:ext uri="{BB962C8B-B14F-4D97-AF65-F5344CB8AC3E}">
        <p14:creationId xmlns:p14="http://schemas.microsoft.com/office/powerpoint/2010/main" val="1564074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 text: Aligned right + Italic">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D7316B5-C57D-4BFE-9E05-E402A449FF88}"/>
              </a:ext>
            </a:extLst>
          </p:cNvPr>
          <p:cNvCxnSpPr/>
          <p:nvPr userDrawn="1"/>
        </p:nvCxnSpPr>
        <p:spPr>
          <a:xfrm>
            <a:off x="614785"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B8F92057-32FC-4FC9-AF35-02473A8E4978}"/>
              </a:ext>
            </a:extLst>
          </p:cNvPr>
          <p:cNvSpPr>
            <a:spLocks noGrp="1"/>
          </p:cNvSpPr>
          <p:nvPr>
            <p:ph type="body" sz="quarter" idx="10" hasCustomPrompt="1"/>
          </p:nvPr>
        </p:nvSpPr>
        <p:spPr>
          <a:xfrm>
            <a:off x="614785" y="313371"/>
            <a:ext cx="4554538" cy="308803"/>
          </a:xfrm>
        </p:spPr>
        <p:txBody>
          <a:bodyPr anchor="ctr"/>
          <a:lstStyle>
            <a:lvl1pPr marL="91440" indent="0">
              <a:buNone/>
              <a:defRPr sz="1600">
                <a:solidFill>
                  <a:schemeClr val="accent2"/>
                </a:solidFill>
              </a:defRPr>
            </a:lvl1pPr>
          </a:lstStyle>
          <a:p>
            <a:pPr lvl="0"/>
            <a:r>
              <a:rPr lang="en-US"/>
              <a:t>Click to add section name</a:t>
            </a:r>
          </a:p>
        </p:txBody>
      </p:sp>
      <p:sp>
        <p:nvSpPr>
          <p:cNvPr id="6" name="Shape 610" hidden="1">
            <a:extLst>
              <a:ext uri="{FF2B5EF4-FFF2-40B4-BE49-F238E27FC236}">
                <a16:creationId xmlns:a16="http://schemas.microsoft.com/office/drawing/2014/main" id="{C5B068B2-AEB9-41E6-AB3C-EA87FFB0FE76}"/>
              </a:ext>
            </a:extLst>
          </p:cNvPr>
          <p:cNvSpPr/>
          <p:nvPr userDrawn="1"/>
        </p:nvSpPr>
        <p:spPr>
          <a:xfrm>
            <a:off x="510238" y="2132869"/>
            <a:ext cx="6303518" cy="3103212"/>
          </a:xfrm>
          <a:prstGeom prst="rect">
            <a:avLst/>
          </a:prstGeom>
          <a:noFill/>
          <a:ln>
            <a:noFill/>
          </a:ln>
        </p:spPr>
        <p:txBody>
          <a:bodyPr lIns="91412" tIns="45700" rIns="91412" bIns="45700" anchor="t" anchorCtr="0">
            <a:noAutofit/>
          </a:bodyPr>
          <a:lstStyle/>
          <a:p>
            <a:pPr algn="r">
              <a:buSzPct val="25000"/>
            </a:pPr>
            <a:r>
              <a:rPr lang="en-GB" sz="2800">
                <a:latin typeface="Arial" panose="020B0604020202020204" pitchFamily="34" charset="0"/>
                <a:ea typeface="Roboto"/>
                <a:cs typeface="Arial" panose="020B0604020202020204" pitchFamily="34" charset="0"/>
                <a:sym typeface="Roboto"/>
              </a:rPr>
              <a:t>We have focused on </a:t>
            </a:r>
            <a:r>
              <a:rPr lang="en-GB" sz="2800" b="1">
                <a:latin typeface="Arial" panose="020B0604020202020204" pitchFamily="34" charset="0"/>
                <a:ea typeface="Roboto"/>
                <a:cs typeface="Arial" panose="020B0604020202020204" pitchFamily="34" charset="0"/>
                <a:sym typeface="Roboto"/>
              </a:rPr>
              <a:t>preparing and empowering BDT staff</a:t>
            </a:r>
            <a:r>
              <a:rPr lang="en-GB" sz="2800">
                <a:latin typeface="Arial" panose="020B0604020202020204" pitchFamily="34" charset="0"/>
                <a:ea typeface="Roboto"/>
                <a:cs typeface="Arial" panose="020B0604020202020204" pitchFamily="34" charset="0"/>
                <a:sym typeface="Roboto"/>
              </a:rPr>
              <a:t> with the tools and resources to deliver value and impact, with performance management related objectives being adjusted accordingly</a:t>
            </a:r>
          </a:p>
        </p:txBody>
      </p:sp>
      <p:sp>
        <p:nvSpPr>
          <p:cNvPr id="7" name="Subtitle 8">
            <a:extLst>
              <a:ext uri="{FF2B5EF4-FFF2-40B4-BE49-F238E27FC236}">
                <a16:creationId xmlns:a16="http://schemas.microsoft.com/office/drawing/2014/main" id="{A4620858-2872-44F6-B072-7E678A260322}"/>
              </a:ext>
            </a:extLst>
          </p:cNvPr>
          <p:cNvSpPr txBox="1">
            <a:spLocks/>
          </p:cNvSpPr>
          <p:nvPr userDrawn="1"/>
        </p:nvSpPr>
        <p:spPr>
          <a:xfrm>
            <a:off x="7295839" y="2132869"/>
            <a:ext cx="4663323" cy="430349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800"/>
              </a:spcBef>
            </a:pPr>
            <a:endParaRPr lang="en-US" i="1">
              <a:solidFill>
                <a:schemeClr val="bg2">
                  <a:lumMod val="25000"/>
                </a:schemeClr>
              </a:solidFill>
              <a:latin typeface="Georgia" panose="02040502050405020303" pitchFamily="18" charset="0"/>
            </a:endParaRPr>
          </a:p>
        </p:txBody>
      </p:sp>
      <p:cxnSp>
        <p:nvCxnSpPr>
          <p:cNvPr id="11" name="Straight Connector 10">
            <a:extLst>
              <a:ext uri="{FF2B5EF4-FFF2-40B4-BE49-F238E27FC236}">
                <a16:creationId xmlns:a16="http://schemas.microsoft.com/office/drawing/2014/main" id="{BE0E510D-A28B-40D0-90A9-897A15E93F85}"/>
              </a:ext>
            </a:extLst>
          </p:cNvPr>
          <p:cNvCxnSpPr>
            <a:cxnSpLocks/>
          </p:cNvCxnSpPr>
          <p:nvPr userDrawn="1"/>
        </p:nvCxnSpPr>
        <p:spPr>
          <a:xfrm>
            <a:off x="7069545" y="2248302"/>
            <a:ext cx="0" cy="31337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B885EC5-B7E9-4FBB-A4AE-A260C8DCB031}"/>
              </a:ext>
            </a:extLst>
          </p:cNvPr>
          <p:cNvSpPr>
            <a:spLocks noGrp="1"/>
          </p:cNvSpPr>
          <p:nvPr>
            <p:ph type="body" sz="quarter" idx="11" hasCustomPrompt="1"/>
          </p:nvPr>
        </p:nvSpPr>
        <p:spPr>
          <a:xfrm>
            <a:off x="503238" y="2133600"/>
            <a:ext cx="6297612" cy="3079750"/>
          </a:xfrm>
        </p:spPr>
        <p:txBody>
          <a:bodyPr/>
          <a:lstStyle>
            <a:lvl1pPr marL="0" marR="0" indent="0" algn="r" defTabSz="914400" rtl="0" eaLnBrk="1" fontAlgn="auto" latinLnBrk="0" hangingPunct="1">
              <a:lnSpc>
                <a:spcPct val="100000"/>
              </a:lnSpc>
              <a:spcBef>
                <a:spcPts val="0"/>
              </a:spcBef>
              <a:spcAft>
                <a:spcPts val="0"/>
              </a:spcAft>
              <a:buClrTx/>
              <a:buSzPct val="25000"/>
              <a:buFontTx/>
              <a:buNone/>
              <a:tabLst/>
              <a:defRPr/>
            </a:lvl1p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Roboto"/>
                <a:cs typeface="Arial" panose="020B0604020202020204" pitchFamily="34" charset="0"/>
                <a:sym typeface="Roboto"/>
              </a:rPr>
              <a:t>We have focused on </a:t>
            </a:r>
            <a:r>
              <a:rPr kumimoji="0" lang="en-GB" sz="2800" b="1" i="0" u="none" strike="noStrike" kern="1200" cap="none" spc="0" normalizeH="0" baseline="0" noProof="0">
                <a:ln>
                  <a:noFill/>
                </a:ln>
                <a:solidFill>
                  <a:prstClr val="black"/>
                </a:solidFill>
                <a:effectLst/>
                <a:uLnTx/>
                <a:uFillTx/>
                <a:latin typeface="Arial" panose="020B0604020202020204" pitchFamily="34" charset="0"/>
                <a:ea typeface="Roboto"/>
                <a:cs typeface="Arial" panose="020B0604020202020204" pitchFamily="34" charset="0"/>
                <a:sym typeface="Roboto"/>
              </a:rPr>
              <a:t>preparing and empowering BDT staff</a:t>
            </a: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Roboto"/>
                <a:cs typeface="Arial" panose="020B0604020202020204" pitchFamily="34" charset="0"/>
                <a:sym typeface="Roboto"/>
              </a:rPr>
              <a:t> with the tools and resources to deliver value and impact, with performance management related objectives being adjusted accordingly</a:t>
            </a:r>
          </a:p>
          <a:p>
            <a:pPr lvl="0"/>
            <a:endParaRPr lang="en-US"/>
          </a:p>
        </p:txBody>
      </p:sp>
      <p:sp>
        <p:nvSpPr>
          <p:cNvPr id="12" name="Text Placeholder 11">
            <a:extLst>
              <a:ext uri="{FF2B5EF4-FFF2-40B4-BE49-F238E27FC236}">
                <a16:creationId xmlns:a16="http://schemas.microsoft.com/office/drawing/2014/main" id="{2EFC6EC8-B366-4C1C-9E18-04E70FF727B4}"/>
              </a:ext>
            </a:extLst>
          </p:cNvPr>
          <p:cNvSpPr>
            <a:spLocks noGrp="1"/>
          </p:cNvSpPr>
          <p:nvPr>
            <p:ph type="body" sz="quarter" idx="12" hasCustomPrompt="1"/>
          </p:nvPr>
        </p:nvSpPr>
        <p:spPr>
          <a:xfrm>
            <a:off x="7296150" y="2133600"/>
            <a:ext cx="4683125" cy="3856038"/>
          </a:xfrm>
        </p:spPr>
        <p:txBody>
          <a:bodyPr/>
          <a:lstStyle>
            <a:lvl1pPr marL="0" marR="0" indent="0" algn="l" defTabSz="914400" rtl="0" eaLnBrk="1" fontAlgn="auto" latinLnBrk="0" hangingPunct="1">
              <a:lnSpc>
                <a:spcPct val="100000"/>
              </a:lnSpc>
              <a:spcBef>
                <a:spcPts val="1800"/>
              </a:spcBef>
              <a:spcAft>
                <a:spcPts val="0"/>
              </a:spcAft>
              <a:buClrTx/>
              <a:buSzTx/>
              <a:buFontTx/>
              <a:buNone/>
              <a:tabLst/>
              <a:defRPr sz="2400">
                <a:solidFill>
                  <a:schemeClr val="accent2"/>
                </a:solidFill>
              </a:defRPr>
            </a:lvl1pPr>
          </a:lstStyle>
          <a:p>
            <a:pPr algn="l">
              <a:lnSpc>
                <a:spcPct val="100000"/>
              </a:lnSpc>
              <a:spcBef>
                <a:spcPts val="1800"/>
              </a:spcBef>
            </a:pPr>
            <a:r>
              <a:rPr lang="en-GB" i="1">
                <a:solidFill>
                  <a:schemeClr val="bg2">
                    <a:lumMod val="25000"/>
                  </a:schemeClr>
                </a:solidFill>
                <a:latin typeface="Georgia" panose="02040502050405020303" pitchFamily="18" charset="0"/>
              </a:rPr>
              <a:t>Multiple RBM workshops for</a:t>
            </a:r>
            <a:br>
              <a:rPr lang="en-GB" i="1">
                <a:solidFill>
                  <a:schemeClr val="bg2">
                    <a:lumMod val="25000"/>
                  </a:schemeClr>
                </a:solidFill>
                <a:latin typeface="Georgia" panose="02040502050405020303" pitchFamily="18" charset="0"/>
              </a:rPr>
            </a:br>
            <a:r>
              <a:rPr lang="en-GB" i="1">
                <a:solidFill>
                  <a:schemeClr val="bg2">
                    <a:lumMod val="25000"/>
                  </a:schemeClr>
                </a:solidFill>
                <a:latin typeface="Georgia" panose="02040502050405020303" pitchFamily="18" charset="0"/>
              </a:rPr>
              <a:t>all HQ-based teams and Regional Offices </a:t>
            </a:r>
          </a:p>
          <a:p>
            <a:pPr algn="l">
              <a:lnSpc>
                <a:spcPct val="100000"/>
              </a:lnSpc>
              <a:spcBef>
                <a:spcPts val="1800"/>
              </a:spcBef>
            </a:pPr>
            <a:r>
              <a:rPr lang="en-GB" i="1">
                <a:solidFill>
                  <a:schemeClr val="bg2">
                    <a:lumMod val="25000"/>
                  </a:schemeClr>
                </a:solidFill>
                <a:latin typeface="Georgia" panose="02040502050405020303" pitchFamily="18" charset="0"/>
              </a:rPr>
              <a:t>Project Management training</a:t>
            </a:r>
          </a:p>
          <a:p>
            <a:pPr algn="l">
              <a:lnSpc>
                <a:spcPct val="100000"/>
              </a:lnSpc>
              <a:spcBef>
                <a:spcPts val="1800"/>
              </a:spcBef>
            </a:pPr>
            <a:r>
              <a:rPr lang="en-GB" i="1">
                <a:solidFill>
                  <a:schemeClr val="bg2">
                    <a:lumMod val="25000"/>
                  </a:schemeClr>
                </a:solidFill>
                <a:latin typeface="Georgia" panose="02040502050405020303" pitchFamily="18" charset="0"/>
              </a:rPr>
              <a:t>Communication for Development training</a:t>
            </a:r>
          </a:p>
          <a:p>
            <a:pPr algn="l">
              <a:lnSpc>
                <a:spcPct val="100000"/>
              </a:lnSpc>
              <a:spcBef>
                <a:spcPts val="1800"/>
              </a:spcBef>
            </a:pPr>
            <a:r>
              <a:rPr lang="en-GB" i="1">
                <a:solidFill>
                  <a:schemeClr val="bg2">
                    <a:lumMod val="25000"/>
                  </a:schemeClr>
                </a:solidFill>
                <a:latin typeface="Georgia" panose="02040502050405020303" pitchFamily="18" charset="0"/>
              </a:rPr>
              <a:t>Procurement training</a:t>
            </a:r>
            <a:endParaRPr lang="en-US" i="1">
              <a:solidFill>
                <a:schemeClr val="bg2">
                  <a:lumMod val="25000"/>
                </a:schemeClr>
              </a:solidFill>
              <a:latin typeface="Georgia" panose="02040502050405020303" pitchFamily="18" charset="0"/>
            </a:endParaRPr>
          </a:p>
          <a:p>
            <a:pPr lvl="0"/>
            <a:endParaRPr lang="en-US"/>
          </a:p>
        </p:txBody>
      </p:sp>
    </p:spTree>
    <p:extLst>
      <p:ext uri="{BB962C8B-B14F-4D97-AF65-F5344CB8AC3E}">
        <p14:creationId xmlns:p14="http://schemas.microsoft.com/office/powerpoint/2010/main" val="346337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Big quote mar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A647C-A7BD-47C9-962C-55289EF4CD84}"/>
              </a:ext>
            </a:extLst>
          </p:cNvPr>
          <p:cNvSpPr>
            <a:spLocks noGrp="1"/>
          </p:cNvSpPr>
          <p:nvPr>
            <p:ph idx="1" hasCustomPrompt="1"/>
          </p:nvPr>
        </p:nvSpPr>
        <p:spPr>
          <a:xfrm>
            <a:off x="1520946" y="2336800"/>
            <a:ext cx="9150108" cy="3764076"/>
          </a:xfrm>
        </p:spPr>
        <p:txBody>
          <a:bodyPr numCol="1" spcCol="274320">
            <a:noAutofit/>
          </a:bodyPr>
          <a:lstStyle>
            <a:lvl1pPr marL="91440" indent="0">
              <a:lnSpc>
                <a:spcPct val="100000"/>
              </a:lnSpc>
              <a:buClr>
                <a:srgbClr val="009CD6"/>
              </a:buClr>
              <a:buFontTx/>
              <a:buNone/>
              <a:defRPr sz="3200" i="1" spc="20">
                <a:latin typeface="Georgia" panose="02040502050405020303" pitchFamily="18" charset="0"/>
              </a:defRPr>
            </a:lvl1pPr>
            <a:lvl2pPr marL="548640" indent="0">
              <a:lnSpc>
                <a:spcPts val="2400"/>
              </a:lnSpc>
              <a:buClr>
                <a:srgbClr val="009CD6"/>
              </a:buClr>
              <a:buFontTx/>
              <a:buNone/>
              <a:defRPr sz="1800" spc="20"/>
            </a:lvl2pPr>
            <a:lvl3pPr marL="1005840" indent="0">
              <a:lnSpc>
                <a:spcPts val="2400"/>
              </a:lnSpc>
              <a:buClr>
                <a:srgbClr val="009CD6"/>
              </a:buClr>
              <a:buFontTx/>
              <a:buNone/>
              <a:defRPr sz="1800" spc="20"/>
            </a:lvl3pPr>
            <a:lvl4pPr marL="1463040" indent="0">
              <a:lnSpc>
                <a:spcPts val="2400"/>
              </a:lnSpc>
              <a:buClr>
                <a:srgbClr val="009CD6"/>
              </a:buClr>
              <a:buFontTx/>
              <a:buNone/>
              <a:defRPr sz="1800" spc="20"/>
            </a:lvl4pPr>
            <a:lvl5pPr>
              <a:buClr>
                <a:srgbClr val="5B9BD5"/>
              </a:buClr>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Aenean </a:t>
            </a:r>
            <a:r>
              <a:rPr lang="en-US" err="1"/>
              <a:t>commodo</a:t>
            </a:r>
            <a:r>
              <a:rPr lang="en-US"/>
              <a:t> ligula </a:t>
            </a:r>
            <a:r>
              <a:rPr lang="en-US" err="1"/>
              <a:t>eget</a:t>
            </a:r>
            <a:r>
              <a:rPr lang="en-US"/>
              <a:t> dolor. Aenean </a:t>
            </a:r>
            <a:r>
              <a:rPr lang="en-US" err="1"/>
              <a:t>massa</a:t>
            </a:r>
            <a:r>
              <a:rPr lang="en-US"/>
              <a:t>. Cum sociis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p>
        </p:txBody>
      </p:sp>
      <p:cxnSp>
        <p:nvCxnSpPr>
          <p:cNvPr id="9" name="Straight Connector 8">
            <a:extLst>
              <a:ext uri="{FF2B5EF4-FFF2-40B4-BE49-F238E27FC236}">
                <a16:creationId xmlns:a16="http://schemas.microsoft.com/office/drawing/2014/main" id="{1D7316B5-C57D-4BFE-9E05-E402A449FF88}"/>
              </a:ext>
            </a:extLst>
          </p:cNvPr>
          <p:cNvCxnSpPr/>
          <p:nvPr userDrawn="1"/>
        </p:nvCxnSpPr>
        <p:spPr>
          <a:xfrm>
            <a:off x="614785"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B8F92057-32FC-4FC9-AF35-02473A8E4978}"/>
              </a:ext>
            </a:extLst>
          </p:cNvPr>
          <p:cNvSpPr>
            <a:spLocks noGrp="1"/>
          </p:cNvSpPr>
          <p:nvPr>
            <p:ph type="body" sz="quarter" idx="10" hasCustomPrompt="1"/>
          </p:nvPr>
        </p:nvSpPr>
        <p:spPr>
          <a:xfrm>
            <a:off x="614785" y="313371"/>
            <a:ext cx="4554538" cy="308803"/>
          </a:xfrm>
        </p:spPr>
        <p:txBody>
          <a:bodyPr anchor="ctr"/>
          <a:lstStyle>
            <a:lvl1pPr marL="91440" indent="0" algn="l">
              <a:buNone/>
              <a:defRPr sz="1600">
                <a:solidFill>
                  <a:schemeClr val="accent2"/>
                </a:solidFill>
              </a:defRPr>
            </a:lvl1pPr>
          </a:lstStyle>
          <a:p>
            <a:pPr lvl="0"/>
            <a:r>
              <a:rPr lang="en-US"/>
              <a:t>Click to add section name</a:t>
            </a:r>
          </a:p>
        </p:txBody>
      </p:sp>
    </p:spTree>
    <p:extLst>
      <p:ext uri="{BB962C8B-B14F-4D97-AF65-F5344CB8AC3E}">
        <p14:creationId xmlns:p14="http://schemas.microsoft.com/office/powerpoint/2010/main" val="1987959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A647C-A7BD-47C9-962C-55289EF4CD84}"/>
              </a:ext>
            </a:extLst>
          </p:cNvPr>
          <p:cNvSpPr>
            <a:spLocks noGrp="1"/>
          </p:cNvSpPr>
          <p:nvPr>
            <p:ph idx="1" hasCustomPrompt="1"/>
          </p:nvPr>
        </p:nvSpPr>
        <p:spPr>
          <a:xfrm>
            <a:off x="1520946" y="2658534"/>
            <a:ext cx="9150108" cy="3764076"/>
          </a:xfrm>
        </p:spPr>
        <p:txBody>
          <a:bodyPr numCol="1" spcCol="274320">
            <a:noAutofit/>
          </a:bodyPr>
          <a:lstStyle>
            <a:lvl1pPr marL="91440" indent="0">
              <a:lnSpc>
                <a:spcPct val="100000"/>
              </a:lnSpc>
              <a:buClr>
                <a:srgbClr val="009CD6"/>
              </a:buClr>
              <a:buFontTx/>
              <a:buNone/>
              <a:defRPr sz="3200" i="1" spc="20">
                <a:latin typeface="Georgia" panose="02040502050405020303" pitchFamily="18" charset="0"/>
              </a:defRPr>
            </a:lvl1pPr>
            <a:lvl2pPr marL="548640" indent="0">
              <a:lnSpc>
                <a:spcPts val="2400"/>
              </a:lnSpc>
              <a:buClr>
                <a:srgbClr val="009CD6"/>
              </a:buClr>
              <a:buFontTx/>
              <a:buNone/>
              <a:defRPr sz="1800" spc="20"/>
            </a:lvl2pPr>
            <a:lvl3pPr marL="1005840" indent="0">
              <a:lnSpc>
                <a:spcPts val="2400"/>
              </a:lnSpc>
              <a:buClr>
                <a:srgbClr val="009CD6"/>
              </a:buClr>
              <a:buFontTx/>
              <a:buNone/>
              <a:defRPr sz="1800" spc="20"/>
            </a:lvl3pPr>
            <a:lvl4pPr marL="1463040" indent="0">
              <a:lnSpc>
                <a:spcPts val="2400"/>
              </a:lnSpc>
              <a:buClr>
                <a:srgbClr val="009CD6"/>
              </a:buClr>
              <a:buFontTx/>
              <a:buNone/>
              <a:defRPr sz="1800" spc="20"/>
            </a:lvl4pPr>
            <a:lvl5pPr>
              <a:buClr>
                <a:srgbClr val="5B9BD5"/>
              </a:buClr>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Aenean </a:t>
            </a:r>
            <a:r>
              <a:rPr lang="en-US" err="1"/>
              <a:t>commodo</a:t>
            </a:r>
            <a:r>
              <a:rPr lang="en-US"/>
              <a:t> ligula </a:t>
            </a:r>
            <a:r>
              <a:rPr lang="en-US" err="1"/>
              <a:t>eget</a:t>
            </a:r>
            <a:r>
              <a:rPr lang="en-US"/>
              <a:t> dolor. Aenean </a:t>
            </a:r>
            <a:r>
              <a:rPr lang="en-US" err="1"/>
              <a:t>massa</a:t>
            </a:r>
            <a:r>
              <a:rPr lang="en-US"/>
              <a:t>. Cum sociis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p>
        </p:txBody>
      </p:sp>
      <p:cxnSp>
        <p:nvCxnSpPr>
          <p:cNvPr id="9" name="Straight Connector 8">
            <a:extLst>
              <a:ext uri="{FF2B5EF4-FFF2-40B4-BE49-F238E27FC236}">
                <a16:creationId xmlns:a16="http://schemas.microsoft.com/office/drawing/2014/main" id="{1D7316B5-C57D-4BFE-9E05-E402A449FF88}"/>
              </a:ext>
            </a:extLst>
          </p:cNvPr>
          <p:cNvCxnSpPr/>
          <p:nvPr userDrawn="1"/>
        </p:nvCxnSpPr>
        <p:spPr>
          <a:xfrm>
            <a:off x="614785"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B8F92057-32FC-4FC9-AF35-02473A8E4978}"/>
              </a:ext>
            </a:extLst>
          </p:cNvPr>
          <p:cNvSpPr>
            <a:spLocks noGrp="1"/>
          </p:cNvSpPr>
          <p:nvPr>
            <p:ph type="body" sz="quarter" idx="10" hasCustomPrompt="1"/>
          </p:nvPr>
        </p:nvSpPr>
        <p:spPr>
          <a:xfrm>
            <a:off x="614785" y="313371"/>
            <a:ext cx="4554538" cy="308803"/>
          </a:xfrm>
        </p:spPr>
        <p:txBody>
          <a:bodyPr anchor="ctr"/>
          <a:lstStyle>
            <a:lvl1pPr marL="91440" indent="0" algn="l">
              <a:buNone/>
              <a:defRPr sz="1600">
                <a:solidFill>
                  <a:schemeClr val="accent2"/>
                </a:solidFill>
              </a:defRPr>
            </a:lvl1pPr>
          </a:lstStyle>
          <a:p>
            <a:pPr lvl="0"/>
            <a:r>
              <a:rPr lang="en-US"/>
              <a:t>Click to add section name</a:t>
            </a:r>
          </a:p>
        </p:txBody>
      </p:sp>
      <p:sp>
        <p:nvSpPr>
          <p:cNvPr id="6" name="Picture Placeholder 5">
            <a:extLst>
              <a:ext uri="{FF2B5EF4-FFF2-40B4-BE49-F238E27FC236}">
                <a16:creationId xmlns:a16="http://schemas.microsoft.com/office/drawing/2014/main" id="{BE0DB947-B9BF-4F5D-BCB3-A4E551A7C958}"/>
              </a:ext>
            </a:extLst>
          </p:cNvPr>
          <p:cNvSpPr>
            <a:spLocks noGrp="1"/>
          </p:cNvSpPr>
          <p:nvPr>
            <p:ph type="pic" sz="quarter" idx="11" hasCustomPrompt="1"/>
          </p:nvPr>
        </p:nvSpPr>
        <p:spPr>
          <a:xfrm>
            <a:off x="5473700" y="1215232"/>
            <a:ext cx="1244600" cy="1244600"/>
          </a:xfrm>
          <a:prstGeom prst="flowChartConnector">
            <a:avLst/>
          </a:prstGeom>
          <a:solidFill>
            <a:schemeClr val="bg1">
              <a:lumMod val="85000"/>
            </a:schemeClr>
          </a:solidFill>
        </p:spPr>
        <p:txBody>
          <a:bodyPr anchor="ctr"/>
          <a:lstStyle>
            <a:lvl1pPr>
              <a:defRPr sz="1400" b="0"/>
            </a:lvl1pPr>
          </a:lstStyle>
          <a:p>
            <a:r>
              <a:rPr lang="en-US"/>
              <a:t>Insert</a:t>
            </a:r>
            <a:br>
              <a:rPr lang="en-US"/>
            </a:br>
            <a:r>
              <a:rPr lang="en-US"/>
              <a:t>Photo</a:t>
            </a:r>
          </a:p>
        </p:txBody>
      </p:sp>
    </p:spTree>
    <p:extLst>
      <p:ext uri="{BB962C8B-B14F-4D97-AF65-F5344CB8AC3E}">
        <p14:creationId xmlns:p14="http://schemas.microsoft.com/office/powerpoint/2010/main" val="106831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 Page Number_Large 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CB99501-2A5A-45F8-BACF-23701FE68337}"/>
              </a:ext>
            </a:extLst>
          </p:cNvPr>
          <p:cNvSpPr>
            <a:spLocks noGrp="1"/>
          </p:cNvSpPr>
          <p:nvPr>
            <p:ph type="pic" idx="1" hasCustomPrompt="1"/>
          </p:nvPr>
        </p:nvSpPr>
        <p:spPr>
          <a:xfrm>
            <a:off x="5194302" y="0"/>
            <a:ext cx="6997698" cy="6857999"/>
          </a:xfrm>
          <a:prstGeom prst="rect">
            <a:avLst/>
          </a:prstGeom>
          <a:solidFill>
            <a:srgbClr val="F5FAFC"/>
          </a:solidFill>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picture here</a:t>
            </a:r>
          </a:p>
        </p:txBody>
      </p:sp>
      <p:sp>
        <p:nvSpPr>
          <p:cNvPr id="4" name="Text Placeholder 3">
            <a:extLst>
              <a:ext uri="{FF2B5EF4-FFF2-40B4-BE49-F238E27FC236}">
                <a16:creationId xmlns:a16="http://schemas.microsoft.com/office/drawing/2014/main" id="{4CE260B5-3078-4CFA-A43A-D57EA4E988F4}"/>
              </a:ext>
            </a:extLst>
          </p:cNvPr>
          <p:cNvSpPr>
            <a:spLocks noGrp="1"/>
          </p:cNvSpPr>
          <p:nvPr>
            <p:ph type="body" sz="half" idx="2" hasCustomPrompt="1"/>
          </p:nvPr>
        </p:nvSpPr>
        <p:spPr>
          <a:xfrm>
            <a:off x="636173" y="2277900"/>
            <a:ext cx="4275948" cy="3936800"/>
          </a:xfrm>
          <a:prstGeom prst="rect">
            <a:avLst/>
          </a:prstGeom>
        </p:spPr>
        <p:txBody>
          <a:bodyPr/>
          <a:lstStyle>
            <a:lvl1pPr marL="0" indent="0">
              <a:buFont typeface="Arial" panose="020B0604020202020204" pitchFamily="34" charset="0"/>
              <a:buNone/>
              <a:defRPr sz="1800"/>
            </a:lvl1pPr>
            <a:lvl2pPr marL="4572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				</a:t>
            </a:r>
          </a:p>
        </p:txBody>
      </p:sp>
      <p:sp>
        <p:nvSpPr>
          <p:cNvPr id="9" name="Title 1">
            <a:extLst>
              <a:ext uri="{FF2B5EF4-FFF2-40B4-BE49-F238E27FC236}">
                <a16:creationId xmlns:a16="http://schemas.microsoft.com/office/drawing/2014/main" id="{6147FA91-C242-46DD-BE23-48F41CC2970C}"/>
              </a:ext>
            </a:extLst>
          </p:cNvPr>
          <p:cNvSpPr>
            <a:spLocks noGrp="1"/>
          </p:cNvSpPr>
          <p:nvPr>
            <p:ph type="title" hasCustomPrompt="1"/>
          </p:nvPr>
        </p:nvSpPr>
        <p:spPr>
          <a:xfrm>
            <a:off x="636173" y="1270389"/>
            <a:ext cx="4255850" cy="933507"/>
          </a:xfrm>
          <a:prstGeom prst="rect">
            <a:avLst/>
          </a:prstGeom>
        </p:spPr>
        <p:txBody>
          <a:bodyPr anchor="t">
            <a:noAutofit/>
          </a:bodyPr>
          <a:lstStyle>
            <a:lvl1pPr>
              <a:defRPr sz="2800"/>
            </a:lvl1pPr>
          </a:lstStyle>
          <a:p>
            <a:pPr lvl="0"/>
            <a:r>
              <a:rPr lang="en-US"/>
              <a:t>Click to add title to this example slide</a:t>
            </a:r>
          </a:p>
        </p:txBody>
      </p:sp>
      <p:cxnSp>
        <p:nvCxnSpPr>
          <p:cNvPr id="2" name="Straight Connector 1">
            <a:extLst>
              <a:ext uri="{FF2B5EF4-FFF2-40B4-BE49-F238E27FC236}">
                <a16:creationId xmlns:a16="http://schemas.microsoft.com/office/drawing/2014/main" id="{4A349F9F-0082-16DF-5E31-B6E926D57BAF}"/>
              </a:ext>
            </a:extLst>
          </p:cNvPr>
          <p:cNvCxnSpPr/>
          <p:nvPr userDrawn="1"/>
        </p:nvCxnSpPr>
        <p:spPr>
          <a:xfrm>
            <a:off x="616074"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AE0EDAE3-6D77-59BD-FF37-E9D753D8BC14}"/>
              </a:ext>
            </a:extLst>
          </p:cNvPr>
          <p:cNvSpPr>
            <a:spLocks noGrp="1"/>
          </p:cNvSpPr>
          <p:nvPr>
            <p:ph type="body" sz="quarter" idx="10" hasCustomPrompt="1"/>
          </p:nvPr>
        </p:nvSpPr>
        <p:spPr>
          <a:xfrm>
            <a:off x="616074" y="313371"/>
            <a:ext cx="4275948" cy="308803"/>
          </a:xfrm>
          <a:prstGeom prst="rect">
            <a:avLst/>
          </a:prstGeom>
        </p:spPr>
        <p:txBody>
          <a:bodyPr anchor="ctr"/>
          <a:lstStyle>
            <a:lvl1pPr marL="91440" indent="0">
              <a:buNone/>
              <a:defRPr lang="en-US" sz="1600" dirty="0">
                <a:solidFill>
                  <a:schemeClr val="accent2"/>
                </a:solidFill>
              </a:defRPr>
            </a:lvl1pPr>
          </a:lstStyle>
          <a:p>
            <a:pPr lvl="0"/>
            <a:r>
              <a:rPr lang="en-US"/>
              <a:t>Click to add section name</a:t>
            </a:r>
          </a:p>
        </p:txBody>
      </p:sp>
    </p:spTree>
    <p:extLst>
      <p:ext uri="{BB962C8B-B14F-4D97-AF65-F5344CB8AC3E}">
        <p14:creationId xmlns:p14="http://schemas.microsoft.com/office/powerpoint/2010/main" val="4167707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 Page Number_Medium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E364E913-4A6A-4F3B-B209-831A75170B72}"/>
              </a:ext>
            </a:extLst>
          </p:cNvPr>
          <p:cNvSpPr>
            <a:spLocks noGrp="1"/>
          </p:cNvSpPr>
          <p:nvPr>
            <p:ph type="pic" idx="1" hasCustomPrompt="1"/>
          </p:nvPr>
        </p:nvSpPr>
        <p:spPr>
          <a:xfrm>
            <a:off x="6096000" y="0"/>
            <a:ext cx="6092751" cy="6858000"/>
          </a:xfrm>
          <a:prstGeom prst="rect">
            <a:avLst/>
          </a:prstGeom>
          <a:solidFill>
            <a:schemeClr val="bg2"/>
          </a:solidFill>
          <a:ln>
            <a:noFill/>
          </a:ln>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image here</a:t>
            </a:r>
          </a:p>
        </p:txBody>
      </p:sp>
      <p:sp>
        <p:nvSpPr>
          <p:cNvPr id="8" name="Title 1">
            <a:extLst>
              <a:ext uri="{FF2B5EF4-FFF2-40B4-BE49-F238E27FC236}">
                <a16:creationId xmlns:a16="http://schemas.microsoft.com/office/drawing/2014/main" id="{E30453B6-BE94-4D10-99CD-4F6557992EA0}"/>
              </a:ext>
            </a:extLst>
          </p:cNvPr>
          <p:cNvSpPr>
            <a:spLocks noGrp="1"/>
          </p:cNvSpPr>
          <p:nvPr>
            <p:ph type="title" hasCustomPrompt="1"/>
          </p:nvPr>
        </p:nvSpPr>
        <p:spPr>
          <a:xfrm>
            <a:off x="632127" y="1258101"/>
            <a:ext cx="5018228" cy="867930"/>
          </a:xfrm>
          <a:prstGeom prst="rect">
            <a:avLst/>
          </a:prstGeom>
        </p:spPr>
        <p:txBody>
          <a:bodyPr wrap="square">
            <a:spAutoFit/>
          </a:bodyPr>
          <a:lstStyle>
            <a:lvl1pPr>
              <a:defRPr sz="2800"/>
            </a:lvl1pPr>
          </a:lstStyle>
          <a:p>
            <a:pPr lvl="0"/>
            <a:r>
              <a:rPr lang="en-US"/>
              <a:t>Click to add title to this example slide</a:t>
            </a:r>
          </a:p>
        </p:txBody>
      </p:sp>
      <p:cxnSp>
        <p:nvCxnSpPr>
          <p:cNvPr id="11" name="Straight Connector 10">
            <a:extLst>
              <a:ext uri="{FF2B5EF4-FFF2-40B4-BE49-F238E27FC236}">
                <a16:creationId xmlns:a16="http://schemas.microsoft.com/office/drawing/2014/main" id="{076CAFA7-68AE-4EAD-BE3A-A5B16D9D3552}"/>
              </a:ext>
            </a:extLst>
          </p:cNvPr>
          <p:cNvCxnSpPr/>
          <p:nvPr userDrawn="1"/>
        </p:nvCxnSpPr>
        <p:spPr>
          <a:xfrm>
            <a:off x="616074"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A8F2FE0A-3A4C-445D-8290-44FCEA3F5955}"/>
              </a:ext>
            </a:extLst>
          </p:cNvPr>
          <p:cNvSpPr>
            <a:spLocks noGrp="1"/>
          </p:cNvSpPr>
          <p:nvPr>
            <p:ph type="body" sz="quarter" idx="10" hasCustomPrompt="1"/>
          </p:nvPr>
        </p:nvSpPr>
        <p:spPr>
          <a:xfrm>
            <a:off x="616074" y="313371"/>
            <a:ext cx="4554538" cy="308803"/>
          </a:xfrm>
          <a:prstGeom prst="rect">
            <a:avLst/>
          </a:prstGeom>
        </p:spPr>
        <p:txBody>
          <a:bodyPr anchor="ctr"/>
          <a:lstStyle>
            <a:lvl1pPr marL="91440" indent="0">
              <a:buNone/>
              <a:defRPr lang="en-US" sz="1600" dirty="0">
                <a:solidFill>
                  <a:schemeClr val="accent2"/>
                </a:solidFill>
              </a:defRPr>
            </a:lvl1pPr>
          </a:lstStyle>
          <a:p>
            <a:pPr lvl="0"/>
            <a:r>
              <a:rPr lang="en-US"/>
              <a:t>Click to add section name</a:t>
            </a:r>
          </a:p>
        </p:txBody>
      </p:sp>
      <p:sp>
        <p:nvSpPr>
          <p:cNvPr id="15" name="Text Placeholder 3">
            <a:extLst>
              <a:ext uri="{FF2B5EF4-FFF2-40B4-BE49-F238E27FC236}">
                <a16:creationId xmlns:a16="http://schemas.microsoft.com/office/drawing/2014/main" id="{C9AD2564-EF06-46B2-95AF-0FC81EEDCC98}"/>
              </a:ext>
            </a:extLst>
          </p:cNvPr>
          <p:cNvSpPr>
            <a:spLocks noGrp="1"/>
          </p:cNvSpPr>
          <p:nvPr>
            <p:ph type="body" sz="half" idx="2" hasCustomPrompt="1"/>
          </p:nvPr>
        </p:nvSpPr>
        <p:spPr>
          <a:xfrm>
            <a:off x="632126" y="2245766"/>
            <a:ext cx="5018229" cy="3920948"/>
          </a:xfrm>
          <a:prstGeom prst="rect">
            <a:avLst/>
          </a:prstGeom>
        </p:spPr>
        <p:txBody>
          <a:bodyPr>
            <a:noAutofit/>
          </a:bodyPr>
          <a:lstStyle>
            <a:lvl1pPr marL="0" indent="0">
              <a:lnSpc>
                <a:spcPts val="2400"/>
              </a:lnSpc>
              <a:buNone/>
              <a:defRPr lang="en-US" sz="18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 </a:t>
            </a:r>
          </a:p>
        </p:txBody>
      </p:sp>
    </p:spTree>
    <p:extLst>
      <p:ext uri="{BB962C8B-B14F-4D97-AF65-F5344CB8AC3E}">
        <p14:creationId xmlns:p14="http://schemas.microsoft.com/office/powerpoint/2010/main" val="3303572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Page Number_Small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7026350" y="-1"/>
            <a:ext cx="5165650" cy="6858000"/>
          </a:xfrm>
          <a:prstGeom prst="rect">
            <a:avLst/>
          </a:prstGeom>
          <a:solidFill>
            <a:schemeClr val="bg2"/>
          </a:solidFill>
          <a:ln>
            <a:noFill/>
          </a:ln>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image here</a:t>
            </a:r>
          </a:p>
        </p:txBody>
      </p:sp>
      <p:sp>
        <p:nvSpPr>
          <p:cNvPr id="11" name="Title 1">
            <a:extLst>
              <a:ext uri="{FF2B5EF4-FFF2-40B4-BE49-F238E27FC236}">
                <a16:creationId xmlns:a16="http://schemas.microsoft.com/office/drawing/2014/main" id="{A421150D-F679-4DFA-93CF-0E5480CC490F}"/>
              </a:ext>
            </a:extLst>
          </p:cNvPr>
          <p:cNvSpPr>
            <a:spLocks noGrp="1"/>
          </p:cNvSpPr>
          <p:nvPr>
            <p:ph type="title" hasCustomPrompt="1"/>
          </p:nvPr>
        </p:nvSpPr>
        <p:spPr>
          <a:xfrm>
            <a:off x="634707" y="1258101"/>
            <a:ext cx="6000749" cy="867930"/>
          </a:xfrm>
          <a:prstGeom prst="rect">
            <a:avLst/>
          </a:prstGeom>
        </p:spPr>
        <p:txBody>
          <a:bodyPr wrap="square">
            <a:spAutoFit/>
          </a:bodyPr>
          <a:lstStyle>
            <a:lvl1pPr>
              <a:defRPr sz="2800"/>
            </a:lvl1pPr>
          </a:lstStyle>
          <a:p>
            <a:pPr lvl="0"/>
            <a:r>
              <a:rPr lang="en-US"/>
              <a:t>Click to add title to this example slide</a:t>
            </a:r>
          </a:p>
        </p:txBody>
      </p:sp>
      <p:sp>
        <p:nvSpPr>
          <p:cNvPr id="13" name="Text Placeholder 3">
            <a:extLst>
              <a:ext uri="{FF2B5EF4-FFF2-40B4-BE49-F238E27FC236}">
                <a16:creationId xmlns:a16="http://schemas.microsoft.com/office/drawing/2014/main" id="{BD03799A-7C35-4CAA-BE06-C4A99AE98261}"/>
              </a:ext>
            </a:extLst>
          </p:cNvPr>
          <p:cNvSpPr>
            <a:spLocks noGrp="1"/>
          </p:cNvSpPr>
          <p:nvPr>
            <p:ph type="body" sz="half" idx="2" hasCustomPrompt="1"/>
          </p:nvPr>
        </p:nvSpPr>
        <p:spPr>
          <a:xfrm>
            <a:off x="634696" y="2245958"/>
            <a:ext cx="6000749" cy="3820167"/>
          </a:xfrm>
          <a:prstGeom prst="rect">
            <a:avLst/>
          </a:prstGeom>
        </p:spPr>
        <p:txBody>
          <a:bodyPr>
            <a:noAutofit/>
          </a:bodyPr>
          <a:lstStyle>
            <a:lvl1pPr marL="0" indent="0">
              <a:lnSpc>
                <a:spcPts val="2400"/>
              </a:lnSpc>
              <a:buNone/>
              <a:defRPr lang="en-US" sz="18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 </a:t>
            </a:r>
          </a:p>
        </p:txBody>
      </p:sp>
      <p:cxnSp>
        <p:nvCxnSpPr>
          <p:cNvPr id="2" name="Straight Connector 1">
            <a:extLst>
              <a:ext uri="{FF2B5EF4-FFF2-40B4-BE49-F238E27FC236}">
                <a16:creationId xmlns:a16="http://schemas.microsoft.com/office/drawing/2014/main" id="{8456A32A-0701-DA57-73A9-8E232DC7D816}"/>
              </a:ext>
            </a:extLst>
          </p:cNvPr>
          <p:cNvCxnSpPr/>
          <p:nvPr userDrawn="1"/>
        </p:nvCxnSpPr>
        <p:spPr>
          <a:xfrm>
            <a:off x="616074"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B6F35BE5-F775-1083-2D03-B481187FF775}"/>
              </a:ext>
            </a:extLst>
          </p:cNvPr>
          <p:cNvSpPr>
            <a:spLocks noGrp="1"/>
          </p:cNvSpPr>
          <p:nvPr>
            <p:ph type="body" sz="quarter" idx="10" hasCustomPrompt="1"/>
          </p:nvPr>
        </p:nvSpPr>
        <p:spPr>
          <a:xfrm>
            <a:off x="616074" y="313371"/>
            <a:ext cx="4554538" cy="308803"/>
          </a:xfrm>
          <a:prstGeom prst="rect">
            <a:avLst/>
          </a:prstGeom>
        </p:spPr>
        <p:txBody>
          <a:bodyPr anchor="ctr"/>
          <a:lstStyle>
            <a:lvl1pPr marL="91440" indent="0">
              <a:buNone/>
              <a:defRPr lang="en-US" sz="1600" dirty="0">
                <a:solidFill>
                  <a:schemeClr val="accent2"/>
                </a:solidFill>
              </a:defRPr>
            </a:lvl1pPr>
          </a:lstStyle>
          <a:p>
            <a:pPr lvl="0"/>
            <a:r>
              <a:rPr lang="en-US"/>
              <a:t>Click to add section name</a:t>
            </a:r>
          </a:p>
        </p:txBody>
      </p:sp>
    </p:spTree>
    <p:extLst>
      <p:ext uri="{BB962C8B-B14F-4D97-AF65-F5344CB8AC3E}">
        <p14:creationId xmlns:p14="http://schemas.microsoft.com/office/powerpoint/2010/main" val="1955708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 Page Number_Blue box lef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30453B6-BE94-4D10-99CD-4F6557992EA0}"/>
              </a:ext>
            </a:extLst>
          </p:cNvPr>
          <p:cNvSpPr>
            <a:spLocks noGrp="1"/>
          </p:cNvSpPr>
          <p:nvPr>
            <p:ph type="title" hasCustomPrompt="1"/>
          </p:nvPr>
        </p:nvSpPr>
        <p:spPr>
          <a:xfrm>
            <a:off x="6397164" y="1258101"/>
            <a:ext cx="5018228" cy="867930"/>
          </a:xfrm>
          <a:prstGeom prst="rect">
            <a:avLst/>
          </a:prstGeom>
        </p:spPr>
        <p:txBody>
          <a:bodyPr wrap="square">
            <a:spAutoFit/>
          </a:bodyPr>
          <a:lstStyle>
            <a:lvl1pPr>
              <a:defRPr sz="2800"/>
            </a:lvl1pPr>
          </a:lstStyle>
          <a:p>
            <a:pPr lvl="0"/>
            <a:r>
              <a:rPr lang="en-US"/>
              <a:t>Click to add title to this example slide</a:t>
            </a:r>
          </a:p>
        </p:txBody>
      </p:sp>
      <p:cxnSp>
        <p:nvCxnSpPr>
          <p:cNvPr id="11" name="Straight Connector 10">
            <a:extLst>
              <a:ext uri="{FF2B5EF4-FFF2-40B4-BE49-F238E27FC236}">
                <a16:creationId xmlns:a16="http://schemas.microsoft.com/office/drawing/2014/main" id="{076CAFA7-68AE-4EAD-BE3A-A5B16D9D3552}"/>
              </a:ext>
            </a:extLst>
          </p:cNvPr>
          <p:cNvCxnSpPr/>
          <p:nvPr userDrawn="1"/>
        </p:nvCxnSpPr>
        <p:spPr>
          <a:xfrm>
            <a:off x="6381111"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A8F2FE0A-3A4C-445D-8290-44FCEA3F5955}"/>
              </a:ext>
            </a:extLst>
          </p:cNvPr>
          <p:cNvSpPr>
            <a:spLocks noGrp="1"/>
          </p:cNvSpPr>
          <p:nvPr>
            <p:ph type="body" sz="quarter" idx="10" hasCustomPrompt="1"/>
          </p:nvPr>
        </p:nvSpPr>
        <p:spPr>
          <a:xfrm>
            <a:off x="6381111" y="313371"/>
            <a:ext cx="4554538" cy="308803"/>
          </a:xfrm>
          <a:prstGeom prst="rect">
            <a:avLst/>
          </a:prstGeom>
        </p:spPr>
        <p:txBody>
          <a:bodyPr anchor="ctr"/>
          <a:lstStyle>
            <a:lvl1pPr marL="91440" indent="0">
              <a:buNone/>
              <a:defRPr lang="en-US" sz="1600" dirty="0">
                <a:solidFill>
                  <a:schemeClr val="accent2"/>
                </a:solidFill>
              </a:defRPr>
            </a:lvl1pPr>
          </a:lstStyle>
          <a:p>
            <a:pPr lvl="0"/>
            <a:r>
              <a:rPr lang="en-US"/>
              <a:t>Click to add section name</a:t>
            </a:r>
          </a:p>
        </p:txBody>
      </p:sp>
      <p:sp>
        <p:nvSpPr>
          <p:cNvPr id="15" name="Text Placeholder 3">
            <a:extLst>
              <a:ext uri="{FF2B5EF4-FFF2-40B4-BE49-F238E27FC236}">
                <a16:creationId xmlns:a16="http://schemas.microsoft.com/office/drawing/2014/main" id="{C9AD2564-EF06-46B2-95AF-0FC81EEDCC98}"/>
              </a:ext>
            </a:extLst>
          </p:cNvPr>
          <p:cNvSpPr>
            <a:spLocks noGrp="1"/>
          </p:cNvSpPr>
          <p:nvPr>
            <p:ph type="body" sz="half" idx="2" hasCustomPrompt="1"/>
          </p:nvPr>
        </p:nvSpPr>
        <p:spPr>
          <a:xfrm>
            <a:off x="6397163" y="2245766"/>
            <a:ext cx="5018229" cy="3920948"/>
          </a:xfrm>
          <a:prstGeom prst="rect">
            <a:avLst/>
          </a:prstGeom>
        </p:spPr>
        <p:txBody>
          <a:bodyPr>
            <a:noAutofit/>
          </a:bodyPr>
          <a:lstStyle>
            <a:lvl1pPr marL="0" indent="0">
              <a:lnSpc>
                <a:spcPts val="2400"/>
              </a:lnSpc>
              <a:buNone/>
              <a:defRPr lang="en-US" sz="18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 </a:t>
            </a:r>
          </a:p>
        </p:txBody>
      </p:sp>
      <p:sp>
        <p:nvSpPr>
          <p:cNvPr id="2" name="Rectangle 1">
            <a:extLst>
              <a:ext uri="{FF2B5EF4-FFF2-40B4-BE49-F238E27FC236}">
                <a16:creationId xmlns:a16="http://schemas.microsoft.com/office/drawing/2014/main" id="{316AFA94-F296-313F-FBDB-6DFA3B536DBA}"/>
              </a:ext>
            </a:extLst>
          </p:cNvPr>
          <p:cNvSpPr/>
          <p:nvPr userDrawn="1"/>
        </p:nvSpPr>
        <p:spPr>
          <a:xfrm>
            <a:off x="0" y="0"/>
            <a:ext cx="6095998" cy="6858000"/>
          </a:xfrm>
          <a:prstGeom prst="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150"/>
          </a:p>
        </p:txBody>
      </p:sp>
      <p:sp>
        <p:nvSpPr>
          <p:cNvPr id="4" name="Text Placeholder 3">
            <a:extLst>
              <a:ext uri="{FF2B5EF4-FFF2-40B4-BE49-F238E27FC236}">
                <a16:creationId xmlns:a16="http://schemas.microsoft.com/office/drawing/2014/main" id="{DF611D37-3C69-559D-22A9-790719AA1352}"/>
              </a:ext>
            </a:extLst>
          </p:cNvPr>
          <p:cNvSpPr>
            <a:spLocks noGrp="1"/>
          </p:cNvSpPr>
          <p:nvPr>
            <p:ph type="body" sz="quarter" idx="11" hasCustomPrompt="1"/>
          </p:nvPr>
        </p:nvSpPr>
        <p:spPr>
          <a:xfrm>
            <a:off x="863600" y="2159530"/>
            <a:ext cx="4389438" cy="2179637"/>
          </a:xfrm>
          <a:prstGeom prst="rect">
            <a:avLst/>
          </a:prstGeom>
        </p:spPr>
        <p:txBody>
          <a:bodyPr anchor="ctr"/>
          <a:lstStyle>
            <a:lvl1pPr marL="91440" indent="0">
              <a:buNone/>
              <a:defRPr sz="3200"/>
            </a:lvl1pPr>
          </a:lstStyle>
          <a:p>
            <a:pPr lvl="0"/>
            <a:r>
              <a:rPr lang="en-US"/>
              <a:t>Insert call out text here</a:t>
            </a:r>
            <a:endParaRPr lang="en-150"/>
          </a:p>
        </p:txBody>
      </p:sp>
    </p:spTree>
    <p:extLst>
      <p:ext uri="{BB962C8B-B14F-4D97-AF65-F5344CB8AC3E}">
        <p14:creationId xmlns:p14="http://schemas.microsoft.com/office/powerpoint/2010/main" val="3180922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 Page Number_One column tex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2D2EAAE-CF97-5EA0-05A9-D44216E93D57}"/>
              </a:ext>
            </a:extLst>
          </p:cNvPr>
          <p:cNvCxnSpPr/>
          <p:nvPr userDrawn="1"/>
        </p:nvCxnSpPr>
        <p:spPr>
          <a:xfrm>
            <a:off x="614783"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0CBB9220-06B0-1216-B453-6A95C0865570}"/>
              </a:ext>
            </a:extLst>
          </p:cNvPr>
          <p:cNvSpPr>
            <a:spLocks noGrp="1"/>
          </p:cNvSpPr>
          <p:nvPr>
            <p:ph type="body" sz="quarter" idx="10" hasCustomPrompt="1"/>
          </p:nvPr>
        </p:nvSpPr>
        <p:spPr>
          <a:xfrm>
            <a:off x="614783" y="313371"/>
            <a:ext cx="4554538" cy="308803"/>
          </a:xfrm>
          <a:prstGeom prst="rect">
            <a:avLst/>
          </a:prstGeom>
        </p:spPr>
        <p:txBody>
          <a:bodyPr anchor="ctr">
            <a:noAutofit/>
          </a:bodyPr>
          <a:lstStyle>
            <a:lvl1pPr marL="91440" indent="0">
              <a:buNone/>
              <a:defRPr sz="1600">
                <a:solidFill>
                  <a:schemeClr val="accent2"/>
                </a:solidFill>
              </a:defRPr>
            </a:lvl1pPr>
          </a:lstStyle>
          <a:p>
            <a:pPr lvl="0"/>
            <a:r>
              <a:rPr lang="en-US"/>
              <a:t>Click to add section name</a:t>
            </a:r>
          </a:p>
        </p:txBody>
      </p:sp>
      <p:sp>
        <p:nvSpPr>
          <p:cNvPr id="6" name="Title 1">
            <a:extLst>
              <a:ext uri="{FF2B5EF4-FFF2-40B4-BE49-F238E27FC236}">
                <a16:creationId xmlns:a16="http://schemas.microsoft.com/office/drawing/2014/main" id="{07AF9ADD-9F98-137E-64B5-09586345F75E}"/>
              </a:ext>
            </a:extLst>
          </p:cNvPr>
          <p:cNvSpPr>
            <a:spLocks noGrp="1"/>
          </p:cNvSpPr>
          <p:nvPr>
            <p:ph type="title"/>
          </p:nvPr>
        </p:nvSpPr>
        <p:spPr>
          <a:xfrm>
            <a:off x="634707" y="1267337"/>
            <a:ext cx="9061228" cy="480131"/>
          </a:xfrm>
          <a:prstGeom prst="rect">
            <a:avLst/>
          </a:prstGeom>
        </p:spPr>
        <p:txBody>
          <a:bodyPr wrap="square">
            <a:spAutoFit/>
          </a:bodyPr>
          <a:lstStyle>
            <a:lvl1pPr>
              <a:defRPr sz="2800"/>
            </a:lvl1pPr>
          </a:lstStyle>
          <a:p>
            <a:pPr lvl="0"/>
            <a:endParaRPr lang="en-US"/>
          </a:p>
        </p:txBody>
      </p:sp>
      <p:sp>
        <p:nvSpPr>
          <p:cNvPr id="4" name="Content Placeholder 3">
            <a:extLst>
              <a:ext uri="{FF2B5EF4-FFF2-40B4-BE49-F238E27FC236}">
                <a16:creationId xmlns:a16="http://schemas.microsoft.com/office/drawing/2014/main" id="{BB80112A-836A-BE46-6382-D6377642309E}"/>
              </a:ext>
            </a:extLst>
          </p:cNvPr>
          <p:cNvSpPr>
            <a:spLocks noGrp="1"/>
          </p:cNvSpPr>
          <p:nvPr>
            <p:ph sz="quarter" idx="11"/>
          </p:nvPr>
        </p:nvSpPr>
        <p:spPr>
          <a:xfrm>
            <a:off x="633255" y="1995553"/>
            <a:ext cx="9082087" cy="3779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Tree>
    <p:extLst>
      <p:ext uri="{BB962C8B-B14F-4D97-AF65-F5344CB8AC3E}">
        <p14:creationId xmlns:p14="http://schemas.microsoft.com/office/powerpoint/2010/main" val="247716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o Page Number_Two Column Body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F752D4-D41F-48C8-BC93-770A10B9CEFC}"/>
              </a:ext>
            </a:extLst>
          </p:cNvPr>
          <p:cNvSpPr>
            <a:spLocks noGrp="1"/>
          </p:cNvSpPr>
          <p:nvPr>
            <p:ph type="body" sz="half" idx="2" hasCustomPrompt="1"/>
          </p:nvPr>
        </p:nvSpPr>
        <p:spPr>
          <a:xfrm>
            <a:off x="645567" y="1996096"/>
            <a:ext cx="9051730" cy="2566666"/>
          </a:xfrm>
          <a:prstGeom prst="rect">
            <a:avLst/>
          </a:prstGeom>
        </p:spPr>
        <p:txBody>
          <a:bodyPr numCol="2" spcCol="360000">
            <a:noAutofit/>
          </a:bodyPr>
          <a:lstStyle>
            <a:lvl1pPr marL="0" indent="0">
              <a:lnSpc>
                <a:spcPts val="2400"/>
              </a:lnSpc>
              <a:buFontTx/>
              <a:buNone/>
              <a:defRPr sz="1800" spc="20" baseline="0"/>
            </a:lvl1pPr>
            <a:lvl2pPr marL="457200" indent="0">
              <a:buFontTx/>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Aenean </a:t>
            </a:r>
            <a:r>
              <a:rPr lang="en-US" err="1"/>
              <a:t>commodo</a:t>
            </a:r>
            <a:r>
              <a:rPr lang="en-US"/>
              <a:t> ligula </a:t>
            </a:r>
            <a:r>
              <a:rPr lang="en-US" err="1"/>
              <a:t>eget</a:t>
            </a:r>
            <a:r>
              <a:rPr lang="en-US"/>
              <a:t> dolor. Aenean </a:t>
            </a:r>
            <a:r>
              <a:rPr lang="en-US" err="1"/>
              <a:t>massa</a:t>
            </a:r>
            <a:r>
              <a:rPr lang="en-US"/>
              <a:t>. Cum sociis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Donec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a:p>
            <a:pPr lvl="0"/>
            <a:r>
              <a:rPr lang="en-US" err="1"/>
              <a:t>Nulla</a:t>
            </a:r>
            <a:r>
              <a:rPr lang="en-US"/>
              <a:t> </a:t>
            </a:r>
            <a:r>
              <a:rPr lang="en-US" err="1"/>
              <a:t>consequat</a:t>
            </a:r>
            <a:r>
              <a:rPr lang="en-US"/>
              <a:t> </a:t>
            </a:r>
            <a:r>
              <a:rPr lang="en-US" err="1"/>
              <a:t>massa</a:t>
            </a:r>
            <a:r>
              <a:rPr lang="en-US"/>
              <a:t> </a:t>
            </a:r>
            <a:r>
              <a:rPr lang="en-US" err="1"/>
              <a:t>quis</a:t>
            </a:r>
            <a:r>
              <a:rPr lang="en-US"/>
              <a:t> </a:t>
            </a:r>
            <a:r>
              <a:rPr lang="en-US" err="1"/>
              <a:t>enim</a:t>
            </a:r>
            <a:r>
              <a:rPr lang="en-US"/>
              <a:t>. Donec </a:t>
            </a:r>
            <a:r>
              <a:rPr lang="en-US" err="1"/>
              <a:t>pede</a:t>
            </a:r>
            <a:r>
              <a:rPr lang="en-US"/>
              <a:t> </a:t>
            </a:r>
            <a:r>
              <a:rPr lang="en-US" err="1"/>
              <a:t>justo</a:t>
            </a:r>
            <a:r>
              <a:rPr lang="en-US"/>
              <a:t>, </a:t>
            </a:r>
            <a:r>
              <a:rPr lang="en-US" err="1"/>
              <a:t>fringilla</a:t>
            </a:r>
            <a:r>
              <a:rPr lang="en-US"/>
              <a:t> vel, </a:t>
            </a:r>
            <a:r>
              <a:rPr lang="en-US" err="1"/>
              <a:t>aliquet</a:t>
            </a:r>
            <a:r>
              <a:rPr lang="en-US"/>
              <a:t> </a:t>
            </a:r>
            <a:r>
              <a:rPr lang="en-US" err="1"/>
              <a:t>nec</a:t>
            </a:r>
            <a:r>
              <a:rPr lang="en-US"/>
              <a:t>. Cum sociis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Donec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a:t>
            </a:r>
          </a:p>
        </p:txBody>
      </p:sp>
      <p:sp>
        <p:nvSpPr>
          <p:cNvPr id="17" name="Title 1">
            <a:extLst>
              <a:ext uri="{FF2B5EF4-FFF2-40B4-BE49-F238E27FC236}">
                <a16:creationId xmlns:a16="http://schemas.microsoft.com/office/drawing/2014/main" id="{CED336FC-6E45-4A2D-A5AB-BE24E693E093}"/>
              </a:ext>
            </a:extLst>
          </p:cNvPr>
          <p:cNvSpPr>
            <a:spLocks noGrp="1"/>
          </p:cNvSpPr>
          <p:nvPr>
            <p:ph type="title" hasCustomPrompt="1"/>
          </p:nvPr>
        </p:nvSpPr>
        <p:spPr>
          <a:xfrm>
            <a:off x="645567" y="1265849"/>
            <a:ext cx="9051731" cy="502882"/>
          </a:xfrm>
          <a:prstGeom prst="rect">
            <a:avLst/>
          </a:prstGeom>
        </p:spPr>
        <p:txBody>
          <a:bodyPr>
            <a:noAutofit/>
          </a:bodyPr>
          <a:lstStyle>
            <a:lvl1pPr>
              <a:defRPr sz="2800"/>
            </a:lvl1pPr>
          </a:lstStyle>
          <a:p>
            <a:pPr lvl="0"/>
            <a:r>
              <a:rPr lang="en-US"/>
              <a:t>Click to add title</a:t>
            </a:r>
          </a:p>
        </p:txBody>
      </p:sp>
      <p:cxnSp>
        <p:nvCxnSpPr>
          <p:cNvPr id="8" name="Straight Connector 7">
            <a:extLst>
              <a:ext uri="{FF2B5EF4-FFF2-40B4-BE49-F238E27FC236}">
                <a16:creationId xmlns:a16="http://schemas.microsoft.com/office/drawing/2014/main" id="{20EB37B9-0614-41D6-8AFE-EB91B451A9F5}"/>
              </a:ext>
            </a:extLst>
          </p:cNvPr>
          <p:cNvCxnSpPr/>
          <p:nvPr userDrawn="1"/>
        </p:nvCxnSpPr>
        <p:spPr>
          <a:xfrm>
            <a:off x="614783"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CFE8CDBB-5A4D-4444-85CC-7578EF050F69}"/>
              </a:ext>
            </a:extLst>
          </p:cNvPr>
          <p:cNvSpPr>
            <a:spLocks noGrp="1"/>
          </p:cNvSpPr>
          <p:nvPr>
            <p:ph type="body" sz="quarter" idx="12" hasCustomPrompt="1"/>
          </p:nvPr>
        </p:nvSpPr>
        <p:spPr>
          <a:xfrm>
            <a:off x="614783" y="313371"/>
            <a:ext cx="4554538" cy="308803"/>
          </a:xfrm>
          <a:prstGeom prst="rect">
            <a:avLst/>
          </a:prstGeom>
        </p:spPr>
        <p:txBody>
          <a:bodyPr anchor="ctr">
            <a:noAutofit/>
          </a:bodyPr>
          <a:lstStyle>
            <a:lvl1pPr marL="91440" indent="0">
              <a:buNone/>
              <a:defRPr lang="en-US" sz="1600" dirty="0">
                <a:solidFill>
                  <a:schemeClr val="accent2"/>
                </a:solidFill>
              </a:defRPr>
            </a:lvl1pPr>
          </a:lstStyle>
          <a:p>
            <a:pPr lvl="0"/>
            <a:r>
              <a:rPr lang="en-US"/>
              <a:t>Click to add section name</a:t>
            </a:r>
          </a:p>
        </p:txBody>
      </p:sp>
    </p:spTree>
    <p:extLst>
      <p:ext uri="{BB962C8B-B14F-4D97-AF65-F5344CB8AC3E}">
        <p14:creationId xmlns:p14="http://schemas.microsoft.com/office/powerpoint/2010/main" val="29295206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93" userDrawn="1">
          <p15:clr>
            <a:srgbClr val="FBAE40"/>
          </p15:clr>
        </p15:guide>
        <p15:guide id="3" pos="7287" userDrawn="1">
          <p15:clr>
            <a:srgbClr val="FBAE40"/>
          </p15:clr>
        </p15:guide>
        <p15:guide id="4" orient="horz" pos="346" userDrawn="1">
          <p15:clr>
            <a:srgbClr val="FBAE40"/>
          </p15:clr>
        </p15:guide>
        <p15:guide id="5" orient="horz" pos="397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edium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E364E913-4A6A-4F3B-B209-831A75170B72}"/>
              </a:ext>
            </a:extLst>
          </p:cNvPr>
          <p:cNvSpPr>
            <a:spLocks noGrp="1"/>
          </p:cNvSpPr>
          <p:nvPr>
            <p:ph type="pic" idx="1" hasCustomPrompt="1"/>
          </p:nvPr>
        </p:nvSpPr>
        <p:spPr>
          <a:xfrm>
            <a:off x="6096000" y="0"/>
            <a:ext cx="6092751" cy="6858000"/>
          </a:xfrm>
          <a:prstGeom prst="rect">
            <a:avLst/>
          </a:prstGeom>
          <a:solidFill>
            <a:schemeClr val="bg2"/>
          </a:solidFill>
          <a:ln>
            <a:noFill/>
          </a:ln>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image here</a:t>
            </a:r>
          </a:p>
        </p:txBody>
      </p:sp>
      <p:sp>
        <p:nvSpPr>
          <p:cNvPr id="8" name="Title 1">
            <a:extLst>
              <a:ext uri="{FF2B5EF4-FFF2-40B4-BE49-F238E27FC236}">
                <a16:creationId xmlns:a16="http://schemas.microsoft.com/office/drawing/2014/main" id="{E30453B6-BE94-4D10-99CD-4F6557992EA0}"/>
              </a:ext>
            </a:extLst>
          </p:cNvPr>
          <p:cNvSpPr>
            <a:spLocks noGrp="1"/>
          </p:cNvSpPr>
          <p:nvPr>
            <p:ph type="title" hasCustomPrompt="1"/>
          </p:nvPr>
        </p:nvSpPr>
        <p:spPr>
          <a:xfrm>
            <a:off x="632127" y="1258101"/>
            <a:ext cx="5018228" cy="867930"/>
          </a:xfrm>
          <a:prstGeom prst="rect">
            <a:avLst/>
          </a:prstGeom>
        </p:spPr>
        <p:txBody>
          <a:bodyPr wrap="square">
            <a:spAutoFit/>
          </a:bodyPr>
          <a:lstStyle>
            <a:lvl1pPr>
              <a:defRPr sz="2800"/>
            </a:lvl1pPr>
          </a:lstStyle>
          <a:p>
            <a:pPr lvl="0"/>
            <a:r>
              <a:rPr lang="en-US"/>
              <a:t>Click to add title to this example slide</a:t>
            </a:r>
          </a:p>
        </p:txBody>
      </p:sp>
      <p:cxnSp>
        <p:nvCxnSpPr>
          <p:cNvPr id="11" name="Straight Connector 10">
            <a:extLst>
              <a:ext uri="{FF2B5EF4-FFF2-40B4-BE49-F238E27FC236}">
                <a16:creationId xmlns:a16="http://schemas.microsoft.com/office/drawing/2014/main" id="{076CAFA7-68AE-4EAD-BE3A-A5B16D9D3552}"/>
              </a:ext>
            </a:extLst>
          </p:cNvPr>
          <p:cNvCxnSpPr/>
          <p:nvPr userDrawn="1"/>
        </p:nvCxnSpPr>
        <p:spPr>
          <a:xfrm>
            <a:off x="616074"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A8F2FE0A-3A4C-445D-8290-44FCEA3F5955}"/>
              </a:ext>
            </a:extLst>
          </p:cNvPr>
          <p:cNvSpPr>
            <a:spLocks noGrp="1"/>
          </p:cNvSpPr>
          <p:nvPr>
            <p:ph type="body" sz="quarter" idx="10"/>
          </p:nvPr>
        </p:nvSpPr>
        <p:spPr>
          <a:xfrm>
            <a:off x="616074" y="313371"/>
            <a:ext cx="4554538" cy="308803"/>
          </a:xfrm>
          <a:prstGeom prst="rect">
            <a:avLst/>
          </a:prstGeom>
        </p:spPr>
        <p:txBody>
          <a:bodyPr anchor="ctr">
            <a:noAutofit/>
          </a:bodyPr>
          <a:lstStyle>
            <a:lvl1pPr marL="91440" indent="0">
              <a:buNone/>
              <a:defRPr lang="en-US" sz="1600" dirty="0">
                <a:solidFill>
                  <a:schemeClr val="accent2"/>
                </a:solidFill>
              </a:defRPr>
            </a:lvl1pPr>
          </a:lstStyle>
          <a:p>
            <a:pPr lvl="0"/>
            <a:r>
              <a:rPr lang="en-GB"/>
              <a:t>Click to edit Master text styles</a:t>
            </a:r>
          </a:p>
        </p:txBody>
      </p:sp>
      <p:sp>
        <p:nvSpPr>
          <p:cNvPr id="15" name="Text Placeholder 3">
            <a:extLst>
              <a:ext uri="{FF2B5EF4-FFF2-40B4-BE49-F238E27FC236}">
                <a16:creationId xmlns:a16="http://schemas.microsoft.com/office/drawing/2014/main" id="{C9AD2564-EF06-46B2-95AF-0FC81EEDCC98}"/>
              </a:ext>
            </a:extLst>
          </p:cNvPr>
          <p:cNvSpPr>
            <a:spLocks noGrp="1"/>
          </p:cNvSpPr>
          <p:nvPr>
            <p:ph type="body" sz="half" idx="2" hasCustomPrompt="1"/>
          </p:nvPr>
        </p:nvSpPr>
        <p:spPr>
          <a:xfrm>
            <a:off x="632126" y="2245766"/>
            <a:ext cx="5018229" cy="3920948"/>
          </a:xfrm>
          <a:prstGeom prst="rect">
            <a:avLst/>
          </a:prstGeom>
        </p:spPr>
        <p:txBody>
          <a:bodyPr>
            <a:noAutofit/>
          </a:bodyPr>
          <a:lstStyle>
            <a:lvl1pPr marL="0" indent="0">
              <a:lnSpc>
                <a:spcPts val="2400"/>
              </a:lnSpc>
              <a:buNone/>
              <a:defRPr lang="en-US" sz="18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 </a:t>
            </a:r>
          </a:p>
        </p:txBody>
      </p:sp>
    </p:spTree>
    <p:extLst>
      <p:ext uri="{BB962C8B-B14F-4D97-AF65-F5344CB8AC3E}">
        <p14:creationId xmlns:p14="http://schemas.microsoft.com/office/powerpoint/2010/main" val="3864113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 Page Number_Two column bullet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078E5A-AB76-4634-8AD9-64C991C6FC02}"/>
              </a:ext>
            </a:extLst>
          </p:cNvPr>
          <p:cNvSpPr>
            <a:spLocks noGrp="1"/>
          </p:cNvSpPr>
          <p:nvPr>
            <p:ph sz="half" idx="1" hasCustomPrompt="1"/>
          </p:nvPr>
        </p:nvSpPr>
        <p:spPr>
          <a:xfrm>
            <a:off x="642360" y="1994344"/>
            <a:ext cx="4393315" cy="4125355"/>
          </a:xfrm>
          <a:prstGeom prst="rect">
            <a:avLst/>
          </a:prstGeom>
        </p:spPr>
        <p:txBody>
          <a:bodyPr>
            <a:noAutofit/>
          </a:bodyPr>
          <a:lstStyle>
            <a:lvl1pPr marL="228600" indent="-137160">
              <a:buClr>
                <a:srgbClr val="009CD6"/>
              </a:buClr>
              <a:buFont typeface="Arial" panose="020B0604020202020204" pitchFamily="34" charset="0"/>
              <a:buChar char="•"/>
              <a:defRPr lang="en-US" spc="20" dirty="0"/>
            </a:lvl1pPr>
            <a:lvl2pPr marL="685800" indent="-137160">
              <a:buClr>
                <a:srgbClr val="009CD6"/>
              </a:buClr>
              <a:buFont typeface="Arial" panose="020B0604020202020204" pitchFamily="34" charset="0"/>
              <a:buChar char="•"/>
              <a:defRPr lang="en-US" spc="20" dirty="0"/>
            </a:lvl2pPr>
            <a:lvl3pPr marL="1143000" indent="-137160">
              <a:buClr>
                <a:srgbClr val="009CD6"/>
              </a:buClr>
              <a:buFont typeface="Arial" panose="020B0604020202020204" pitchFamily="34" charset="0"/>
              <a:buChar char="•"/>
              <a:defRPr lang="en-US" spc="20" dirty="0"/>
            </a:lvl3pPr>
            <a:lvl4pPr marL="1600200" indent="-137160">
              <a:buClr>
                <a:srgbClr val="009CD6"/>
              </a:buClr>
              <a:buFont typeface="Arial" panose="020B0604020202020204" pitchFamily="34" charset="0"/>
              <a:buChar char="•"/>
              <a:defRPr lang="en-US" spc="20" dirty="0"/>
            </a:lvl4pPr>
            <a:lvl5pPr>
              <a:buClr>
                <a:srgbClr val="5B9BD5"/>
              </a:buClr>
              <a:defRPr spc="0"/>
            </a:lvl5pPr>
          </a:lstStyle>
          <a:p>
            <a:pPr lvl="0"/>
            <a:r>
              <a:rPr lang="en-US"/>
              <a:t>Second level</a:t>
            </a:r>
          </a:p>
        </p:txBody>
      </p:sp>
      <p:sp>
        <p:nvSpPr>
          <p:cNvPr id="4" name="Content Placeholder 3">
            <a:extLst>
              <a:ext uri="{FF2B5EF4-FFF2-40B4-BE49-F238E27FC236}">
                <a16:creationId xmlns:a16="http://schemas.microsoft.com/office/drawing/2014/main" id="{4198F227-A22B-432C-84DE-6E0A3BE38D63}"/>
              </a:ext>
            </a:extLst>
          </p:cNvPr>
          <p:cNvSpPr>
            <a:spLocks noGrp="1"/>
          </p:cNvSpPr>
          <p:nvPr>
            <p:ph sz="half" idx="2" hasCustomPrompt="1"/>
          </p:nvPr>
        </p:nvSpPr>
        <p:spPr>
          <a:xfrm>
            <a:off x="5381243" y="1994343"/>
            <a:ext cx="4393316" cy="4126191"/>
          </a:xfrm>
          <a:prstGeom prst="rect">
            <a:avLst/>
          </a:prstGeom>
        </p:spPr>
        <p:txBody>
          <a:bodyPr>
            <a:noAutofit/>
          </a:bodyPr>
          <a:lstStyle>
            <a:lvl1pPr marL="228600" indent="-137160">
              <a:buClr>
                <a:srgbClr val="009CD6"/>
              </a:buClr>
              <a:buFont typeface="Arial" panose="020B0604020202020204" pitchFamily="34" charset="0"/>
              <a:buChar char="•"/>
              <a:defRPr lang="en-US" spc="20" dirty="0"/>
            </a:lvl1pPr>
            <a:lvl2pPr marL="685800" indent="-137160">
              <a:buClr>
                <a:srgbClr val="009CD6"/>
              </a:buClr>
              <a:buFont typeface="Arial" panose="020B0604020202020204" pitchFamily="34" charset="0"/>
              <a:buChar char="•"/>
              <a:defRPr lang="en-US" spc="20" dirty="0"/>
            </a:lvl2pPr>
            <a:lvl3pPr marL="1143000" indent="-137160">
              <a:buClr>
                <a:srgbClr val="009CD6"/>
              </a:buClr>
              <a:buFont typeface="Arial" panose="020B0604020202020204" pitchFamily="34" charset="0"/>
              <a:buChar char="•"/>
              <a:defRPr lang="en-US" spc="20" dirty="0"/>
            </a:lvl3pPr>
            <a:lvl4pPr marL="1600200" indent="-137160">
              <a:buClr>
                <a:srgbClr val="009CD6"/>
              </a:buClr>
              <a:buFont typeface="Arial" panose="020B0604020202020204" pitchFamily="34" charset="0"/>
              <a:buChar char="•"/>
              <a:defRPr lang="en-US" spc="20" dirty="0"/>
            </a:lvl4pPr>
            <a:lvl5pPr>
              <a:buClr>
                <a:srgbClr val="5B9BD5"/>
              </a:buClr>
              <a:defRPr spc="0"/>
            </a:lvl5pPr>
          </a:lstStyle>
          <a:p>
            <a:pPr lvl="0"/>
            <a:r>
              <a:rPr lang="en-US"/>
              <a:t>Second level</a:t>
            </a:r>
          </a:p>
        </p:txBody>
      </p:sp>
      <p:sp>
        <p:nvSpPr>
          <p:cNvPr id="10" name="Title 1">
            <a:extLst>
              <a:ext uri="{FF2B5EF4-FFF2-40B4-BE49-F238E27FC236}">
                <a16:creationId xmlns:a16="http://schemas.microsoft.com/office/drawing/2014/main" id="{D346557F-F9B0-433A-9FC1-56C38B19DE9B}"/>
              </a:ext>
            </a:extLst>
          </p:cNvPr>
          <p:cNvSpPr>
            <a:spLocks noGrp="1"/>
          </p:cNvSpPr>
          <p:nvPr>
            <p:ph type="title"/>
          </p:nvPr>
        </p:nvSpPr>
        <p:spPr>
          <a:xfrm>
            <a:off x="642361" y="1269489"/>
            <a:ext cx="9132198" cy="565079"/>
          </a:xfrm>
          <a:prstGeom prst="rect">
            <a:avLst/>
          </a:prstGeom>
        </p:spPr>
        <p:txBody>
          <a:bodyPr>
            <a:noAutofit/>
          </a:bodyPr>
          <a:lstStyle>
            <a:lvl1pPr>
              <a:defRPr sz="2800"/>
            </a:lvl1pPr>
          </a:lstStyle>
          <a:p>
            <a:pPr lvl="0"/>
            <a:endParaRPr lang="en-US"/>
          </a:p>
        </p:txBody>
      </p:sp>
      <p:cxnSp>
        <p:nvCxnSpPr>
          <p:cNvPr id="12" name="Straight Connector 11">
            <a:extLst>
              <a:ext uri="{FF2B5EF4-FFF2-40B4-BE49-F238E27FC236}">
                <a16:creationId xmlns:a16="http://schemas.microsoft.com/office/drawing/2014/main" id="{56157FF2-E1F2-41A6-A3CB-3DE59785DD4D}"/>
              </a:ext>
            </a:extLst>
          </p:cNvPr>
          <p:cNvCxnSpPr/>
          <p:nvPr userDrawn="1"/>
        </p:nvCxnSpPr>
        <p:spPr>
          <a:xfrm>
            <a:off x="614780"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E8A78C8E-6713-4582-84CE-8C8A0FE572A4}"/>
              </a:ext>
            </a:extLst>
          </p:cNvPr>
          <p:cNvSpPr>
            <a:spLocks noGrp="1"/>
          </p:cNvSpPr>
          <p:nvPr>
            <p:ph type="body" sz="quarter" idx="12" hasCustomPrompt="1"/>
          </p:nvPr>
        </p:nvSpPr>
        <p:spPr>
          <a:xfrm>
            <a:off x="614780" y="313371"/>
            <a:ext cx="4554538" cy="308803"/>
          </a:xfrm>
          <a:prstGeom prst="rect">
            <a:avLst/>
          </a:prstGeom>
        </p:spPr>
        <p:txBody>
          <a:bodyPr anchor="ctr"/>
          <a:lstStyle>
            <a:lvl1pPr marL="91440" indent="0">
              <a:buNone/>
              <a:defRPr lang="en-US" sz="1600" dirty="0">
                <a:solidFill>
                  <a:schemeClr val="accent2"/>
                </a:solidFill>
              </a:defRPr>
            </a:lvl1pPr>
          </a:lstStyle>
          <a:p>
            <a:pPr lvl="0"/>
            <a:r>
              <a:rPr lang="en-US"/>
              <a:t>Click to add section name</a:t>
            </a:r>
          </a:p>
        </p:txBody>
      </p:sp>
    </p:spTree>
    <p:extLst>
      <p:ext uri="{BB962C8B-B14F-4D97-AF65-F5344CB8AC3E}">
        <p14:creationId xmlns:p14="http://schemas.microsoft.com/office/powerpoint/2010/main" val="3627858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No Page Number_Blank - Footer (white bg) ">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029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o Page Number_Big text two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A647C-A7BD-47C9-962C-55289EF4CD84}"/>
              </a:ext>
            </a:extLst>
          </p:cNvPr>
          <p:cNvSpPr>
            <a:spLocks noGrp="1"/>
          </p:cNvSpPr>
          <p:nvPr>
            <p:ph idx="1" hasCustomPrompt="1"/>
          </p:nvPr>
        </p:nvSpPr>
        <p:spPr>
          <a:xfrm>
            <a:off x="725414" y="2033625"/>
            <a:ext cx="8999926" cy="4067251"/>
          </a:xfrm>
        </p:spPr>
        <p:txBody>
          <a:bodyPr numCol="2" spcCol="274320">
            <a:noAutofit/>
          </a:bodyPr>
          <a:lstStyle>
            <a:lvl1pPr marL="91440" marR="0" indent="0" algn="l" defTabSz="914400" rtl="0" eaLnBrk="1" fontAlgn="auto" latinLnBrk="0" hangingPunct="1">
              <a:lnSpc>
                <a:spcPct val="100000"/>
              </a:lnSpc>
              <a:spcBef>
                <a:spcPts val="1000"/>
              </a:spcBef>
              <a:spcAft>
                <a:spcPts val="0"/>
              </a:spcAft>
              <a:buClr>
                <a:srgbClr val="009CD6"/>
              </a:buClr>
              <a:buSzPct val="110000"/>
              <a:buFontTx/>
              <a:buNone/>
              <a:tabLst/>
              <a:defRPr sz="2400" spc="20"/>
            </a:lvl1pPr>
            <a:lvl2pPr marL="548640" indent="0">
              <a:lnSpc>
                <a:spcPts val="2400"/>
              </a:lnSpc>
              <a:buClr>
                <a:srgbClr val="009CD6"/>
              </a:buClr>
              <a:buFontTx/>
              <a:buNone/>
              <a:defRPr sz="1800" spc="20"/>
            </a:lvl2pPr>
            <a:lvl3pPr marL="1005840" indent="0">
              <a:lnSpc>
                <a:spcPts val="2400"/>
              </a:lnSpc>
              <a:buClr>
                <a:srgbClr val="009CD6"/>
              </a:buClr>
              <a:buFontTx/>
              <a:buNone/>
              <a:defRPr sz="1800" spc="20"/>
            </a:lvl3pPr>
            <a:lvl4pPr marL="1463040" indent="0">
              <a:lnSpc>
                <a:spcPts val="2400"/>
              </a:lnSpc>
              <a:buClr>
                <a:srgbClr val="009CD6"/>
              </a:buClr>
              <a:buFontTx/>
              <a:buNone/>
              <a:defRPr sz="1800" spc="20"/>
            </a:lvl4pPr>
            <a:lvl5pPr>
              <a:buClr>
                <a:srgbClr val="5B9BD5"/>
              </a:buClr>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Aenean </a:t>
            </a:r>
            <a:r>
              <a:rPr lang="en-US" err="1"/>
              <a:t>commodo</a:t>
            </a:r>
            <a:r>
              <a:rPr lang="en-US"/>
              <a:t> ligula </a:t>
            </a:r>
            <a:r>
              <a:rPr lang="en-US" err="1"/>
              <a:t>eget</a:t>
            </a:r>
            <a:r>
              <a:rPr lang="en-US"/>
              <a:t> dolor. Aenean </a:t>
            </a:r>
            <a:r>
              <a:rPr lang="en-US" err="1"/>
              <a:t>massa</a:t>
            </a:r>
            <a:r>
              <a:rPr lang="en-US"/>
              <a:t>. Cum sociis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Donec </a:t>
            </a:r>
            <a:r>
              <a:rPr lang="en-US" err="1"/>
              <a:t>quam</a:t>
            </a:r>
            <a:r>
              <a:rPr lang="en-US"/>
              <a:t>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a:p>
            <a:pPr lvl="0"/>
            <a:r>
              <a:rPr lang="en-US" err="1"/>
              <a:t>Nulla</a:t>
            </a:r>
            <a:r>
              <a:rPr lang="en-US"/>
              <a:t> </a:t>
            </a:r>
            <a:r>
              <a:rPr lang="en-US" err="1"/>
              <a:t>consequat</a:t>
            </a:r>
            <a:r>
              <a:rPr lang="en-US"/>
              <a:t> </a:t>
            </a:r>
            <a:r>
              <a:rPr lang="en-US" err="1"/>
              <a:t>massa</a:t>
            </a:r>
            <a:r>
              <a:rPr lang="en-US"/>
              <a:t> </a:t>
            </a:r>
            <a:r>
              <a:rPr lang="en-US" err="1"/>
              <a:t>quis</a:t>
            </a:r>
            <a:r>
              <a:rPr lang="en-US"/>
              <a:t> </a:t>
            </a:r>
            <a:r>
              <a:rPr lang="en-US" err="1"/>
              <a:t>enim</a:t>
            </a:r>
            <a:r>
              <a:rPr lang="en-US"/>
              <a:t>. Donec </a:t>
            </a:r>
            <a:r>
              <a:rPr lang="en-US" err="1"/>
              <a:t>pede</a:t>
            </a:r>
            <a:r>
              <a:rPr lang="en-US"/>
              <a:t> </a:t>
            </a:r>
            <a:r>
              <a:rPr lang="en-US" err="1"/>
              <a:t>justo</a:t>
            </a:r>
            <a:r>
              <a:rPr lang="en-US"/>
              <a:t>, </a:t>
            </a:r>
            <a:r>
              <a:rPr lang="en-US" err="1"/>
              <a:t>fringilla</a:t>
            </a:r>
            <a:r>
              <a:rPr lang="en-US"/>
              <a:t> vel, </a:t>
            </a:r>
            <a:r>
              <a:rPr lang="en-US" err="1"/>
              <a:t>aliquet</a:t>
            </a:r>
            <a:r>
              <a:rPr lang="en-US"/>
              <a:t> </a:t>
            </a:r>
            <a:r>
              <a:rPr lang="en-US" err="1"/>
              <a:t>nec</a:t>
            </a:r>
            <a:r>
              <a:rPr lang="en-US"/>
              <a:t>.</a:t>
            </a:r>
          </a:p>
          <a:p>
            <a:pPr marL="91440" marR="0" lvl="0" indent="0" algn="l" defTabSz="914400" rtl="0" eaLnBrk="1" fontAlgn="auto" latinLnBrk="0" hangingPunct="1">
              <a:lnSpc>
                <a:spcPct val="100000"/>
              </a:lnSpc>
              <a:spcBef>
                <a:spcPts val="1000"/>
              </a:spcBef>
              <a:spcAft>
                <a:spcPts val="0"/>
              </a:spcAft>
              <a:buClr>
                <a:srgbClr val="009CD6"/>
              </a:buClr>
              <a:buSzPct val="110000"/>
              <a:buFontTx/>
              <a:buNone/>
              <a:tabLst/>
              <a:defRPr/>
            </a:pPr>
            <a:r>
              <a:rPr lang="en-US"/>
              <a:t>Cum sociis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Donec </a:t>
            </a:r>
            <a:r>
              <a:rPr lang="en-US" err="1"/>
              <a:t>quam</a:t>
            </a:r>
            <a:r>
              <a:rPr lang="en-US"/>
              <a:t>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a:t>
            </a:r>
          </a:p>
        </p:txBody>
      </p:sp>
      <p:sp>
        <p:nvSpPr>
          <p:cNvPr id="8" name="Title 1">
            <a:extLst>
              <a:ext uri="{FF2B5EF4-FFF2-40B4-BE49-F238E27FC236}">
                <a16:creationId xmlns:a16="http://schemas.microsoft.com/office/drawing/2014/main" id="{2068AA50-AAA8-4842-ABF3-40CA7CFE97D8}"/>
              </a:ext>
            </a:extLst>
          </p:cNvPr>
          <p:cNvSpPr>
            <a:spLocks noGrp="1"/>
          </p:cNvSpPr>
          <p:nvPr>
            <p:ph type="title" hasCustomPrompt="1"/>
          </p:nvPr>
        </p:nvSpPr>
        <p:spPr>
          <a:xfrm>
            <a:off x="719358" y="685156"/>
            <a:ext cx="8999926" cy="597012"/>
          </a:xfrm>
          <a:prstGeom prst="rect">
            <a:avLst/>
          </a:prstGeom>
        </p:spPr>
        <p:txBody>
          <a:bodyPr>
            <a:noAutofit/>
          </a:bodyPr>
          <a:lstStyle>
            <a:lvl1pPr>
              <a:defRPr sz="2800"/>
            </a:lvl1pPr>
          </a:lstStyle>
          <a:p>
            <a:pPr lvl="0"/>
            <a:r>
              <a:rPr lang="en-US"/>
              <a:t>Click to edit Master text styles</a:t>
            </a:r>
          </a:p>
        </p:txBody>
      </p:sp>
      <p:cxnSp>
        <p:nvCxnSpPr>
          <p:cNvPr id="9" name="Straight Connector 8">
            <a:extLst>
              <a:ext uri="{FF2B5EF4-FFF2-40B4-BE49-F238E27FC236}">
                <a16:creationId xmlns:a16="http://schemas.microsoft.com/office/drawing/2014/main" id="{1D7316B5-C57D-4BFE-9E05-E402A449FF88}"/>
              </a:ext>
            </a:extLst>
          </p:cNvPr>
          <p:cNvCxnSpPr/>
          <p:nvPr userDrawn="1"/>
        </p:nvCxnSpPr>
        <p:spPr>
          <a:xfrm>
            <a:off x="614785"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B8F92057-32FC-4FC9-AF35-02473A8E4978}"/>
              </a:ext>
            </a:extLst>
          </p:cNvPr>
          <p:cNvSpPr>
            <a:spLocks noGrp="1"/>
          </p:cNvSpPr>
          <p:nvPr>
            <p:ph type="body" sz="quarter" idx="10" hasCustomPrompt="1"/>
          </p:nvPr>
        </p:nvSpPr>
        <p:spPr>
          <a:xfrm>
            <a:off x="614785" y="313371"/>
            <a:ext cx="4554538" cy="308803"/>
          </a:xfrm>
        </p:spPr>
        <p:txBody>
          <a:bodyPr anchor="ctr"/>
          <a:lstStyle>
            <a:lvl1pPr marL="91440" indent="0">
              <a:buNone/>
              <a:defRPr sz="1600">
                <a:solidFill>
                  <a:schemeClr val="accent2"/>
                </a:solidFill>
              </a:defRPr>
            </a:lvl1pPr>
          </a:lstStyle>
          <a:p>
            <a:pPr lvl="0"/>
            <a:r>
              <a:rPr lang="en-US"/>
              <a:t>Click to add section name</a:t>
            </a:r>
          </a:p>
        </p:txBody>
      </p:sp>
    </p:spTree>
    <p:extLst>
      <p:ext uri="{BB962C8B-B14F-4D97-AF65-F5344CB8AC3E}">
        <p14:creationId xmlns:p14="http://schemas.microsoft.com/office/powerpoint/2010/main" val="3184136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 Page Number_Big text 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A647C-A7BD-47C9-962C-55289EF4CD84}"/>
              </a:ext>
            </a:extLst>
          </p:cNvPr>
          <p:cNvSpPr>
            <a:spLocks noGrp="1"/>
          </p:cNvSpPr>
          <p:nvPr>
            <p:ph idx="1" hasCustomPrompt="1"/>
          </p:nvPr>
        </p:nvSpPr>
        <p:spPr>
          <a:xfrm>
            <a:off x="725414" y="2033625"/>
            <a:ext cx="6297178" cy="4067251"/>
          </a:xfrm>
        </p:spPr>
        <p:txBody>
          <a:bodyPr numCol="1" spcCol="274320">
            <a:noAutofit/>
          </a:bodyPr>
          <a:lstStyle>
            <a:lvl1pPr marL="91440" marR="0" indent="0" algn="l" defTabSz="914400" rtl="0" eaLnBrk="1" fontAlgn="auto" latinLnBrk="0" hangingPunct="1">
              <a:lnSpc>
                <a:spcPct val="100000"/>
              </a:lnSpc>
              <a:spcBef>
                <a:spcPts val="1000"/>
              </a:spcBef>
              <a:spcAft>
                <a:spcPts val="0"/>
              </a:spcAft>
              <a:buClr>
                <a:srgbClr val="009CD6"/>
              </a:buClr>
              <a:buSzPct val="110000"/>
              <a:buFontTx/>
              <a:buNone/>
              <a:tabLst/>
              <a:defRPr sz="2400" spc="20"/>
            </a:lvl1pPr>
            <a:lvl2pPr marL="548640" indent="0">
              <a:lnSpc>
                <a:spcPts val="2400"/>
              </a:lnSpc>
              <a:buClr>
                <a:srgbClr val="009CD6"/>
              </a:buClr>
              <a:buFontTx/>
              <a:buNone/>
              <a:defRPr sz="1800" spc="20"/>
            </a:lvl2pPr>
            <a:lvl3pPr marL="1005840" indent="0">
              <a:lnSpc>
                <a:spcPts val="2400"/>
              </a:lnSpc>
              <a:buClr>
                <a:srgbClr val="009CD6"/>
              </a:buClr>
              <a:buFontTx/>
              <a:buNone/>
              <a:defRPr sz="1800" spc="20"/>
            </a:lvl3pPr>
            <a:lvl4pPr marL="1463040" indent="0">
              <a:lnSpc>
                <a:spcPts val="2400"/>
              </a:lnSpc>
              <a:buClr>
                <a:srgbClr val="009CD6"/>
              </a:buClr>
              <a:buFontTx/>
              <a:buNone/>
              <a:defRPr sz="1800" spc="20"/>
            </a:lvl4pPr>
            <a:lvl5pPr>
              <a:buClr>
                <a:srgbClr val="5B9BD5"/>
              </a:buClr>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Aenean </a:t>
            </a:r>
            <a:r>
              <a:rPr lang="en-US" err="1"/>
              <a:t>commodo</a:t>
            </a:r>
            <a:r>
              <a:rPr lang="en-US"/>
              <a:t> ligula </a:t>
            </a:r>
            <a:r>
              <a:rPr lang="en-US" err="1"/>
              <a:t>eget</a:t>
            </a:r>
            <a:r>
              <a:rPr lang="en-US"/>
              <a:t> dolor. Aenean </a:t>
            </a:r>
            <a:r>
              <a:rPr lang="en-US" err="1"/>
              <a:t>massa</a:t>
            </a:r>
            <a:r>
              <a:rPr lang="en-US"/>
              <a:t>. Cum sociis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Donec </a:t>
            </a:r>
            <a:r>
              <a:rPr lang="en-US" err="1"/>
              <a:t>quam</a:t>
            </a:r>
            <a:r>
              <a:rPr lang="en-US"/>
              <a:t>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p:txBody>
      </p:sp>
      <p:sp>
        <p:nvSpPr>
          <p:cNvPr id="8" name="Title 1">
            <a:extLst>
              <a:ext uri="{FF2B5EF4-FFF2-40B4-BE49-F238E27FC236}">
                <a16:creationId xmlns:a16="http://schemas.microsoft.com/office/drawing/2014/main" id="{2068AA50-AAA8-4842-ABF3-40CA7CFE97D8}"/>
              </a:ext>
            </a:extLst>
          </p:cNvPr>
          <p:cNvSpPr>
            <a:spLocks noGrp="1"/>
          </p:cNvSpPr>
          <p:nvPr>
            <p:ph type="title" hasCustomPrompt="1"/>
          </p:nvPr>
        </p:nvSpPr>
        <p:spPr>
          <a:xfrm>
            <a:off x="719358" y="685156"/>
            <a:ext cx="8999926" cy="597012"/>
          </a:xfrm>
          <a:prstGeom prst="rect">
            <a:avLst/>
          </a:prstGeom>
        </p:spPr>
        <p:txBody>
          <a:bodyPr>
            <a:noAutofit/>
          </a:bodyPr>
          <a:lstStyle>
            <a:lvl1pPr>
              <a:defRPr sz="2800"/>
            </a:lvl1pPr>
          </a:lstStyle>
          <a:p>
            <a:pPr lvl="0"/>
            <a:r>
              <a:rPr lang="en-US"/>
              <a:t>Click to edit Master text styles</a:t>
            </a:r>
          </a:p>
        </p:txBody>
      </p:sp>
      <p:cxnSp>
        <p:nvCxnSpPr>
          <p:cNvPr id="9" name="Straight Connector 8">
            <a:extLst>
              <a:ext uri="{FF2B5EF4-FFF2-40B4-BE49-F238E27FC236}">
                <a16:creationId xmlns:a16="http://schemas.microsoft.com/office/drawing/2014/main" id="{1D7316B5-C57D-4BFE-9E05-E402A449FF88}"/>
              </a:ext>
            </a:extLst>
          </p:cNvPr>
          <p:cNvCxnSpPr/>
          <p:nvPr userDrawn="1"/>
        </p:nvCxnSpPr>
        <p:spPr>
          <a:xfrm>
            <a:off x="614785"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B8F92057-32FC-4FC9-AF35-02473A8E4978}"/>
              </a:ext>
            </a:extLst>
          </p:cNvPr>
          <p:cNvSpPr>
            <a:spLocks noGrp="1"/>
          </p:cNvSpPr>
          <p:nvPr>
            <p:ph type="body" sz="quarter" idx="10" hasCustomPrompt="1"/>
          </p:nvPr>
        </p:nvSpPr>
        <p:spPr>
          <a:xfrm>
            <a:off x="614785" y="313371"/>
            <a:ext cx="4554538" cy="308803"/>
          </a:xfrm>
        </p:spPr>
        <p:txBody>
          <a:bodyPr anchor="ctr"/>
          <a:lstStyle>
            <a:lvl1pPr marL="91440" indent="0">
              <a:buNone/>
              <a:defRPr sz="1600">
                <a:solidFill>
                  <a:schemeClr val="accent2"/>
                </a:solidFill>
              </a:defRPr>
            </a:lvl1pPr>
          </a:lstStyle>
          <a:p>
            <a:pPr lvl="0"/>
            <a:r>
              <a:rPr lang="en-US"/>
              <a:t>Click to add section name</a:t>
            </a:r>
          </a:p>
        </p:txBody>
      </p:sp>
    </p:spTree>
    <p:extLst>
      <p:ext uri="{BB962C8B-B14F-4D97-AF65-F5344CB8AC3E}">
        <p14:creationId xmlns:p14="http://schemas.microsoft.com/office/powerpoint/2010/main" val="1365056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o Page Number_Big text aligned right + Italic">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D7316B5-C57D-4BFE-9E05-E402A449FF88}"/>
              </a:ext>
            </a:extLst>
          </p:cNvPr>
          <p:cNvCxnSpPr/>
          <p:nvPr userDrawn="1"/>
        </p:nvCxnSpPr>
        <p:spPr>
          <a:xfrm>
            <a:off x="614785"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B8F92057-32FC-4FC9-AF35-02473A8E4978}"/>
              </a:ext>
            </a:extLst>
          </p:cNvPr>
          <p:cNvSpPr>
            <a:spLocks noGrp="1"/>
          </p:cNvSpPr>
          <p:nvPr>
            <p:ph type="body" sz="quarter" idx="10" hasCustomPrompt="1"/>
          </p:nvPr>
        </p:nvSpPr>
        <p:spPr>
          <a:xfrm>
            <a:off x="614785" y="313371"/>
            <a:ext cx="4554538" cy="308803"/>
          </a:xfrm>
        </p:spPr>
        <p:txBody>
          <a:bodyPr anchor="ctr"/>
          <a:lstStyle>
            <a:lvl1pPr marL="91440" indent="0">
              <a:buNone/>
              <a:defRPr sz="1600">
                <a:solidFill>
                  <a:schemeClr val="accent2"/>
                </a:solidFill>
              </a:defRPr>
            </a:lvl1pPr>
          </a:lstStyle>
          <a:p>
            <a:pPr lvl="0"/>
            <a:r>
              <a:rPr lang="en-US"/>
              <a:t>Click to add section name</a:t>
            </a:r>
          </a:p>
        </p:txBody>
      </p:sp>
      <p:sp>
        <p:nvSpPr>
          <p:cNvPr id="6" name="Shape 610" hidden="1">
            <a:extLst>
              <a:ext uri="{FF2B5EF4-FFF2-40B4-BE49-F238E27FC236}">
                <a16:creationId xmlns:a16="http://schemas.microsoft.com/office/drawing/2014/main" id="{C5B068B2-AEB9-41E6-AB3C-EA87FFB0FE76}"/>
              </a:ext>
            </a:extLst>
          </p:cNvPr>
          <p:cNvSpPr/>
          <p:nvPr userDrawn="1"/>
        </p:nvSpPr>
        <p:spPr>
          <a:xfrm>
            <a:off x="510238" y="2132869"/>
            <a:ext cx="6303518" cy="3103212"/>
          </a:xfrm>
          <a:prstGeom prst="rect">
            <a:avLst/>
          </a:prstGeom>
          <a:noFill/>
          <a:ln>
            <a:noFill/>
          </a:ln>
        </p:spPr>
        <p:txBody>
          <a:bodyPr lIns="91412" tIns="45700" rIns="91412" bIns="45700" anchor="t" anchorCtr="0">
            <a:noAutofit/>
          </a:bodyPr>
          <a:lstStyle/>
          <a:p>
            <a:pPr algn="r">
              <a:buSzPct val="25000"/>
            </a:pPr>
            <a:r>
              <a:rPr lang="en-GB" sz="2800">
                <a:latin typeface="Arial" panose="020B0604020202020204" pitchFamily="34" charset="0"/>
                <a:ea typeface="Roboto"/>
                <a:cs typeface="Arial" panose="020B0604020202020204" pitchFamily="34" charset="0"/>
                <a:sym typeface="Roboto"/>
              </a:rPr>
              <a:t>We have focused on </a:t>
            </a:r>
            <a:r>
              <a:rPr lang="en-GB" sz="2800" b="1">
                <a:latin typeface="Arial" panose="020B0604020202020204" pitchFamily="34" charset="0"/>
                <a:ea typeface="Roboto"/>
                <a:cs typeface="Arial" panose="020B0604020202020204" pitchFamily="34" charset="0"/>
                <a:sym typeface="Roboto"/>
              </a:rPr>
              <a:t>preparing and empowering BDT staff</a:t>
            </a:r>
            <a:r>
              <a:rPr lang="en-GB" sz="2800">
                <a:latin typeface="Arial" panose="020B0604020202020204" pitchFamily="34" charset="0"/>
                <a:ea typeface="Roboto"/>
                <a:cs typeface="Arial" panose="020B0604020202020204" pitchFamily="34" charset="0"/>
                <a:sym typeface="Roboto"/>
              </a:rPr>
              <a:t> with the tools and resources to deliver value and impact, with performance management related objectives being adjusted accordingly</a:t>
            </a:r>
          </a:p>
        </p:txBody>
      </p:sp>
      <p:sp>
        <p:nvSpPr>
          <p:cNvPr id="7" name="Subtitle 8">
            <a:extLst>
              <a:ext uri="{FF2B5EF4-FFF2-40B4-BE49-F238E27FC236}">
                <a16:creationId xmlns:a16="http://schemas.microsoft.com/office/drawing/2014/main" id="{A4620858-2872-44F6-B072-7E678A260322}"/>
              </a:ext>
            </a:extLst>
          </p:cNvPr>
          <p:cNvSpPr txBox="1">
            <a:spLocks/>
          </p:cNvSpPr>
          <p:nvPr userDrawn="1"/>
        </p:nvSpPr>
        <p:spPr>
          <a:xfrm>
            <a:off x="7295839" y="2132869"/>
            <a:ext cx="4663323" cy="430349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800"/>
              </a:spcBef>
            </a:pPr>
            <a:endParaRPr lang="en-US" i="1">
              <a:solidFill>
                <a:schemeClr val="bg2">
                  <a:lumMod val="25000"/>
                </a:schemeClr>
              </a:solidFill>
              <a:latin typeface="Georgia" panose="02040502050405020303" pitchFamily="18" charset="0"/>
            </a:endParaRPr>
          </a:p>
        </p:txBody>
      </p:sp>
      <p:cxnSp>
        <p:nvCxnSpPr>
          <p:cNvPr id="11" name="Straight Connector 10">
            <a:extLst>
              <a:ext uri="{FF2B5EF4-FFF2-40B4-BE49-F238E27FC236}">
                <a16:creationId xmlns:a16="http://schemas.microsoft.com/office/drawing/2014/main" id="{BE0E510D-A28B-40D0-90A9-897A15E93F85}"/>
              </a:ext>
            </a:extLst>
          </p:cNvPr>
          <p:cNvCxnSpPr>
            <a:cxnSpLocks/>
          </p:cNvCxnSpPr>
          <p:nvPr userDrawn="1"/>
        </p:nvCxnSpPr>
        <p:spPr>
          <a:xfrm>
            <a:off x="7069545" y="2248302"/>
            <a:ext cx="0" cy="31337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B885EC5-B7E9-4FBB-A4AE-A260C8DCB031}"/>
              </a:ext>
            </a:extLst>
          </p:cNvPr>
          <p:cNvSpPr>
            <a:spLocks noGrp="1"/>
          </p:cNvSpPr>
          <p:nvPr>
            <p:ph type="body" sz="quarter" idx="11" hasCustomPrompt="1"/>
          </p:nvPr>
        </p:nvSpPr>
        <p:spPr>
          <a:xfrm>
            <a:off x="503238" y="2133600"/>
            <a:ext cx="6297612" cy="3079750"/>
          </a:xfrm>
        </p:spPr>
        <p:txBody>
          <a:bodyPr/>
          <a:lstStyle>
            <a:lvl1pPr marL="0" marR="0" indent="0" algn="r" defTabSz="914400" rtl="0" eaLnBrk="1" fontAlgn="auto" latinLnBrk="0" hangingPunct="1">
              <a:lnSpc>
                <a:spcPct val="100000"/>
              </a:lnSpc>
              <a:spcBef>
                <a:spcPts val="0"/>
              </a:spcBef>
              <a:spcAft>
                <a:spcPts val="0"/>
              </a:spcAft>
              <a:buClrTx/>
              <a:buSzPct val="25000"/>
              <a:buFontTx/>
              <a:buNone/>
              <a:tabLst/>
              <a:defRPr/>
            </a:lvl1p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Roboto"/>
                <a:cs typeface="Arial" panose="020B0604020202020204" pitchFamily="34" charset="0"/>
                <a:sym typeface="Roboto"/>
              </a:rPr>
              <a:t>We have focused on </a:t>
            </a:r>
            <a:r>
              <a:rPr kumimoji="0" lang="en-GB" sz="2800" b="1" i="0" u="none" strike="noStrike" kern="1200" cap="none" spc="0" normalizeH="0" baseline="0" noProof="0">
                <a:ln>
                  <a:noFill/>
                </a:ln>
                <a:solidFill>
                  <a:prstClr val="black"/>
                </a:solidFill>
                <a:effectLst/>
                <a:uLnTx/>
                <a:uFillTx/>
                <a:latin typeface="Arial" panose="020B0604020202020204" pitchFamily="34" charset="0"/>
                <a:ea typeface="Roboto"/>
                <a:cs typeface="Arial" panose="020B0604020202020204" pitchFamily="34" charset="0"/>
                <a:sym typeface="Roboto"/>
              </a:rPr>
              <a:t>preparing and empowering BDT staff</a:t>
            </a: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Roboto"/>
                <a:cs typeface="Arial" panose="020B0604020202020204" pitchFamily="34" charset="0"/>
                <a:sym typeface="Roboto"/>
              </a:rPr>
              <a:t> with the tools and resources to deliver value and impact, with performance management related objectives being adjusted accordingly</a:t>
            </a:r>
          </a:p>
          <a:p>
            <a:pPr lvl="0"/>
            <a:endParaRPr lang="en-US"/>
          </a:p>
        </p:txBody>
      </p:sp>
      <p:sp>
        <p:nvSpPr>
          <p:cNvPr id="12" name="Text Placeholder 11">
            <a:extLst>
              <a:ext uri="{FF2B5EF4-FFF2-40B4-BE49-F238E27FC236}">
                <a16:creationId xmlns:a16="http://schemas.microsoft.com/office/drawing/2014/main" id="{2EFC6EC8-B366-4C1C-9E18-04E70FF727B4}"/>
              </a:ext>
            </a:extLst>
          </p:cNvPr>
          <p:cNvSpPr>
            <a:spLocks noGrp="1"/>
          </p:cNvSpPr>
          <p:nvPr>
            <p:ph type="body" sz="quarter" idx="12" hasCustomPrompt="1"/>
          </p:nvPr>
        </p:nvSpPr>
        <p:spPr>
          <a:xfrm>
            <a:off x="7296150" y="2133600"/>
            <a:ext cx="4683125" cy="3856038"/>
          </a:xfrm>
        </p:spPr>
        <p:txBody>
          <a:bodyPr/>
          <a:lstStyle>
            <a:lvl1pPr marL="0" marR="0" indent="0" algn="l" defTabSz="914400" rtl="0" eaLnBrk="1" fontAlgn="auto" latinLnBrk="0" hangingPunct="1">
              <a:lnSpc>
                <a:spcPct val="100000"/>
              </a:lnSpc>
              <a:spcBef>
                <a:spcPts val="1800"/>
              </a:spcBef>
              <a:spcAft>
                <a:spcPts val="0"/>
              </a:spcAft>
              <a:buClrTx/>
              <a:buSzTx/>
              <a:buFontTx/>
              <a:buNone/>
              <a:tabLst/>
              <a:defRPr sz="2400">
                <a:solidFill>
                  <a:schemeClr val="bg2">
                    <a:lumMod val="25000"/>
                  </a:schemeClr>
                </a:solidFill>
              </a:defRPr>
            </a:lvl1pPr>
          </a:lstStyle>
          <a:p>
            <a:pPr algn="l">
              <a:lnSpc>
                <a:spcPct val="100000"/>
              </a:lnSpc>
              <a:spcBef>
                <a:spcPts val="1800"/>
              </a:spcBef>
            </a:pPr>
            <a:r>
              <a:rPr lang="en-GB" i="1">
                <a:solidFill>
                  <a:schemeClr val="bg2">
                    <a:lumMod val="25000"/>
                  </a:schemeClr>
                </a:solidFill>
                <a:latin typeface="Georgia" panose="02040502050405020303" pitchFamily="18" charset="0"/>
              </a:rPr>
              <a:t>Multiple RBM workshops for</a:t>
            </a:r>
            <a:br>
              <a:rPr lang="en-GB" i="1">
                <a:solidFill>
                  <a:schemeClr val="bg2">
                    <a:lumMod val="25000"/>
                  </a:schemeClr>
                </a:solidFill>
                <a:latin typeface="Georgia" panose="02040502050405020303" pitchFamily="18" charset="0"/>
              </a:rPr>
            </a:br>
            <a:r>
              <a:rPr lang="en-GB" i="1">
                <a:solidFill>
                  <a:schemeClr val="bg2">
                    <a:lumMod val="25000"/>
                  </a:schemeClr>
                </a:solidFill>
                <a:latin typeface="Georgia" panose="02040502050405020303" pitchFamily="18" charset="0"/>
              </a:rPr>
              <a:t>all HQ-based teams and Regional Offices </a:t>
            </a:r>
          </a:p>
          <a:p>
            <a:pPr algn="l">
              <a:lnSpc>
                <a:spcPct val="100000"/>
              </a:lnSpc>
              <a:spcBef>
                <a:spcPts val="1800"/>
              </a:spcBef>
            </a:pPr>
            <a:r>
              <a:rPr lang="en-GB" i="1">
                <a:solidFill>
                  <a:schemeClr val="bg2">
                    <a:lumMod val="25000"/>
                  </a:schemeClr>
                </a:solidFill>
                <a:latin typeface="Georgia" panose="02040502050405020303" pitchFamily="18" charset="0"/>
              </a:rPr>
              <a:t>Project Management training</a:t>
            </a:r>
          </a:p>
          <a:p>
            <a:pPr algn="l">
              <a:lnSpc>
                <a:spcPct val="100000"/>
              </a:lnSpc>
              <a:spcBef>
                <a:spcPts val="1800"/>
              </a:spcBef>
            </a:pPr>
            <a:r>
              <a:rPr lang="en-GB" i="1">
                <a:solidFill>
                  <a:schemeClr val="bg2">
                    <a:lumMod val="25000"/>
                  </a:schemeClr>
                </a:solidFill>
                <a:latin typeface="Georgia" panose="02040502050405020303" pitchFamily="18" charset="0"/>
              </a:rPr>
              <a:t>Communication for Development training</a:t>
            </a:r>
          </a:p>
          <a:p>
            <a:pPr algn="l">
              <a:lnSpc>
                <a:spcPct val="100000"/>
              </a:lnSpc>
              <a:spcBef>
                <a:spcPts val="1800"/>
              </a:spcBef>
            </a:pPr>
            <a:r>
              <a:rPr lang="en-GB" i="1">
                <a:solidFill>
                  <a:schemeClr val="bg2">
                    <a:lumMod val="25000"/>
                  </a:schemeClr>
                </a:solidFill>
                <a:latin typeface="Georgia" panose="02040502050405020303" pitchFamily="18" charset="0"/>
              </a:rPr>
              <a:t>Procurement training</a:t>
            </a:r>
            <a:endParaRPr lang="en-US" i="1">
              <a:solidFill>
                <a:schemeClr val="bg2">
                  <a:lumMod val="25000"/>
                </a:schemeClr>
              </a:solidFill>
              <a:latin typeface="Georgia" panose="02040502050405020303" pitchFamily="18" charset="0"/>
            </a:endParaRPr>
          </a:p>
          <a:p>
            <a:pPr lvl="0"/>
            <a:endParaRPr lang="en-US"/>
          </a:p>
        </p:txBody>
      </p:sp>
    </p:spTree>
    <p:extLst>
      <p:ext uri="{BB962C8B-B14F-4D97-AF65-F5344CB8AC3E}">
        <p14:creationId xmlns:p14="http://schemas.microsoft.com/office/powerpoint/2010/main" val="266694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o Page Number_Quote with big quote mar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A647C-A7BD-47C9-962C-55289EF4CD84}"/>
              </a:ext>
            </a:extLst>
          </p:cNvPr>
          <p:cNvSpPr>
            <a:spLocks noGrp="1"/>
          </p:cNvSpPr>
          <p:nvPr>
            <p:ph idx="1" hasCustomPrompt="1"/>
          </p:nvPr>
        </p:nvSpPr>
        <p:spPr>
          <a:xfrm>
            <a:off x="1520946" y="2336800"/>
            <a:ext cx="9150108" cy="3764076"/>
          </a:xfrm>
        </p:spPr>
        <p:txBody>
          <a:bodyPr numCol="1" spcCol="274320">
            <a:noAutofit/>
          </a:bodyPr>
          <a:lstStyle>
            <a:lvl1pPr marL="91440" indent="0">
              <a:lnSpc>
                <a:spcPct val="100000"/>
              </a:lnSpc>
              <a:buClr>
                <a:srgbClr val="009CD6"/>
              </a:buClr>
              <a:buFontTx/>
              <a:buNone/>
              <a:defRPr sz="3200" i="1" spc="20">
                <a:latin typeface="Georgia" panose="02040502050405020303" pitchFamily="18" charset="0"/>
              </a:defRPr>
            </a:lvl1pPr>
            <a:lvl2pPr marL="548640" indent="0">
              <a:lnSpc>
                <a:spcPts val="2400"/>
              </a:lnSpc>
              <a:buClr>
                <a:srgbClr val="009CD6"/>
              </a:buClr>
              <a:buFontTx/>
              <a:buNone/>
              <a:defRPr sz="1800" spc="20"/>
            </a:lvl2pPr>
            <a:lvl3pPr marL="1005840" indent="0">
              <a:lnSpc>
                <a:spcPts val="2400"/>
              </a:lnSpc>
              <a:buClr>
                <a:srgbClr val="009CD6"/>
              </a:buClr>
              <a:buFontTx/>
              <a:buNone/>
              <a:defRPr sz="1800" spc="20"/>
            </a:lvl3pPr>
            <a:lvl4pPr marL="1463040" indent="0">
              <a:lnSpc>
                <a:spcPts val="2400"/>
              </a:lnSpc>
              <a:buClr>
                <a:srgbClr val="009CD6"/>
              </a:buClr>
              <a:buFontTx/>
              <a:buNone/>
              <a:defRPr sz="1800" spc="20"/>
            </a:lvl4pPr>
            <a:lvl5pPr>
              <a:buClr>
                <a:srgbClr val="5B9BD5"/>
              </a:buClr>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Aenean </a:t>
            </a:r>
            <a:r>
              <a:rPr lang="en-US" err="1"/>
              <a:t>commodo</a:t>
            </a:r>
            <a:r>
              <a:rPr lang="en-US"/>
              <a:t> ligula </a:t>
            </a:r>
            <a:r>
              <a:rPr lang="en-US" err="1"/>
              <a:t>eget</a:t>
            </a:r>
            <a:r>
              <a:rPr lang="en-US"/>
              <a:t> dolor. Aenean </a:t>
            </a:r>
            <a:r>
              <a:rPr lang="en-US" err="1"/>
              <a:t>massa</a:t>
            </a:r>
            <a:r>
              <a:rPr lang="en-US"/>
              <a:t>. Cum sociis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p>
        </p:txBody>
      </p:sp>
      <p:cxnSp>
        <p:nvCxnSpPr>
          <p:cNvPr id="9" name="Straight Connector 8">
            <a:extLst>
              <a:ext uri="{FF2B5EF4-FFF2-40B4-BE49-F238E27FC236}">
                <a16:creationId xmlns:a16="http://schemas.microsoft.com/office/drawing/2014/main" id="{1D7316B5-C57D-4BFE-9E05-E402A449FF88}"/>
              </a:ext>
            </a:extLst>
          </p:cNvPr>
          <p:cNvCxnSpPr/>
          <p:nvPr userDrawn="1"/>
        </p:nvCxnSpPr>
        <p:spPr>
          <a:xfrm>
            <a:off x="614785"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B8F92057-32FC-4FC9-AF35-02473A8E4978}"/>
              </a:ext>
            </a:extLst>
          </p:cNvPr>
          <p:cNvSpPr>
            <a:spLocks noGrp="1"/>
          </p:cNvSpPr>
          <p:nvPr>
            <p:ph type="body" sz="quarter" idx="10" hasCustomPrompt="1"/>
          </p:nvPr>
        </p:nvSpPr>
        <p:spPr>
          <a:xfrm>
            <a:off x="614785" y="313371"/>
            <a:ext cx="4554538" cy="308803"/>
          </a:xfrm>
        </p:spPr>
        <p:txBody>
          <a:bodyPr anchor="ctr"/>
          <a:lstStyle>
            <a:lvl1pPr marL="91440" indent="0" algn="l">
              <a:buNone/>
              <a:defRPr sz="1600">
                <a:solidFill>
                  <a:schemeClr val="accent2"/>
                </a:solidFill>
              </a:defRPr>
            </a:lvl1pPr>
          </a:lstStyle>
          <a:p>
            <a:pPr lvl="0"/>
            <a:r>
              <a:rPr lang="en-US"/>
              <a:t>Click to add section name</a:t>
            </a:r>
          </a:p>
        </p:txBody>
      </p:sp>
    </p:spTree>
    <p:extLst>
      <p:ext uri="{BB962C8B-B14F-4D97-AF65-F5344CB8AC3E}">
        <p14:creationId xmlns:p14="http://schemas.microsoft.com/office/powerpoint/2010/main" val="448764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o Page Number_Quote with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A647C-A7BD-47C9-962C-55289EF4CD84}"/>
              </a:ext>
            </a:extLst>
          </p:cNvPr>
          <p:cNvSpPr>
            <a:spLocks noGrp="1"/>
          </p:cNvSpPr>
          <p:nvPr>
            <p:ph idx="1" hasCustomPrompt="1"/>
          </p:nvPr>
        </p:nvSpPr>
        <p:spPr>
          <a:xfrm>
            <a:off x="1520946" y="2658534"/>
            <a:ext cx="9150108" cy="3764076"/>
          </a:xfrm>
        </p:spPr>
        <p:txBody>
          <a:bodyPr numCol="1" spcCol="274320">
            <a:noAutofit/>
          </a:bodyPr>
          <a:lstStyle>
            <a:lvl1pPr marL="91440" indent="0">
              <a:lnSpc>
                <a:spcPct val="100000"/>
              </a:lnSpc>
              <a:buClr>
                <a:srgbClr val="009CD6"/>
              </a:buClr>
              <a:buFontTx/>
              <a:buNone/>
              <a:defRPr sz="3200" i="1" spc="20">
                <a:latin typeface="Georgia" panose="02040502050405020303" pitchFamily="18" charset="0"/>
              </a:defRPr>
            </a:lvl1pPr>
            <a:lvl2pPr marL="548640" indent="0">
              <a:lnSpc>
                <a:spcPts val="2400"/>
              </a:lnSpc>
              <a:buClr>
                <a:srgbClr val="009CD6"/>
              </a:buClr>
              <a:buFontTx/>
              <a:buNone/>
              <a:defRPr sz="1800" spc="20"/>
            </a:lvl2pPr>
            <a:lvl3pPr marL="1005840" indent="0">
              <a:lnSpc>
                <a:spcPts val="2400"/>
              </a:lnSpc>
              <a:buClr>
                <a:srgbClr val="009CD6"/>
              </a:buClr>
              <a:buFontTx/>
              <a:buNone/>
              <a:defRPr sz="1800" spc="20"/>
            </a:lvl3pPr>
            <a:lvl4pPr marL="1463040" indent="0">
              <a:lnSpc>
                <a:spcPts val="2400"/>
              </a:lnSpc>
              <a:buClr>
                <a:srgbClr val="009CD6"/>
              </a:buClr>
              <a:buFontTx/>
              <a:buNone/>
              <a:defRPr sz="1800" spc="20"/>
            </a:lvl4pPr>
            <a:lvl5pPr>
              <a:buClr>
                <a:srgbClr val="5B9BD5"/>
              </a:buClr>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Aenean </a:t>
            </a:r>
            <a:r>
              <a:rPr lang="en-US" err="1"/>
              <a:t>commodo</a:t>
            </a:r>
            <a:r>
              <a:rPr lang="en-US"/>
              <a:t> ligula </a:t>
            </a:r>
            <a:r>
              <a:rPr lang="en-US" err="1"/>
              <a:t>eget</a:t>
            </a:r>
            <a:r>
              <a:rPr lang="en-US"/>
              <a:t> dolor. Aenean </a:t>
            </a:r>
            <a:r>
              <a:rPr lang="en-US" err="1"/>
              <a:t>massa</a:t>
            </a:r>
            <a:r>
              <a:rPr lang="en-US"/>
              <a:t>. Cum sociis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p>
        </p:txBody>
      </p:sp>
      <p:cxnSp>
        <p:nvCxnSpPr>
          <p:cNvPr id="9" name="Straight Connector 8">
            <a:extLst>
              <a:ext uri="{FF2B5EF4-FFF2-40B4-BE49-F238E27FC236}">
                <a16:creationId xmlns:a16="http://schemas.microsoft.com/office/drawing/2014/main" id="{1D7316B5-C57D-4BFE-9E05-E402A449FF88}"/>
              </a:ext>
            </a:extLst>
          </p:cNvPr>
          <p:cNvCxnSpPr/>
          <p:nvPr userDrawn="1"/>
        </p:nvCxnSpPr>
        <p:spPr>
          <a:xfrm>
            <a:off x="614785"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B8F92057-32FC-4FC9-AF35-02473A8E4978}"/>
              </a:ext>
            </a:extLst>
          </p:cNvPr>
          <p:cNvSpPr>
            <a:spLocks noGrp="1"/>
          </p:cNvSpPr>
          <p:nvPr>
            <p:ph type="body" sz="quarter" idx="10" hasCustomPrompt="1"/>
          </p:nvPr>
        </p:nvSpPr>
        <p:spPr>
          <a:xfrm>
            <a:off x="614785" y="313371"/>
            <a:ext cx="4554538" cy="308803"/>
          </a:xfrm>
        </p:spPr>
        <p:txBody>
          <a:bodyPr anchor="ctr"/>
          <a:lstStyle>
            <a:lvl1pPr marL="91440" indent="0" algn="l">
              <a:buNone/>
              <a:defRPr sz="1600">
                <a:solidFill>
                  <a:schemeClr val="accent2"/>
                </a:solidFill>
              </a:defRPr>
            </a:lvl1pPr>
          </a:lstStyle>
          <a:p>
            <a:pPr lvl="0"/>
            <a:r>
              <a:rPr lang="en-US"/>
              <a:t>Click to add section name</a:t>
            </a:r>
          </a:p>
        </p:txBody>
      </p:sp>
      <p:sp>
        <p:nvSpPr>
          <p:cNvPr id="6" name="Picture Placeholder 5">
            <a:extLst>
              <a:ext uri="{FF2B5EF4-FFF2-40B4-BE49-F238E27FC236}">
                <a16:creationId xmlns:a16="http://schemas.microsoft.com/office/drawing/2014/main" id="{BE0DB947-B9BF-4F5D-BCB3-A4E551A7C958}"/>
              </a:ext>
            </a:extLst>
          </p:cNvPr>
          <p:cNvSpPr>
            <a:spLocks noGrp="1"/>
          </p:cNvSpPr>
          <p:nvPr>
            <p:ph type="pic" sz="quarter" idx="11" hasCustomPrompt="1"/>
          </p:nvPr>
        </p:nvSpPr>
        <p:spPr>
          <a:xfrm>
            <a:off x="5473700" y="1215232"/>
            <a:ext cx="1244600" cy="1244600"/>
          </a:xfrm>
          <a:prstGeom prst="flowChartConnector">
            <a:avLst/>
          </a:prstGeom>
          <a:solidFill>
            <a:schemeClr val="bg1">
              <a:lumMod val="85000"/>
            </a:schemeClr>
          </a:solidFill>
        </p:spPr>
        <p:txBody>
          <a:bodyPr anchor="ctr"/>
          <a:lstStyle>
            <a:lvl1pPr>
              <a:defRPr sz="1400" b="0"/>
            </a:lvl1pPr>
          </a:lstStyle>
          <a:p>
            <a:r>
              <a:rPr lang="en-US"/>
              <a:t>Insert</a:t>
            </a:r>
            <a:br>
              <a:rPr lang="en-US"/>
            </a:br>
            <a:r>
              <a:rPr lang="en-US"/>
              <a:t>Photo</a:t>
            </a:r>
          </a:p>
        </p:txBody>
      </p:sp>
    </p:spTree>
    <p:extLst>
      <p:ext uri="{BB962C8B-B14F-4D97-AF65-F5344CB8AC3E}">
        <p14:creationId xmlns:p14="http://schemas.microsoft.com/office/powerpoint/2010/main" val="615075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white bg)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22E0-A137-429D-BE75-779E322CE694}"/>
              </a:ext>
            </a:extLst>
          </p:cNvPr>
          <p:cNvSpPr/>
          <p:nvPr userDrawn="1"/>
        </p:nvSpPr>
        <p:spPr>
          <a:xfrm>
            <a:off x="10624088" y="6323308"/>
            <a:ext cx="1675861" cy="534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3216082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light blue bg) ">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099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arge 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CB99501-2A5A-45F8-BACF-23701FE68337}"/>
              </a:ext>
            </a:extLst>
          </p:cNvPr>
          <p:cNvSpPr>
            <a:spLocks noGrp="1"/>
          </p:cNvSpPr>
          <p:nvPr>
            <p:ph type="pic" idx="1" hasCustomPrompt="1"/>
          </p:nvPr>
        </p:nvSpPr>
        <p:spPr>
          <a:xfrm>
            <a:off x="5194302" y="0"/>
            <a:ext cx="6997698" cy="6857999"/>
          </a:xfrm>
          <a:prstGeom prst="rect">
            <a:avLst/>
          </a:prstGeom>
          <a:solidFill>
            <a:srgbClr val="F5FAFC"/>
          </a:solidFill>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picture here</a:t>
            </a:r>
          </a:p>
        </p:txBody>
      </p:sp>
      <p:sp>
        <p:nvSpPr>
          <p:cNvPr id="4" name="Text Placeholder 3">
            <a:extLst>
              <a:ext uri="{FF2B5EF4-FFF2-40B4-BE49-F238E27FC236}">
                <a16:creationId xmlns:a16="http://schemas.microsoft.com/office/drawing/2014/main" id="{4CE260B5-3078-4CFA-A43A-D57EA4E988F4}"/>
              </a:ext>
            </a:extLst>
          </p:cNvPr>
          <p:cNvSpPr>
            <a:spLocks noGrp="1"/>
          </p:cNvSpPr>
          <p:nvPr>
            <p:ph type="body" sz="half" idx="2" hasCustomPrompt="1"/>
          </p:nvPr>
        </p:nvSpPr>
        <p:spPr>
          <a:xfrm>
            <a:off x="636173" y="2277900"/>
            <a:ext cx="4275948" cy="3936800"/>
          </a:xfrm>
          <a:prstGeom prst="rect">
            <a:avLst/>
          </a:prstGeom>
        </p:spPr>
        <p:txBody>
          <a:bodyPr/>
          <a:lstStyle>
            <a:lvl1pPr marL="285750" indent="-285750">
              <a:buFont typeface="Arial" panose="020B0604020202020204" pitchFamily="34" charset="0"/>
              <a:buChar char="•"/>
              <a:defRPr sz="1800"/>
            </a:lvl1pPr>
            <a:lvl2pPr marL="4572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				</a:t>
            </a:r>
          </a:p>
        </p:txBody>
      </p:sp>
      <p:sp>
        <p:nvSpPr>
          <p:cNvPr id="9" name="Title 1">
            <a:extLst>
              <a:ext uri="{FF2B5EF4-FFF2-40B4-BE49-F238E27FC236}">
                <a16:creationId xmlns:a16="http://schemas.microsoft.com/office/drawing/2014/main" id="{6147FA91-C242-46DD-BE23-48F41CC2970C}"/>
              </a:ext>
            </a:extLst>
          </p:cNvPr>
          <p:cNvSpPr>
            <a:spLocks noGrp="1"/>
          </p:cNvSpPr>
          <p:nvPr>
            <p:ph type="title" hasCustomPrompt="1"/>
          </p:nvPr>
        </p:nvSpPr>
        <p:spPr>
          <a:xfrm>
            <a:off x="636173" y="1270389"/>
            <a:ext cx="4255850" cy="933507"/>
          </a:xfrm>
          <a:prstGeom prst="rect">
            <a:avLst/>
          </a:prstGeom>
        </p:spPr>
        <p:txBody>
          <a:bodyPr anchor="t">
            <a:noAutofit/>
          </a:bodyPr>
          <a:lstStyle>
            <a:lvl1pPr>
              <a:defRPr sz="2800"/>
            </a:lvl1pPr>
          </a:lstStyle>
          <a:p>
            <a:pPr lvl="0"/>
            <a:r>
              <a:rPr lang="en-US"/>
              <a:t>Click to add title to this example slide</a:t>
            </a:r>
          </a:p>
        </p:txBody>
      </p:sp>
      <p:cxnSp>
        <p:nvCxnSpPr>
          <p:cNvPr id="2" name="Straight Connector 1">
            <a:extLst>
              <a:ext uri="{FF2B5EF4-FFF2-40B4-BE49-F238E27FC236}">
                <a16:creationId xmlns:a16="http://schemas.microsoft.com/office/drawing/2014/main" id="{4A349F9F-0082-16DF-5E31-B6E926D57BAF}"/>
              </a:ext>
            </a:extLst>
          </p:cNvPr>
          <p:cNvCxnSpPr/>
          <p:nvPr userDrawn="1"/>
        </p:nvCxnSpPr>
        <p:spPr>
          <a:xfrm>
            <a:off x="616074"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AE0EDAE3-6D77-59BD-FF37-E9D753D8BC14}"/>
              </a:ext>
            </a:extLst>
          </p:cNvPr>
          <p:cNvSpPr>
            <a:spLocks noGrp="1"/>
          </p:cNvSpPr>
          <p:nvPr>
            <p:ph type="body" sz="quarter" idx="10"/>
          </p:nvPr>
        </p:nvSpPr>
        <p:spPr>
          <a:xfrm>
            <a:off x="616074" y="313371"/>
            <a:ext cx="4275948" cy="308803"/>
          </a:xfrm>
          <a:prstGeom prst="rect">
            <a:avLst/>
          </a:prstGeom>
        </p:spPr>
        <p:txBody>
          <a:bodyPr anchor="ctr">
            <a:noAutofit/>
          </a:bodyPr>
          <a:lstStyle>
            <a:lvl1pPr marL="91440" indent="0">
              <a:buNone/>
              <a:defRPr lang="en-US" sz="1600" dirty="0">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1410221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7026350" y="-1"/>
            <a:ext cx="5165650" cy="6858000"/>
          </a:xfrm>
          <a:prstGeom prst="rect">
            <a:avLst/>
          </a:prstGeom>
          <a:solidFill>
            <a:schemeClr val="bg2"/>
          </a:solidFill>
          <a:ln>
            <a:noFill/>
          </a:ln>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image here</a:t>
            </a:r>
          </a:p>
        </p:txBody>
      </p:sp>
      <p:sp>
        <p:nvSpPr>
          <p:cNvPr id="11" name="Title 1">
            <a:extLst>
              <a:ext uri="{FF2B5EF4-FFF2-40B4-BE49-F238E27FC236}">
                <a16:creationId xmlns:a16="http://schemas.microsoft.com/office/drawing/2014/main" id="{A421150D-F679-4DFA-93CF-0E5480CC490F}"/>
              </a:ext>
            </a:extLst>
          </p:cNvPr>
          <p:cNvSpPr>
            <a:spLocks noGrp="1"/>
          </p:cNvSpPr>
          <p:nvPr>
            <p:ph type="title" hasCustomPrompt="1"/>
          </p:nvPr>
        </p:nvSpPr>
        <p:spPr>
          <a:xfrm>
            <a:off x="634707" y="1258101"/>
            <a:ext cx="6000749" cy="867930"/>
          </a:xfrm>
          <a:prstGeom prst="rect">
            <a:avLst/>
          </a:prstGeom>
        </p:spPr>
        <p:txBody>
          <a:bodyPr wrap="square">
            <a:spAutoFit/>
          </a:bodyPr>
          <a:lstStyle>
            <a:lvl1pPr>
              <a:defRPr sz="2800"/>
            </a:lvl1pPr>
          </a:lstStyle>
          <a:p>
            <a:pPr lvl="0"/>
            <a:r>
              <a:rPr lang="en-US"/>
              <a:t>Click to add title to this example slide</a:t>
            </a:r>
          </a:p>
        </p:txBody>
      </p:sp>
      <p:sp>
        <p:nvSpPr>
          <p:cNvPr id="13" name="Text Placeholder 3">
            <a:extLst>
              <a:ext uri="{FF2B5EF4-FFF2-40B4-BE49-F238E27FC236}">
                <a16:creationId xmlns:a16="http://schemas.microsoft.com/office/drawing/2014/main" id="{BD03799A-7C35-4CAA-BE06-C4A99AE98261}"/>
              </a:ext>
            </a:extLst>
          </p:cNvPr>
          <p:cNvSpPr>
            <a:spLocks noGrp="1"/>
          </p:cNvSpPr>
          <p:nvPr>
            <p:ph type="body" sz="half" idx="2" hasCustomPrompt="1"/>
          </p:nvPr>
        </p:nvSpPr>
        <p:spPr>
          <a:xfrm>
            <a:off x="634696" y="2245958"/>
            <a:ext cx="6000749" cy="3820167"/>
          </a:xfrm>
          <a:prstGeom prst="rect">
            <a:avLst/>
          </a:prstGeom>
        </p:spPr>
        <p:txBody>
          <a:bodyPr>
            <a:noAutofit/>
          </a:bodyPr>
          <a:lstStyle>
            <a:lvl1pPr marL="0" indent="0">
              <a:lnSpc>
                <a:spcPts val="2400"/>
              </a:lnSpc>
              <a:buNone/>
              <a:defRPr lang="en-US" sz="18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 </a:t>
            </a:r>
          </a:p>
        </p:txBody>
      </p:sp>
      <p:cxnSp>
        <p:nvCxnSpPr>
          <p:cNvPr id="2" name="Straight Connector 1">
            <a:extLst>
              <a:ext uri="{FF2B5EF4-FFF2-40B4-BE49-F238E27FC236}">
                <a16:creationId xmlns:a16="http://schemas.microsoft.com/office/drawing/2014/main" id="{8456A32A-0701-DA57-73A9-8E232DC7D816}"/>
              </a:ext>
            </a:extLst>
          </p:cNvPr>
          <p:cNvCxnSpPr/>
          <p:nvPr userDrawn="1"/>
        </p:nvCxnSpPr>
        <p:spPr>
          <a:xfrm>
            <a:off x="616074"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B6F35BE5-F775-1083-2D03-B481187FF775}"/>
              </a:ext>
            </a:extLst>
          </p:cNvPr>
          <p:cNvSpPr>
            <a:spLocks noGrp="1"/>
          </p:cNvSpPr>
          <p:nvPr>
            <p:ph type="body" sz="quarter" idx="10"/>
          </p:nvPr>
        </p:nvSpPr>
        <p:spPr>
          <a:xfrm>
            <a:off x="616074" y="313371"/>
            <a:ext cx="4554538" cy="308803"/>
          </a:xfrm>
          <a:prstGeom prst="rect">
            <a:avLst/>
          </a:prstGeom>
        </p:spPr>
        <p:txBody>
          <a:bodyPr anchor="ctr">
            <a:noAutofit/>
          </a:bodyPr>
          <a:lstStyle>
            <a:lvl1pPr marL="91440" indent="0">
              <a:buNone/>
              <a:defRPr lang="en-US" sz="1600" dirty="0">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26823145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box lef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30453B6-BE94-4D10-99CD-4F6557992EA0}"/>
              </a:ext>
            </a:extLst>
          </p:cNvPr>
          <p:cNvSpPr>
            <a:spLocks noGrp="1"/>
          </p:cNvSpPr>
          <p:nvPr>
            <p:ph type="title" hasCustomPrompt="1"/>
          </p:nvPr>
        </p:nvSpPr>
        <p:spPr>
          <a:xfrm>
            <a:off x="6397164" y="1258101"/>
            <a:ext cx="5018228" cy="867930"/>
          </a:xfrm>
          <a:prstGeom prst="rect">
            <a:avLst/>
          </a:prstGeom>
        </p:spPr>
        <p:txBody>
          <a:bodyPr wrap="square">
            <a:spAutoFit/>
          </a:bodyPr>
          <a:lstStyle>
            <a:lvl1pPr>
              <a:defRPr sz="2800"/>
            </a:lvl1pPr>
          </a:lstStyle>
          <a:p>
            <a:pPr lvl="0"/>
            <a:r>
              <a:rPr lang="en-US"/>
              <a:t>Click to add title to this example slide</a:t>
            </a:r>
          </a:p>
        </p:txBody>
      </p:sp>
      <p:cxnSp>
        <p:nvCxnSpPr>
          <p:cNvPr id="11" name="Straight Connector 10">
            <a:extLst>
              <a:ext uri="{FF2B5EF4-FFF2-40B4-BE49-F238E27FC236}">
                <a16:creationId xmlns:a16="http://schemas.microsoft.com/office/drawing/2014/main" id="{076CAFA7-68AE-4EAD-BE3A-A5B16D9D3552}"/>
              </a:ext>
            </a:extLst>
          </p:cNvPr>
          <p:cNvCxnSpPr/>
          <p:nvPr userDrawn="1"/>
        </p:nvCxnSpPr>
        <p:spPr>
          <a:xfrm>
            <a:off x="6381111"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A8F2FE0A-3A4C-445D-8290-44FCEA3F5955}"/>
              </a:ext>
            </a:extLst>
          </p:cNvPr>
          <p:cNvSpPr>
            <a:spLocks noGrp="1"/>
          </p:cNvSpPr>
          <p:nvPr>
            <p:ph type="body" sz="quarter" idx="10" hasCustomPrompt="1"/>
          </p:nvPr>
        </p:nvSpPr>
        <p:spPr>
          <a:xfrm>
            <a:off x="6381111" y="313371"/>
            <a:ext cx="4554538" cy="308803"/>
          </a:xfrm>
          <a:prstGeom prst="rect">
            <a:avLst/>
          </a:prstGeom>
        </p:spPr>
        <p:txBody>
          <a:bodyPr anchor="ctr"/>
          <a:lstStyle>
            <a:lvl1pPr marL="91440" indent="0">
              <a:buNone/>
              <a:defRPr lang="en-US" sz="1600" dirty="0">
                <a:solidFill>
                  <a:schemeClr val="accent2"/>
                </a:solidFill>
              </a:defRPr>
            </a:lvl1pPr>
          </a:lstStyle>
          <a:p>
            <a:pPr lvl="0"/>
            <a:r>
              <a:rPr lang="en-US"/>
              <a:t>Click to add section name</a:t>
            </a:r>
          </a:p>
        </p:txBody>
      </p:sp>
      <p:sp>
        <p:nvSpPr>
          <p:cNvPr id="15" name="Text Placeholder 3">
            <a:extLst>
              <a:ext uri="{FF2B5EF4-FFF2-40B4-BE49-F238E27FC236}">
                <a16:creationId xmlns:a16="http://schemas.microsoft.com/office/drawing/2014/main" id="{C9AD2564-EF06-46B2-95AF-0FC81EEDCC98}"/>
              </a:ext>
            </a:extLst>
          </p:cNvPr>
          <p:cNvSpPr>
            <a:spLocks noGrp="1"/>
          </p:cNvSpPr>
          <p:nvPr>
            <p:ph type="body" sz="half" idx="2" hasCustomPrompt="1"/>
          </p:nvPr>
        </p:nvSpPr>
        <p:spPr>
          <a:xfrm>
            <a:off x="6397163" y="2245766"/>
            <a:ext cx="5018229" cy="3920948"/>
          </a:xfrm>
          <a:prstGeom prst="rect">
            <a:avLst/>
          </a:prstGeom>
        </p:spPr>
        <p:txBody>
          <a:bodyPr>
            <a:noAutofit/>
          </a:bodyPr>
          <a:lstStyle>
            <a:lvl1pPr marL="0" indent="0">
              <a:lnSpc>
                <a:spcPts val="2400"/>
              </a:lnSpc>
              <a:buNone/>
              <a:defRPr lang="en-US" sz="18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 </a:t>
            </a:r>
          </a:p>
        </p:txBody>
      </p:sp>
      <p:sp>
        <p:nvSpPr>
          <p:cNvPr id="2" name="Rectangle 1">
            <a:extLst>
              <a:ext uri="{FF2B5EF4-FFF2-40B4-BE49-F238E27FC236}">
                <a16:creationId xmlns:a16="http://schemas.microsoft.com/office/drawing/2014/main" id="{316AFA94-F296-313F-FBDB-6DFA3B536DBA}"/>
              </a:ext>
            </a:extLst>
          </p:cNvPr>
          <p:cNvSpPr/>
          <p:nvPr userDrawn="1"/>
        </p:nvSpPr>
        <p:spPr>
          <a:xfrm>
            <a:off x="0" y="0"/>
            <a:ext cx="6095998" cy="6858000"/>
          </a:xfrm>
          <a:prstGeom prst="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150"/>
          </a:p>
        </p:txBody>
      </p:sp>
      <p:sp>
        <p:nvSpPr>
          <p:cNvPr id="4" name="Text Placeholder 3">
            <a:extLst>
              <a:ext uri="{FF2B5EF4-FFF2-40B4-BE49-F238E27FC236}">
                <a16:creationId xmlns:a16="http://schemas.microsoft.com/office/drawing/2014/main" id="{DF611D37-3C69-559D-22A9-790719AA1352}"/>
              </a:ext>
            </a:extLst>
          </p:cNvPr>
          <p:cNvSpPr>
            <a:spLocks noGrp="1"/>
          </p:cNvSpPr>
          <p:nvPr>
            <p:ph type="body" sz="quarter" idx="11" hasCustomPrompt="1"/>
          </p:nvPr>
        </p:nvSpPr>
        <p:spPr>
          <a:xfrm>
            <a:off x="863600" y="2159530"/>
            <a:ext cx="4389438" cy="2179637"/>
          </a:xfrm>
          <a:prstGeom prst="rect">
            <a:avLst/>
          </a:prstGeom>
        </p:spPr>
        <p:txBody>
          <a:bodyPr anchor="ctr"/>
          <a:lstStyle>
            <a:lvl1pPr marL="91440" indent="0">
              <a:buNone/>
              <a:defRPr sz="3200" i="1">
                <a:solidFill>
                  <a:schemeClr val="bg1">
                    <a:lumMod val="75000"/>
                  </a:schemeClr>
                </a:solidFill>
              </a:defRPr>
            </a:lvl1pPr>
          </a:lstStyle>
          <a:p>
            <a:pPr lvl="0"/>
            <a:r>
              <a:rPr lang="en-US"/>
              <a:t>Insert call out text here</a:t>
            </a:r>
            <a:endParaRPr lang="en-150"/>
          </a:p>
        </p:txBody>
      </p:sp>
    </p:spTree>
    <p:extLst>
      <p:ext uri="{BB962C8B-B14F-4D97-AF65-F5344CB8AC3E}">
        <p14:creationId xmlns:p14="http://schemas.microsoft.com/office/powerpoint/2010/main" val="14824392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2D2EAAE-CF97-5EA0-05A9-D44216E93D57}"/>
              </a:ext>
            </a:extLst>
          </p:cNvPr>
          <p:cNvCxnSpPr/>
          <p:nvPr userDrawn="1"/>
        </p:nvCxnSpPr>
        <p:spPr>
          <a:xfrm>
            <a:off x="614783"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07AF9ADD-9F98-137E-64B5-09586345F75E}"/>
              </a:ext>
            </a:extLst>
          </p:cNvPr>
          <p:cNvSpPr>
            <a:spLocks noGrp="1"/>
          </p:cNvSpPr>
          <p:nvPr>
            <p:ph type="title"/>
          </p:nvPr>
        </p:nvSpPr>
        <p:spPr>
          <a:xfrm>
            <a:off x="634707" y="1267337"/>
            <a:ext cx="9061228" cy="480131"/>
          </a:xfrm>
          <a:prstGeom prst="rect">
            <a:avLst/>
          </a:prstGeom>
        </p:spPr>
        <p:txBody>
          <a:bodyPr wrap="square">
            <a:spAutoFit/>
          </a:bodyPr>
          <a:lstStyle>
            <a:lvl1pPr>
              <a:defRPr sz="2800"/>
            </a:lvl1pPr>
          </a:lstStyle>
          <a:p>
            <a:pPr lvl="0"/>
            <a:r>
              <a:rPr lang="en-GB"/>
              <a:t>Click to edit Master title style</a:t>
            </a:r>
            <a:endParaRPr lang="en-US"/>
          </a:p>
        </p:txBody>
      </p:sp>
      <p:sp>
        <p:nvSpPr>
          <p:cNvPr id="4" name="Content Placeholder 3">
            <a:extLst>
              <a:ext uri="{FF2B5EF4-FFF2-40B4-BE49-F238E27FC236}">
                <a16:creationId xmlns:a16="http://schemas.microsoft.com/office/drawing/2014/main" id="{BB80112A-836A-BE46-6382-D6377642309E}"/>
              </a:ext>
            </a:extLst>
          </p:cNvPr>
          <p:cNvSpPr>
            <a:spLocks noGrp="1"/>
          </p:cNvSpPr>
          <p:nvPr>
            <p:ph sz="quarter" idx="11"/>
          </p:nvPr>
        </p:nvSpPr>
        <p:spPr>
          <a:xfrm>
            <a:off x="633255" y="1995553"/>
            <a:ext cx="9082087" cy="3779838"/>
          </a:xfrm>
          <a:prstGeom prst="rect">
            <a:avLst/>
          </a:prstGeom>
        </p:spPr>
        <p:txBody>
          <a:bodyPr/>
          <a:lstStyle>
            <a:lvl1pPr marL="91440" indent="0">
              <a:buNone/>
              <a:defRPr/>
            </a:lvl1pPr>
            <a:lvl2pPr marL="834390" indent="-285750">
              <a:buFont typeface="Arial" panose="020B0604020202020204" pitchFamily="34" charset="0"/>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150"/>
          </a:p>
        </p:txBody>
      </p:sp>
      <p:sp>
        <p:nvSpPr>
          <p:cNvPr id="11" name="Text Placeholder 3">
            <a:extLst>
              <a:ext uri="{FF2B5EF4-FFF2-40B4-BE49-F238E27FC236}">
                <a16:creationId xmlns:a16="http://schemas.microsoft.com/office/drawing/2014/main" id="{8CE8F8FE-3F2D-EBCD-705D-FB7B2262403C}"/>
              </a:ext>
            </a:extLst>
          </p:cNvPr>
          <p:cNvSpPr>
            <a:spLocks noGrp="1"/>
          </p:cNvSpPr>
          <p:nvPr>
            <p:ph type="body" sz="quarter" idx="10"/>
          </p:nvPr>
        </p:nvSpPr>
        <p:spPr>
          <a:xfrm>
            <a:off x="616074" y="313371"/>
            <a:ext cx="4554538" cy="308803"/>
          </a:xfrm>
          <a:prstGeom prst="rect">
            <a:avLst/>
          </a:prstGeom>
        </p:spPr>
        <p:txBody>
          <a:bodyPr anchor="ctr">
            <a:noAutofit/>
          </a:bodyPr>
          <a:lstStyle>
            <a:lvl1pPr marL="91440" indent="0">
              <a:buNone/>
              <a:defRPr lang="en-US" sz="1600" dirty="0">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1144347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ody Text (White 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F752D4-D41F-48C8-BC93-770A10B9CEFC}"/>
              </a:ext>
            </a:extLst>
          </p:cNvPr>
          <p:cNvSpPr>
            <a:spLocks noGrp="1"/>
          </p:cNvSpPr>
          <p:nvPr>
            <p:ph type="body" sz="half" idx="2" hasCustomPrompt="1"/>
          </p:nvPr>
        </p:nvSpPr>
        <p:spPr>
          <a:xfrm>
            <a:off x="645567" y="1996096"/>
            <a:ext cx="9051730" cy="2566666"/>
          </a:xfrm>
          <a:prstGeom prst="rect">
            <a:avLst/>
          </a:prstGeom>
        </p:spPr>
        <p:txBody>
          <a:bodyPr numCol="2" spcCol="360000">
            <a:noAutofit/>
          </a:bodyPr>
          <a:lstStyle>
            <a:lvl1pPr marL="0" indent="0">
              <a:lnSpc>
                <a:spcPts val="2400"/>
              </a:lnSpc>
              <a:buFontTx/>
              <a:buNone/>
              <a:defRPr sz="1800" spc="20" baseline="0"/>
            </a:lvl1pPr>
            <a:lvl2pPr marL="457200" indent="0">
              <a:buFontTx/>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Aenean </a:t>
            </a:r>
            <a:r>
              <a:rPr lang="en-US" err="1"/>
              <a:t>commodo</a:t>
            </a:r>
            <a:r>
              <a:rPr lang="en-US"/>
              <a:t> ligula </a:t>
            </a:r>
            <a:r>
              <a:rPr lang="en-US" err="1"/>
              <a:t>eget</a:t>
            </a:r>
            <a:r>
              <a:rPr lang="en-US"/>
              <a:t> dolor. Aenean </a:t>
            </a:r>
            <a:r>
              <a:rPr lang="en-US" err="1"/>
              <a:t>massa</a:t>
            </a:r>
            <a:r>
              <a:rPr lang="en-US"/>
              <a:t>. Cum sociis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Donec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a:p>
            <a:pPr lvl="0"/>
            <a:r>
              <a:rPr lang="en-US" err="1"/>
              <a:t>Nulla</a:t>
            </a:r>
            <a:r>
              <a:rPr lang="en-US"/>
              <a:t> </a:t>
            </a:r>
            <a:r>
              <a:rPr lang="en-US" err="1"/>
              <a:t>consequat</a:t>
            </a:r>
            <a:r>
              <a:rPr lang="en-US"/>
              <a:t> </a:t>
            </a:r>
            <a:r>
              <a:rPr lang="en-US" err="1"/>
              <a:t>massa</a:t>
            </a:r>
            <a:r>
              <a:rPr lang="en-US"/>
              <a:t> </a:t>
            </a:r>
            <a:r>
              <a:rPr lang="en-US" err="1"/>
              <a:t>quis</a:t>
            </a:r>
            <a:r>
              <a:rPr lang="en-US"/>
              <a:t> </a:t>
            </a:r>
            <a:r>
              <a:rPr lang="en-US" err="1"/>
              <a:t>enim</a:t>
            </a:r>
            <a:r>
              <a:rPr lang="en-US"/>
              <a:t>. Donec </a:t>
            </a:r>
            <a:r>
              <a:rPr lang="en-US" err="1"/>
              <a:t>pede</a:t>
            </a:r>
            <a:r>
              <a:rPr lang="en-US"/>
              <a:t> </a:t>
            </a:r>
            <a:r>
              <a:rPr lang="en-US" err="1"/>
              <a:t>justo</a:t>
            </a:r>
            <a:r>
              <a:rPr lang="en-US"/>
              <a:t>, </a:t>
            </a:r>
            <a:r>
              <a:rPr lang="en-US" err="1"/>
              <a:t>fringilla</a:t>
            </a:r>
            <a:r>
              <a:rPr lang="en-US"/>
              <a:t> vel, </a:t>
            </a:r>
            <a:r>
              <a:rPr lang="en-US" err="1"/>
              <a:t>aliquet</a:t>
            </a:r>
            <a:r>
              <a:rPr lang="en-US"/>
              <a:t> </a:t>
            </a:r>
            <a:r>
              <a:rPr lang="en-US" err="1"/>
              <a:t>nec</a:t>
            </a:r>
            <a:r>
              <a:rPr lang="en-US"/>
              <a:t>. Cum sociis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Donec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a:t>
            </a:r>
          </a:p>
        </p:txBody>
      </p:sp>
      <p:sp>
        <p:nvSpPr>
          <p:cNvPr id="17" name="Title 1">
            <a:extLst>
              <a:ext uri="{FF2B5EF4-FFF2-40B4-BE49-F238E27FC236}">
                <a16:creationId xmlns:a16="http://schemas.microsoft.com/office/drawing/2014/main" id="{CED336FC-6E45-4A2D-A5AB-BE24E693E093}"/>
              </a:ext>
            </a:extLst>
          </p:cNvPr>
          <p:cNvSpPr>
            <a:spLocks noGrp="1"/>
          </p:cNvSpPr>
          <p:nvPr>
            <p:ph type="title" hasCustomPrompt="1"/>
          </p:nvPr>
        </p:nvSpPr>
        <p:spPr>
          <a:xfrm>
            <a:off x="645567" y="1265849"/>
            <a:ext cx="9051731" cy="502882"/>
          </a:xfrm>
          <a:prstGeom prst="rect">
            <a:avLst/>
          </a:prstGeom>
        </p:spPr>
        <p:txBody>
          <a:bodyPr>
            <a:noAutofit/>
          </a:bodyPr>
          <a:lstStyle>
            <a:lvl1pPr>
              <a:defRPr sz="2800"/>
            </a:lvl1pPr>
          </a:lstStyle>
          <a:p>
            <a:pPr lvl="0"/>
            <a:r>
              <a:rPr lang="en-US"/>
              <a:t>Click to add title</a:t>
            </a:r>
          </a:p>
        </p:txBody>
      </p:sp>
      <p:cxnSp>
        <p:nvCxnSpPr>
          <p:cNvPr id="8" name="Straight Connector 7">
            <a:extLst>
              <a:ext uri="{FF2B5EF4-FFF2-40B4-BE49-F238E27FC236}">
                <a16:creationId xmlns:a16="http://schemas.microsoft.com/office/drawing/2014/main" id="{20EB37B9-0614-41D6-8AFE-EB91B451A9F5}"/>
              </a:ext>
            </a:extLst>
          </p:cNvPr>
          <p:cNvCxnSpPr/>
          <p:nvPr userDrawn="1"/>
        </p:nvCxnSpPr>
        <p:spPr>
          <a:xfrm>
            <a:off x="614783"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CFE8CDBB-5A4D-4444-85CC-7578EF050F69}"/>
              </a:ext>
            </a:extLst>
          </p:cNvPr>
          <p:cNvSpPr>
            <a:spLocks noGrp="1"/>
          </p:cNvSpPr>
          <p:nvPr>
            <p:ph type="body" sz="quarter" idx="12"/>
          </p:nvPr>
        </p:nvSpPr>
        <p:spPr>
          <a:xfrm>
            <a:off x="614783" y="313371"/>
            <a:ext cx="4554538" cy="308803"/>
          </a:xfrm>
          <a:prstGeom prst="rect">
            <a:avLst/>
          </a:prstGeom>
        </p:spPr>
        <p:txBody>
          <a:bodyPr anchor="ctr">
            <a:noAutofit/>
          </a:bodyPr>
          <a:lstStyle>
            <a:lvl1pPr marL="91440" indent="0">
              <a:buNone/>
              <a:defRPr lang="en-US" sz="1600" dirty="0">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7181760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93" userDrawn="1">
          <p15:clr>
            <a:srgbClr val="FBAE40"/>
          </p15:clr>
        </p15:guide>
        <p15:guide id="3" pos="7287" userDrawn="1">
          <p15:clr>
            <a:srgbClr val="FBAE40"/>
          </p15:clr>
        </p15:guide>
        <p15:guide id="4" orient="horz" pos="346" userDrawn="1">
          <p15:clr>
            <a:srgbClr val="FBAE40"/>
          </p15:clr>
        </p15:guide>
        <p15:guide id="5" orient="horz" pos="397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078E5A-AB76-4634-8AD9-64C991C6FC02}"/>
              </a:ext>
            </a:extLst>
          </p:cNvPr>
          <p:cNvSpPr>
            <a:spLocks noGrp="1"/>
          </p:cNvSpPr>
          <p:nvPr>
            <p:ph sz="half" idx="1" hasCustomPrompt="1"/>
          </p:nvPr>
        </p:nvSpPr>
        <p:spPr>
          <a:xfrm>
            <a:off x="642360" y="1994344"/>
            <a:ext cx="4393315" cy="4125355"/>
          </a:xfrm>
          <a:prstGeom prst="rect">
            <a:avLst/>
          </a:prstGeom>
        </p:spPr>
        <p:txBody>
          <a:bodyPr>
            <a:noAutofit/>
          </a:bodyPr>
          <a:lstStyle>
            <a:lvl1pPr marL="228600" indent="-137160">
              <a:buClr>
                <a:srgbClr val="009CD6"/>
              </a:buClr>
              <a:buFont typeface="Arial" panose="020B0604020202020204" pitchFamily="34" charset="0"/>
              <a:buChar char="•"/>
              <a:defRPr lang="en-US" sz="1800" spc="20" dirty="0"/>
            </a:lvl1pPr>
            <a:lvl2pPr marL="685800" indent="-137160">
              <a:buClr>
                <a:srgbClr val="009CD6"/>
              </a:buClr>
              <a:buFont typeface="Arial" panose="020B0604020202020204" pitchFamily="34" charset="0"/>
              <a:buChar char="•"/>
              <a:defRPr lang="en-US" spc="20" dirty="0"/>
            </a:lvl2pPr>
            <a:lvl3pPr marL="1143000" indent="-137160">
              <a:buClr>
                <a:srgbClr val="009CD6"/>
              </a:buClr>
              <a:buFont typeface="Arial" panose="020B0604020202020204" pitchFamily="34" charset="0"/>
              <a:buChar char="•"/>
              <a:defRPr lang="en-US" spc="20" dirty="0"/>
            </a:lvl3pPr>
            <a:lvl4pPr marL="1600200" indent="-137160">
              <a:buClr>
                <a:srgbClr val="009CD6"/>
              </a:buClr>
              <a:buFont typeface="Arial" panose="020B0604020202020204" pitchFamily="34" charset="0"/>
              <a:buChar char="•"/>
              <a:defRPr lang="en-US" spc="20" dirty="0"/>
            </a:lvl4pPr>
            <a:lvl5pPr>
              <a:buClr>
                <a:srgbClr val="5B9BD5"/>
              </a:buClr>
              <a:defRPr spc="0"/>
            </a:lvl5pPr>
          </a:lstStyle>
          <a:p>
            <a:pPr lvl="0"/>
            <a:r>
              <a:rPr lang="en-US"/>
              <a:t>Second level</a:t>
            </a:r>
          </a:p>
        </p:txBody>
      </p:sp>
      <p:sp>
        <p:nvSpPr>
          <p:cNvPr id="4" name="Content Placeholder 3">
            <a:extLst>
              <a:ext uri="{FF2B5EF4-FFF2-40B4-BE49-F238E27FC236}">
                <a16:creationId xmlns:a16="http://schemas.microsoft.com/office/drawing/2014/main" id="{4198F227-A22B-432C-84DE-6E0A3BE38D63}"/>
              </a:ext>
            </a:extLst>
          </p:cNvPr>
          <p:cNvSpPr>
            <a:spLocks noGrp="1"/>
          </p:cNvSpPr>
          <p:nvPr>
            <p:ph sz="half" idx="2" hasCustomPrompt="1"/>
          </p:nvPr>
        </p:nvSpPr>
        <p:spPr>
          <a:xfrm>
            <a:off x="5381243" y="1994343"/>
            <a:ext cx="4393316" cy="4126191"/>
          </a:xfrm>
          <a:prstGeom prst="rect">
            <a:avLst/>
          </a:prstGeom>
        </p:spPr>
        <p:txBody>
          <a:bodyPr>
            <a:noAutofit/>
          </a:bodyPr>
          <a:lstStyle>
            <a:lvl1pPr marL="228600" indent="-137160">
              <a:buClr>
                <a:srgbClr val="009CD6"/>
              </a:buClr>
              <a:buFont typeface="Arial" panose="020B0604020202020204" pitchFamily="34" charset="0"/>
              <a:buChar char="•"/>
              <a:defRPr lang="en-US" sz="1800" spc="20" dirty="0"/>
            </a:lvl1pPr>
            <a:lvl2pPr marL="685800" indent="-137160">
              <a:buClr>
                <a:srgbClr val="009CD6"/>
              </a:buClr>
              <a:buFont typeface="Arial" panose="020B0604020202020204" pitchFamily="34" charset="0"/>
              <a:buChar char="•"/>
              <a:defRPr lang="en-US" spc="20" dirty="0"/>
            </a:lvl2pPr>
            <a:lvl3pPr marL="1143000" indent="-137160">
              <a:buClr>
                <a:srgbClr val="009CD6"/>
              </a:buClr>
              <a:buFont typeface="Arial" panose="020B0604020202020204" pitchFamily="34" charset="0"/>
              <a:buChar char="•"/>
              <a:defRPr lang="en-US" spc="20" dirty="0"/>
            </a:lvl3pPr>
            <a:lvl4pPr marL="1600200" indent="-137160">
              <a:buClr>
                <a:srgbClr val="009CD6"/>
              </a:buClr>
              <a:buFont typeface="Arial" panose="020B0604020202020204" pitchFamily="34" charset="0"/>
              <a:buChar char="•"/>
              <a:defRPr lang="en-US" spc="20" dirty="0"/>
            </a:lvl4pPr>
            <a:lvl5pPr>
              <a:buClr>
                <a:srgbClr val="5B9BD5"/>
              </a:buClr>
              <a:defRPr spc="0"/>
            </a:lvl5pPr>
          </a:lstStyle>
          <a:p>
            <a:pPr lvl="0"/>
            <a:r>
              <a:rPr lang="en-US"/>
              <a:t>Second level</a:t>
            </a:r>
          </a:p>
        </p:txBody>
      </p:sp>
      <p:sp>
        <p:nvSpPr>
          <p:cNvPr id="10" name="Title 1">
            <a:extLst>
              <a:ext uri="{FF2B5EF4-FFF2-40B4-BE49-F238E27FC236}">
                <a16:creationId xmlns:a16="http://schemas.microsoft.com/office/drawing/2014/main" id="{D346557F-F9B0-433A-9FC1-56C38B19DE9B}"/>
              </a:ext>
            </a:extLst>
          </p:cNvPr>
          <p:cNvSpPr>
            <a:spLocks noGrp="1"/>
          </p:cNvSpPr>
          <p:nvPr>
            <p:ph type="title"/>
          </p:nvPr>
        </p:nvSpPr>
        <p:spPr>
          <a:xfrm>
            <a:off x="642361" y="1269489"/>
            <a:ext cx="9132198" cy="565079"/>
          </a:xfrm>
          <a:prstGeom prst="rect">
            <a:avLst/>
          </a:prstGeom>
        </p:spPr>
        <p:txBody>
          <a:bodyPr>
            <a:noAutofit/>
          </a:bodyPr>
          <a:lstStyle>
            <a:lvl1pPr>
              <a:defRPr sz="2800"/>
            </a:lvl1pPr>
          </a:lstStyle>
          <a:p>
            <a:pPr lvl="0"/>
            <a:r>
              <a:rPr lang="en-GB"/>
              <a:t>Click to edit Master title style</a:t>
            </a:r>
            <a:endParaRPr lang="en-US"/>
          </a:p>
        </p:txBody>
      </p:sp>
      <p:cxnSp>
        <p:nvCxnSpPr>
          <p:cNvPr id="12" name="Straight Connector 11">
            <a:extLst>
              <a:ext uri="{FF2B5EF4-FFF2-40B4-BE49-F238E27FC236}">
                <a16:creationId xmlns:a16="http://schemas.microsoft.com/office/drawing/2014/main" id="{56157FF2-E1F2-41A6-A3CB-3DE59785DD4D}"/>
              </a:ext>
            </a:extLst>
          </p:cNvPr>
          <p:cNvCxnSpPr/>
          <p:nvPr userDrawn="1"/>
        </p:nvCxnSpPr>
        <p:spPr>
          <a:xfrm>
            <a:off x="614780"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2" name="Text Placeholder 3">
            <a:extLst>
              <a:ext uri="{FF2B5EF4-FFF2-40B4-BE49-F238E27FC236}">
                <a16:creationId xmlns:a16="http://schemas.microsoft.com/office/drawing/2014/main" id="{46CD3D1C-31A7-0A47-A8E4-31B053AD5A05}"/>
              </a:ext>
            </a:extLst>
          </p:cNvPr>
          <p:cNvSpPr>
            <a:spLocks noGrp="1"/>
          </p:cNvSpPr>
          <p:nvPr>
            <p:ph type="body" sz="quarter" idx="12"/>
          </p:nvPr>
        </p:nvSpPr>
        <p:spPr>
          <a:xfrm>
            <a:off x="614783" y="313371"/>
            <a:ext cx="4554538" cy="308803"/>
          </a:xfrm>
          <a:prstGeom prst="rect">
            <a:avLst/>
          </a:prstGeom>
        </p:spPr>
        <p:txBody>
          <a:bodyPr anchor="ctr">
            <a:noAutofit/>
          </a:bodyPr>
          <a:lstStyle>
            <a:lvl1pPr marL="91440" indent="0">
              <a:buNone/>
              <a:defRPr lang="en-US" sz="1600" dirty="0">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1951374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 Footer (white bg) ">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554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text: 2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A647C-A7BD-47C9-962C-55289EF4CD84}"/>
              </a:ext>
            </a:extLst>
          </p:cNvPr>
          <p:cNvSpPr>
            <a:spLocks noGrp="1"/>
          </p:cNvSpPr>
          <p:nvPr>
            <p:ph idx="1" hasCustomPrompt="1"/>
          </p:nvPr>
        </p:nvSpPr>
        <p:spPr>
          <a:xfrm>
            <a:off x="725414" y="2033625"/>
            <a:ext cx="8999926" cy="4067251"/>
          </a:xfrm>
        </p:spPr>
        <p:txBody>
          <a:bodyPr numCol="2" spcCol="274320">
            <a:noAutofit/>
          </a:bodyPr>
          <a:lstStyle>
            <a:lvl1pPr marL="91440" marR="0" indent="0" algn="l" defTabSz="914400" rtl="0" eaLnBrk="1" fontAlgn="auto" latinLnBrk="0" hangingPunct="1">
              <a:lnSpc>
                <a:spcPct val="100000"/>
              </a:lnSpc>
              <a:spcBef>
                <a:spcPts val="1000"/>
              </a:spcBef>
              <a:spcAft>
                <a:spcPts val="0"/>
              </a:spcAft>
              <a:buClr>
                <a:srgbClr val="009CD6"/>
              </a:buClr>
              <a:buSzPct val="110000"/>
              <a:buFontTx/>
              <a:buNone/>
              <a:tabLst/>
              <a:defRPr sz="2400" spc="20"/>
            </a:lvl1pPr>
            <a:lvl2pPr marL="548640" indent="0">
              <a:lnSpc>
                <a:spcPts val="2400"/>
              </a:lnSpc>
              <a:buClr>
                <a:srgbClr val="009CD6"/>
              </a:buClr>
              <a:buFontTx/>
              <a:buNone/>
              <a:defRPr sz="1800" spc="20"/>
            </a:lvl2pPr>
            <a:lvl3pPr marL="1005840" indent="0">
              <a:lnSpc>
                <a:spcPts val="2400"/>
              </a:lnSpc>
              <a:buClr>
                <a:srgbClr val="009CD6"/>
              </a:buClr>
              <a:buFontTx/>
              <a:buNone/>
              <a:defRPr sz="1800" spc="20"/>
            </a:lvl3pPr>
            <a:lvl4pPr marL="1463040" indent="0">
              <a:lnSpc>
                <a:spcPts val="2400"/>
              </a:lnSpc>
              <a:buClr>
                <a:srgbClr val="009CD6"/>
              </a:buClr>
              <a:buFontTx/>
              <a:buNone/>
              <a:defRPr sz="1800" spc="20"/>
            </a:lvl4pPr>
            <a:lvl5pPr>
              <a:buClr>
                <a:srgbClr val="5B9BD5"/>
              </a:buClr>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Aenean </a:t>
            </a:r>
            <a:r>
              <a:rPr lang="en-US" err="1"/>
              <a:t>commodo</a:t>
            </a:r>
            <a:r>
              <a:rPr lang="en-US"/>
              <a:t> ligula </a:t>
            </a:r>
            <a:r>
              <a:rPr lang="en-US" err="1"/>
              <a:t>eget</a:t>
            </a:r>
            <a:r>
              <a:rPr lang="en-US"/>
              <a:t> dolor. Aenean </a:t>
            </a:r>
            <a:r>
              <a:rPr lang="en-US" err="1"/>
              <a:t>massa</a:t>
            </a:r>
            <a:r>
              <a:rPr lang="en-US"/>
              <a:t>. Cum sociis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Donec </a:t>
            </a:r>
            <a:r>
              <a:rPr lang="en-US" err="1"/>
              <a:t>quam</a:t>
            </a:r>
            <a:r>
              <a:rPr lang="en-US"/>
              <a:t>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a:p>
            <a:pPr lvl="0"/>
            <a:r>
              <a:rPr lang="en-US" err="1"/>
              <a:t>Nulla</a:t>
            </a:r>
            <a:r>
              <a:rPr lang="en-US"/>
              <a:t> </a:t>
            </a:r>
            <a:r>
              <a:rPr lang="en-US" err="1"/>
              <a:t>consequat</a:t>
            </a:r>
            <a:r>
              <a:rPr lang="en-US"/>
              <a:t> </a:t>
            </a:r>
            <a:r>
              <a:rPr lang="en-US" err="1"/>
              <a:t>massa</a:t>
            </a:r>
            <a:r>
              <a:rPr lang="en-US"/>
              <a:t> </a:t>
            </a:r>
            <a:r>
              <a:rPr lang="en-US" err="1"/>
              <a:t>quis</a:t>
            </a:r>
            <a:r>
              <a:rPr lang="en-US"/>
              <a:t> </a:t>
            </a:r>
            <a:r>
              <a:rPr lang="en-US" err="1"/>
              <a:t>enim</a:t>
            </a:r>
            <a:r>
              <a:rPr lang="en-US"/>
              <a:t>. Donec </a:t>
            </a:r>
            <a:r>
              <a:rPr lang="en-US" err="1"/>
              <a:t>pede</a:t>
            </a:r>
            <a:r>
              <a:rPr lang="en-US"/>
              <a:t> </a:t>
            </a:r>
            <a:r>
              <a:rPr lang="en-US" err="1"/>
              <a:t>justo</a:t>
            </a:r>
            <a:r>
              <a:rPr lang="en-US"/>
              <a:t>, </a:t>
            </a:r>
            <a:r>
              <a:rPr lang="en-US" err="1"/>
              <a:t>fringilla</a:t>
            </a:r>
            <a:r>
              <a:rPr lang="en-US"/>
              <a:t> vel, </a:t>
            </a:r>
            <a:r>
              <a:rPr lang="en-US" err="1"/>
              <a:t>aliquet</a:t>
            </a:r>
            <a:r>
              <a:rPr lang="en-US"/>
              <a:t> </a:t>
            </a:r>
            <a:r>
              <a:rPr lang="en-US" err="1"/>
              <a:t>nec</a:t>
            </a:r>
            <a:r>
              <a:rPr lang="en-US"/>
              <a:t>.</a:t>
            </a:r>
          </a:p>
          <a:p>
            <a:pPr marL="91440" marR="0" lvl="0" indent="0" algn="l" defTabSz="914400" rtl="0" eaLnBrk="1" fontAlgn="auto" latinLnBrk="0" hangingPunct="1">
              <a:lnSpc>
                <a:spcPct val="100000"/>
              </a:lnSpc>
              <a:spcBef>
                <a:spcPts val="1000"/>
              </a:spcBef>
              <a:spcAft>
                <a:spcPts val="0"/>
              </a:spcAft>
              <a:buClr>
                <a:srgbClr val="009CD6"/>
              </a:buClr>
              <a:buSzPct val="110000"/>
              <a:buFontTx/>
              <a:buNone/>
              <a:tabLst/>
              <a:defRPr/>
            </a:pPr>
            <a:r>
              <a:rPr lang="en-US"/>
              <a:t>Cum sociis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Donec </a:t>
            </a:r>
            <a:r>
              <a:rPr lang="en-US" err="1"/>
              <a:t>quam</a:t>
            </a:r>
            <a:r>
              <a:rPr lang="en-US"/>
              <a:t>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a:t>
            </a:r>
          </a:p>
        </p:txBody>
      </p:sp>
      <p:sp>
        <p:nvSpPr>
          <p:cNvPr id="8" name="Title 1">
            <a:extLst>
              <a:ext uri="{FF2B5EF4-FFF2-40B4-BE49-F238E27FC236}">
                <a16:creationId xmlns:a16="http://schemas.microsoft.com/office/drawing/2014/main" id="{2068AA50-AAA8-4842-ABF3-40CA7CFE97D8}"/>
              </a:ext>
            </a:extLst>
          </p:cNvPr>
          <p:cNvSpPr>
            <a:spLocks noGrp="1"/>
          </p:cNvSpPr>
          <p:nvPr>
            <p:ph type="title" hasCustomPrompt="1"/>
          </p:nvPr>
        </p:nvSpPr>
        <p:spPr>
          <a:xfrm>
            <a:off x="719358" y="685156"/>
            <a:ext cx="8999926" cy="597012"/>
          </a:xfrm>
          <a:prstGeom prst="rect">
            <a:avLst/>
          </a:prstGeom>
        </p:spPr>
        <p:txBody>
          <a:bodyPr>
            <a:noAutofit/>
          </a:bodyPr>
          <a:lstStyle>
            <a:lvl1pPr>
              <a:defRPr sz="2800"/>
            </a:lvl1pPr>
          </a:lstStyle>
          <a:p>
            <a:pPr lvl="0"/>
            <a:r>
              <a:rPr lang="en-US"/>
              <a:t>Click to edit Master text styles</a:t>
            </a:r>
          </a:p>
        </p:txBody>
      </p:sp>
      <p:cxnSp>
        <p:nvCxnSpPr>
          <p:cNvPr id="9" name="Straight Connector 8">
            <a:extLst>
              <a:ext uri="{FF2B5EF4-FFF2-40B4-BE49-F238E27FC236}">
                <a16:creationId xmlns:a16="http://schemas.microsoft.com/office/drawing/2014/main" id="{1D7316B5-C57D-4BFE-9E05-E402A449FF88}"/>
              </a:ext>
            </a:extLst>
          </p:cNvPr>
          <p:cNvCxnSpPr/>
          <p:nvPr userDrawn="1"/>
        </p:nvCxnSpPr>
        <p:spPr>
          <a:xfrm>
            <a:off x="614785"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B8F92057-32FC-4FC9-AF35-02473A8E4978}"/>
              </a:ext>
            </a:extLst>
          </p:cNvPr>
          <p:cNvSpPr>
            <a:spLocks noGrp="1"/>
          </p:cNvSpPr>
          <p:nvPr>
            <p:ph type="body" sz="quarter" idx="10" hasCustomPrompt="1"/>
          </p:nvPr>
        </p:nvSpPr>
        <p:spPr>
          <a:xfrm>
            <a:off x="614785" y="313371"/>
            <a:ext cx="4554538" cy="308803"/>
          </a:xfrm>
        </p:spPr>
        <p:txBody>
          <a:bodyPr anchor="ctr"/>
          <a:lstStyle>
            <a:lvl1pPr marL="91440" indent="0">
              <a:buNone/>
              <a:defRPr sz="1600">
                <a:solidFill>
                  <a:schemeClr val="accent2"/>
                </a:solidFill>
              </a:defRPr>
            </a:lvl1pPr>
          </a:lstStyle>
          <a:p>
            <a:pPr lvl="0"/>
            <a:r>
              <a:rPr lang="en-US"/>
              <a:t>Click to add section name</a:t>
            </a:r>
          </a:p>
        </p:txBody>
      </p:sp>
    </p:spTree>
    <p:extLst>
      <p:ext uri="{BB962C8B-B14F-4D97-AF65-F5344CB8AC3E}">
        <p14:creationId xmlns:p14="http://schemas.microsoft.com/office/powerpoint/2010/main" val="506702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4518C-C369-4BCE-93F6-ACF7A0A4563A}"/>
              </a:ext>
            </a:extLst>
          </p:cNvPr>
          <p:cNvSpPr>
            <a:spLocks noGrp="1"/>
          </p:cNvSpPr>
          <p:nvPr>
            <p:ph type="title"/>
          </p:nvPr>
        </p:nvSpPr>
        <p:spPr>
          <a:xfrm>
            <a:off x="623888" y="870450"/>
            <a:ext cx="10515600" cy="746442"/>
          </a:xfrm>
          <a:prstGeom prst="rect">
            <a:avLst/>
          </a:prstGeom>
        </p:spPr>
        <p:txBody>
          <a:bodyPr vert="horz" lIns="91440" tIns="45720" rIns="91440" bIns="45720" rtlCol="0" anchor="t">
            <a:noAutofit/>
          </a:bodyPr>
          <a:lstStyle/>
          <a:p>
            <a:r>
              <a:rPr lang="en-GB"/>
              <a:t>Click to edit Master title style</a:t>
            </a:r>
            <a:endParaRPr lang="en-US"/>
          </a:p>
        </p:txBody>
      </p:sp>
      <p:sp>
        <p:nvSpPr>
          <p:cNvPr id="8" name="TextBox 7">
            <a:extLst>
              <a:ext uri="{FF2B5EF4-FFF2-40B4-BE49-F238E27FC236}">
                <a16:creationId xmlns:a16="http://schemas.microsoft.com/office/drawing/2014/main" id="{69A5A063-7EAA-4705-81BD-73270FF5BA28}"/>
              </a:ext>
            </a:extLst>
          </p:cNvPr>
          <p:cNvSpPr txBox="1"/>
          <p:nvPr userDrawn="1"/>
        </p:nvSpPr>
        <p:spPr>
          <a:xfrm>
            <a:off x="9182937" y="6343130"/>
            <a:ext cx="249936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spc="50" baseline="0">
                <a:solidFill>
                  <a:schemeClr val="accent2"/>
                </a:solidFill>
                <a:latin typeface="Arial" panose="020B0604020202020204" pitchFamily="34" charset="0"/>
                <a:cs typeface="Arial" panose="020B0604020202020204" pitchFamily="34" charset="0"/>
              </a:rPr>
              <a:t>www.itu.int</a:t>
            </a:r>
          </a:p>
        </p:txBody>
      </p:sp>
      <p:sp>
        <p:nvSpPr>
          <p:cNvPr id="9" name="TextBox 8">
            <a:extLst>
              <a:ext uri="{FF2B5EF4-FFF2-40B4-BE49-F238E27FC236}">
                <a16:creationId xmlns:a16="http://schemas.microsoft.com/office/drawing/2014/main" id="{F4ED357C-3FA0-42D4-850C-879BB0BE1875}"/>
              </a:ext>
            </a:extLst>
          </p:cNvPr>
          <p:cNvSpPr txBox="1"/>
          <p:nvPr userDrawn="1"/>
        </p:nvSpPr>
        <p:spPr>
          <a:xfrm>
            <a:off x="11420070" y="6345034"/>
            <a:ext cx="553720" cy="292388"/>
          </a:xfrm>
          <a:prstGeom prst="rect">
            <a:avLst/>
          </a:prstGeom>
          <a:noFill/>
        </p:spPr>
        <p:txBody>
          <a:bodyPr wrap="square" rtlCol="0">
            <a:spAutoFit/>
          </a:bodyPr>
          <a:lstStyle/>
          <a:p>
            <a:pPr algn="r"/>
            <a:fld id="{D88FE18D-1554-4525-B2E9-CBAFE9755A5A}" type="slidenum">
              <a:rPr lang="en-US" sz="1300" smtClean="0">
                <a:solidFill>
                  <a:schemeClr val="tx1"/>
                </a:solidFill>
              </a:rPr>
              <a:t>‹#›</a:t>
            </a:fld>
            <a:endParaRPr lang="en-US" sz="1300">
              <a:solidFill>
                <a:schemeClr val="tx1"/>
              </a:solidFill>
            </a:endParaRPr>
          </a:p>
        </p:txBody>
      </p:sp>
      <p:sp>
        <p:nvSpPr>
          <p:cNvPr id="3" name="Text Placeholder 2">
            <a:extLst>
              <a:ext uri="{FF2B5EF4-FFF2-40B4-BE49-F238E27FC236}">
                <a16:creationId xmlns:a16="http://schemas.microsoft.com/office/drawing/2014/main" id="{A98B4EFF-1FEC-0946-7DB1-15407D351D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150"/>
          </a:p>
        </p:txBody>
      </p:sp>
    </p:spTree>
    <p:extLst>
      <p:ext uri="{BB962C8B-B14F-4D97-AF65-F5344CB8AC3E}">
        <p14:creationId xmlns:p14="http://schemas.microsoft.com/office/powerpoint/2010/main" val="3452108936"/>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717" r:id="rId3"/>
    <p:sldLayoutId id="2147483721" r:id="rId4"/>
    <p:sldLayoutId id="2147483675" r:id="rId5"/>
    <p:sldLayoutId id="2147483656" r:id="rId6"/>
    <p:sldLayoutId id="2147483652" r:id="rId7"/>
    <p:sldLayoutId id="2147483670" r:id="rId8"/>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287" userDrawn="1">
          <p15:clr>
            <a:srgbClr val="F26B43"/>
          </p15:clr>
        </p15:guide>
        <p15:guide id="4" pos="393" userDrawn="1">
          <p15:clr>
            <a:srgbClr val="F26B43"/>
          </p15:clr>
        </p15:guide>
        <p15:guide id="5" orient="horz" pos="3974" userDrawn="1">
          <p15:clr>
            <a:srgbClr val="F26B43"/>
          </p15:clr>
        </p15:guide>
        <p15:guide id="6" orient="horz" pos="34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4518C-C369-4BCE-93F6-ACF7A0A4563A}"/>
              </a:ext>
            </a:extLst>
          </p:cNvPr>
          <p:cNvSpPr>
            <a:spLocks noGrp="1"/>
          </p:cNvSpPr>
          <p:nvPr>
            <p:ph type="title"/>
          </p:nvPr>
        </p:nvSpPr>
        <p:spPr>
          <a:xfrm>
            <a:off x="688392" y="879975"/>
            <a:ext cx="10515600" cy="746442"/>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6328A0EE-5A32-42C1-8C1D-EA2BEF099C17}"/>
              </a:ext>
            </a:extLst>
          </p:cNvPr>
          <p:cNvSpPr>
            <a:spLocks noGrp="1"/>
          </p:cNvSpPr>
          <p:nvPr>
            <p:ph type="body" idx="1"/>
          </p:nvPr>
        </p:nvSpPr>
        <p:spPr>
          <a:xfrm>
            <a:off x="688392" y="1804342"/>
            <a:ext cx="10515600" cy="4351338"/>
          </a:xfrm>
          <a:prstGeom prst="rect">
            <a:avLst/>
          </a:prstGeom>
        </p:spPr>
        <p:txBody>
          <a:bodyPr vert="horz" lIns="91440" tIns="45720" rIns="91440" bIns="45720" rtlCol="0">
            <a:noAutofit/>
          </a:bodyPr>
          <a:lstStyle/>
          <a:p>
            <a:pPr lvl="0"/>
            <a:r>
              <a:rPr lang="en-US"/>
              <a:t>Second level</a:t>
            </a:r>
          </a:p>
          <a:p>
            <a:pPr lvl="1"/>
            <a:r>
              <a:rPr lang="en-US"/>
              <a:t>Third level</a:t>
            </a:r>
          </a:p>
          <a:p>
            <a:pPr lvl="2"/>
            <a:r>
              <a:rPr lang="en-US"/>
              <a:t>Fourth level</a:t>
            </a:r>
          </a:p>
          <a:p>
            <a:pPr lvl="3"/>
            <a:r>
              <a:rPr lang="en-US"/>
              <a:t>Fifth level</a:t>
            </a:r>
          </a:p>
        </p:txBody>
      </p:sp>
      <p:sp>
        <p:nvSpPr>
          <p:cNvPr id="6" name="TextBox 5">
            <a:extLst>
              <a:ext uri="{FF2B5EF4-FFF2-40B4-BE49-F238E27FC236}">
                <a16:creationId xmlns:a16="http://schemas.microsoft.com/office/drawing/2014/main" id="{693ABCAB-1B02-4C7B-89B1-A5BB0E479D06}"/>
              </a:ext>
            </a:extLst>
          </p:cNvPr>
          <p:cNvSpPr txBox="1"/>
          <p:nvPr userDrawn="1"/>
        </p:nvSpPr>
        <p:spPr>
          <a:xfrm>
            <a:off x="9182937" y="6343130"/>
            <a:ext cx="249936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spc="50" baseline="0">
                <a:solidFill>
                  <a:schemeClr val="accent2"/>
                </a:solidFill>
                <a:latin typeface="Arial" panose="020B0604020202020204" pitchFamily="34" charset="0"/>
                <a:cs typeface="Arial" panose="020B0604020202020204" pitchFamily="34" charset="0"/>
              </a:rPr>
              <a:t>www.itu.int</a:t>
            </a:r>
          </a:p>
        </p:txBody>
      </p:sp>
      <p:sp>
        <p:nvSpPr>
          <p:cNvPr id="7" name="TextBox 6">
            <a:extLst>
              <a:ext uri="{FF2B5EF4-FFF2-40B4-BE49-F238E27FC236}">
                <a16:creationId xmlns:a16="http://schemas.microsoft.com/office/drawing/2014/main" id="{77662A7B-D8AC-460A-9C3E-1872390023D8}"/>
              </a:ext>
            </a:extLst>
          </p:cNvPr>
          <p:cNvSpPr txBox="1"/>
          <p:nvPr userDrawn="1"/>
        </p:nvSpPr>
        <p:spPr>
          <a:xfrm>
            <a:off x="11420070" y="6345034"/>
            <a:ext cx="553720" cy="292388"/>
          </a:xfrm>
          <a:prstGeom prst="rect">
            <a:avLst/>
          </a:prstGeom>
          <a:noFill/>
        </p:spPr>
        <p:txBody>
          <a:bodyPr wrap="square" rtlCol="0">
            <a:spAutoFit/>
          </a:bodyPr>
          <a:lstStyle/>
          <a:p>
            <a:pPr algn="r"/>
            <a:fld id="{D88FE18D-1554-4525-B2E9-CBAFE9755A5A}" type="slidenum">
              <a:rPr lang="en-US" sz="1300" smtClean="0">
                <a:solidFill>
                  <a:schemeClr val="tx1"/>
                </a:solidFill>
              </a:rPr>
              <a:t>‹#›</a:t>
            </a:fld>
            <a:endParaRPr lang="en-US" sz="1300">
              <a:solidFill>
                <a:schemeClr val="tx1"/>
              </a:solidFill>
            </a:endParaRPr>
          </a:p>
        </p:txBody>
      </p:sp>
    </p:spTree>
    <p:extLst>
      <p:ext uri="{BB962C8B-B14F-4D97-AF65-F5344CB8AC3E}">
        <p14:creationId xmlns:p14="http://schemas.microsoft.com/office/powerpoint/2010/main" val="1497039940"/>
      </p:ext>
    </p:extLst>
  </p:cSld>
  <p:clrMap bg1="lt1" tx1="dk1" bg2="lt2" tx2="dk2" accent1="accent1" accent2="accent2" accent3="accent3" accent4="accent4" accent5="accent5" accent6="accent6" hlink="hlink" folHlink="folHlink"/>
  <p:sldLayoutIdLst>
    <p:sldLayoutId id="2147483710" r:id="rId1"/>
    <p:sldLayoutId id="2147483716" r:id="rId2"/>
    <p:sldLayoutId id="2147483711" r:id="rId3"/>
  </p:sldLayoutIdLst>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137160" algn="l" defTabSz="914400" rtl="0" eaLnBrk="1" latinLnBrk="0" hangingPunct="1">
        <a:lnSpc>
          <a:spcPct val="100000"/>
        </a:lnSpc>
        <a:spcBef>
          <a:spcPts val="1000"/>
        </a:spcBef>
        <a:buClr>
          <a:srgbClr val="009CD6"/>
        </a:buClr>
        <a:buSzPct val="110000"/>
        <a:buFont typeface="Arial" panose="020B0604020202020204" pitchFamily="34" charset="0"/>
        <a:buChar char="•"/>
        <a:defRPr sz="2800" kern="1200" spc="0">
          <a:solidFill>
            <a:schemeClr val="tx1"/>
          </a:solidFill>
          <a:latin typeface="Arial" panose="020B0604020202020204" pitchFamily="34" charset="0"/>
          <a:ea typeface="+mn-ea"/>
          <a:cs typeface="Arial" panose="020B0604020202020204" pitchFamily="34" charset="0"/>
        </a:defRPr>
      </a:lvl1pPr>
      <a:lvl2pPr marL="685800" indent="-137160" algn="l" defTabSz="914400" rtl="0" eaLnBrk="1" latinLnBrk="0" hangingPunct="1">
        <a:lnSpc>
          <a:spcPct val="100000"/>
        </a:lnSpc>
        <a:spcBef>
          <a:spcPts val="500"/>
        </a:spcBef>
        <a:buClr>
          <a:srgbClr val="009CD6"/>
        </a:buClr>
        <a:buSzPct val="110000"/>
        <a:buFont typeface="Arial" panose="020B0604020202020204" pitchFamily="34" charset="0"/>
        <a:buChar char="•"/>
        <a:defRPr sz="2800" kern="1200" spc="0">
          <a:solidFill>
            <a:schemeClr val="tx1"/>
          </a:solidFill>
          <a:latin typeface="Arial" panose="020B0604020202020204" pitchFamily="34" charset="0"/>
          <a:ea typeface="+mn-ea"/>
          <a:cs typeface="Arial" panose="020B0604020202020204" pitchFamily="34" charset="0"/>
        </a:defRPr>
      </a:lvl2pPr>
      <a:lvl3pPr marL="1143000" indent="-137160" algn="l" defTabSz="914400" rtl="0" eaLnBrk="1" latinLnBrk="0" hangingPunct="1">
        <a:lnSpc>
          <a:spcPct val="100000"/>
        </a:lnSpc>
        <a:spcBef>
          <a:spcPts val="500"/>
        </a:spcBef>
        <a:buClr>
          <a:srgbClr val="009CD6"/>
        </a:buClr>
        <a:buSzPct val="110000"/>
        <a:buFont typeface="Arial" panose="020B0604020202020204" pitchFamily="34" charset="0"/>
        <a:buChar char="•"/>
        <a:defRPr sz="2800" kern="1200" spc="0" baseline="0">
          <a:solidFill>
            <a:schemeClr val="tx1"/>
          </a:solidFill>
          <a:latin typeface="Arial" panose="020B0604020202020204" pitchFamily="34" charset="0"/>
          <a:ea typeface="+mn-ea"/>
          <a:cs typeface="Arial" panose="020B0604020202020204" pitchFamily="34" charset="0"/>
        </a:defRPr>
      </a:lvl3pPr>
      <a:lvl4pPr marL="1600200" indent="-137160" algn="l" defTabSz="914400" rtl="0" eaLnBrk="1" latinLnBrk="0" hangingPunct="1">
        <a:lnSpc>
          <a:spcPct val="100000"/>
        </a:lnSpc>
        <a:spcBef>
          <a:spcPts val="500"/>
        </a:spcBef>
        <a:buClr>
          <a:srgbClr val="009CD6"/>
        </a:buClr>
        <a:buSzPct val="110000"/>
        <a:buFont typeface="Arial" panose="020B0604020202020204" pitchFamily="34" charset="0"/>
        <a:buChar char="•"/>
        <a:defRPr sz="2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28A0EE-5A32-42C1-8C1D-EA2BEF099C17}"/>
              </a:ext>
            </a:extLst>
          </p:cNvPr>
          <p:cNvSpPr>
            <a:spLocks noGrp="1"/>
          </p:cNvSpPr>
          <p:nvPr>
            <p:ph type="body" idx="1"/>
          </p:nvPr>
        </p:nvSpPr>
        <p:spPr>
          <a:xfrm>
            <a:off x="1816313" y="2209801"/>
            <a:ext cx="8559373" cy="3793066"/>
          </a:xfrm>
          <a:prstGeom prst="rect">
            <a:avLst/>
          </a:prstGeom>
        </p:spPr>
        <p:txBody>
          <a:bodyPr vert="horz" lIns="91440" tIns="45720" rIns="91440" bIns="45720" rtlCol="0">
            <a:noAutofit/>
          </a:bodyPr>
          <a:lstStyle/>
          <a:p>
            <a:pPr algn="ctr"/>
            <a:r>
              <a:rPr lang="en-US" sz="2800" i="1">
                <a:latin typeface="Georgia" panose="02040502050405020303" pitchFamily="18" charset="0"/>
              </a:rPr>
              <a:t>We grew up with the internet. </a:t>
            </a:r>
            <a:br>
              <a:rPr lang="en-US" sz="2800" i="1">
                <a:latin typeface="Georgia" panose="02040502050405020303" pitchFamily="18" charset="0"/>
              </a:rPr>
            </a:br>
            <a:r>
              <a:rPr lang="en-US" sz="2800" i="1">
                <a:latin typeface="Georgia" panose="02040502050405020303" pitchFamily="18" charset="0"/>
              </a:rPr>
              <a:t>I mean, the internet has always been here with us. The grown-ups are like ‘Wow the internet appeared’, while it is perfectly normal for us.” </a:t>
            </a:r>
          </a:p>
        </p:txBody>
      </p:sp>
      <p:sp>
        <p:nvSpPr>
          <p:cNvPr id="8" name="TextBox 7">
            <a:extLst>
              <a:ext uri="{FF2B5EF4-FFF2-40B4-BE49-F238E27FC236}">
                <a16:creationId xmlns:a16="http://schemas.microsoft.com/office/drawing/2014/main" id="{43FB8933-3AE5-487A-8B03-0B68C8923CB0}"/>
              </a:ext>
            </a:extLst>
          </p:cNvPr>
          <p:cNvSpPr txBox="1"/>
          <p:nvPr userDrawn="1"/>
        </p:nvSpPr>
        <p:spPr>
          <a:xfrm>
            <a:off x="9182937" y="6343130"/>
            <a:ext cx="249936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spc="50" baseline="0">
                <a:solidFill>
                  <a:schemeClr val="accent2"/>
                </a:solidFill>
                <a:latin typeface="Arial" panose="020B0604020202020204" pitchFamily="34" charset="0"/>
                <a:cs typeface="Arial" panose="020B0604020202020204" pitchFamily="34" charset="0"/>
              </a:rPr>
              <a:t>www.itu.int</a:t>
            </a:r>
          </a:p>
        </p:txBody>
      </p:sp>
      <p:sp>
        <p:nvSpPr>
          <p:cNvPr id="9" name="TextBox 8">
            <a:extLst>
              <a:ext uri="{FF2B5EF4-FFF2-40B4-BE49-F238E27FC236}">
                <a16:creationId xmlns:a16="http://schemas.microsoft.com/office/drawing/2014/main" id="{CD9BF5BD-2163-4157-A2AF-C24DDF31C8DA}"/>
              </a:ext>
            </a:extLst>
          </p:cNvPr>
          <p:cNvSpPr txBox="1"/>
          <p:nvPr userDrawn="1"/>
        </p:nvSpPr>
        <p:spPr>
          <a:xfrm>
            <a:off x="11420070" y="6345034"/>
            <a:ext cx="553720" cy="292388"/>
          </a:xfrm>
          <a:prstGeom prst="rect">
            <a:avLst/>
          </a:prstGeom>
          <a:noFill/>
        </p:spPr>
        <p:txBody>
          <a:bodyPr wrap="square" rtlCol="0">
            <a:spAutoFit/>
          </a:bodyPr>
          <a:lstStyle/>
          <a:p>
            <a:pPr algn="r"/>
            <a:fld id="{D88FE18D-1554-4525-B2E9-CBAFE9755A5A}" type="slidenum">
              <a:rPr lang="en-US" sz="1300" smtClean="0">
                <a:solidFill>
                  <a:schemeClr val="tx1"/>
                </a:solidFill>
              </a:rPr>
              <a:t>‹#›</a:t>
            </a:fld>
            <a:endParaRPr lang="en-US" sz="1300">
              <a:solidFill>
                <a:schemeClr val="tx1"/>
              </a:solidFill>
            </a:endParaRPr>
          </a:p>
        </p:txBody>
      </p:sp>
    </p:spTree>
    <p:extLst>
      <p:ext uri="{BB962C8B-B14F-4D97-AF65-F5344CB8AC3E}">
        <p14:creationId xmlns:p14="http://schemas.microsoft.com/office/powerpoint/2010/main" val="157613210"/>
      </p:ext>
    </p:extLst>
  </p:cSld>
  <p:clrMap bg1="lt1" tx1="dk1" bg2="lt2" tx2="dk2" accent1="accent1" accent2="accent2" accent3="accent3" accent4="accent4" accent5="accent5" accent6="accent6" hlink="hlink" folHlink="folHlink"/>
  <p:sldLayoutIdLst>
    <p:sldLayoutId id="2147483714" r:id="rId1"/>
    <p:sldLayoutId id="2147483715" r:id="rId2"/>
  </p:sldLayoutIdLst>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91440" indent="0" algn="ctr" defTabSz="914400" rtl="0" eaLnBrk="1" latinLnBrk="0" hangingPunct="1">
        <a:lnSpc>
          <a:spcPct val="100000"/>
        </a:lnSpc>
        <a:spcBef>
          <a:spcPts val="1000"/>
        </a:spcBef>
        <a:buClr>
          <a:srgbClr val="009CD6"/>
        </a:buClr>
        <a:buSzPct val="110000"/>
        <a:buFontTx/>
        <a:buNone/>
        <a:defRPr sz="3600" kern="1200" spc="0">
          <a:solidFill>
            <a:schemeClr val="tx1"/>
          </a:solidFill>
          <a:latin typeface="Arial" panose="020B0604020202020204" pitchFamily="34" charset="0"/>
          <a:ea typeface="+mn-ea"/>
          <a:cs typeface="Arial" panose="020B0604020202020204" pitchFamily="34" charset="0"/>
        </a:defRPr>
      </a:lvl1pPr>
      <a:lvl2pPr marL="548640" indent="0" algn="l" defTabSz="914400" rtl="0" eaLnBrk="1" latinLnBrk="0" hangingPunct="1">
        <a:lnSpc>
          <a:spcPct val="100000"/>
        </a:lnSpc>
        <a:spcBef>
          <a:spcPts val="500"/>
        </a:spcBef>
        <a:buClr>
          <a:srgbClr val="009CD6"/>
        </a:buClr>
        <a:buSzPct val="110000"/>
        <a:buFontTx/>
        <a:buNone/>
        <a:defRPr sz="2800" kern="1200" spc="0">
          <a:solidFill>
            <a:schemeClr val="tx1"/>
          </a:solidFill>
          <a:latin typeface="Arial" panose="020B0604020202020204" pitchFamily="34" charset="0"/>
          <a:ea typeface="+mn-ea"/>
          <a:cs typeface="Arial" panose="020B0604020202020204" pitchFamily="34" charset="0"/>
        </a:defRPr>
      </a:lvl2pPr>
      <a:lvl3pPr marL="1005840" indent="0" algn="l" defTabSz="914400" rtl="0" eaLnBrk="1" latinLnBrk="0" hangingPunct="1">
        <a:lnSpc>
          <a:spcPct val="100000"/>
        </a:lnSpc>
        <a:spcBef>
          <a:spcPts val="500"/>
        </a:spcBef>
        <a:buClr>
          <a:srgbClr val="009CD6"/>
        </a:buClr>
        <a:buSzPct val="110000"/>
        <a:buFontTx/>
        <a:buNone/>
        <a:defRPr sz="2800" kern="1200" spc="0" baseline="0">
          <a:solidFill>
            <a:schemeClr val="tx1"/>
          </a:solidFill>
          <a:latin typeface="Arial" panose="020B0604020202020204" pitchFamily="34" charset="0"/>
          <a:ea typeface="+mn-ea"/>
          <a:cs typeface="Arial" panose="020B0604020202020204" pitchFamily="34" charset="0"/>
        </a:defRPr>
      </a:lvl3pPr>
      <a:lvl4pPr marL="1463040" indent="0" algn="l" defTabSz="914400" rtl="0" eaLnBrk="1" latinLnBrk="0" hangingPunct="1">
        <a:lnSpc>
          <a:spcPct val="100000"/>
        </a:lnSpc>
        <a:spcBef>
          <a:spcPts val="500"/>
        </a:spcBef>
        <a:buClr>
          <a:srgbClr val="009CD6"/>
        </a:buClr>
        <a:buSzPct val="110000"/>
        <a:buFontTx/>
        <a:buNone/>
        <a:defRPr sz="2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4518C-C369-4BCE-93F6-ACF7A0A4563A}"/>
              </a:ext>
            </a:extLst>
          </p:cNvPr>
          <p:cNvSpPr>
            <a:spLocks noGrp="1"/>
          </p:cNvSpPr>
          <p:nvPr>
            <p:ph type="title"/>
          </p:nvPr>
        </p:nvSpPr>
        <p:spPr>
          <a:xfrm>
            <a:off x="623888" y="870450"/>
            <a:ext cx="10515600" cy="746442"/>
          </a:xfrm>
          <a:prstGeom prst="rect">
            <a:avLst/>
          </a:prstGeom>
        </p:spPr>
        <p:txBody>
          <a:bodyPr vert="horz" lIns="91440" tIns="45720" rIns="91440" bIns="45720" rtlCol="0" anchor="t">
            <a:noAutofit/>
          </a:bodyPr>
          <a:lstStyle/>
          <a:p>
            <a:r>
              <a:rPr lang="en-US"/>
              <a:t>Click to edit Master title style</a:t>
            </a:r>
          </a:p>
        </p:txBody>
      </p:sp>
      <p:sp>
        <p:nvSpPr>
          <p:cNvPr id="3" name="TextBox 2">
            <a:extLst>
              <a:ext uri="{FF2B5EF4-FFF2-40B4-BE49-F238E27FC236}">
                <a16:creationId xmlns:a16="http://schemas.microsoft.com/office/drawing/2014/main" id="{B4000E1E-D04F-9864-57F1-1F1BADAA2CAC}"/>
              </a:ext>
            </a:extLst>
          </p:cNvPr>
          <p:cNvSpPr txBox="1"/>
          <p:nvPr userDrawn="1"/>
        </p:nvSpPr>
        <p:spPr>
          <a:xfrm>
            <a:off x="9441170" y="6343130"/>
            <a:ext cx="249936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spc="50" baseline="0">
                <a:solidFill>
                  <a:schemeClr val="accent2"/>
                </a:solidFill>
                <a:latin typeface="Arial" panose="020B0604020202020204" pitchFamily="34" charset="0"/>
                <a:cs typeface="Arial" panose="020B0604020202020204" pitchFamily="34" charset="0"/>
              </a:rPr>
              <a:t>www.itu.int</a:t>
            </a:r>
          </a:p>
        </p:txBody>
      </p:sp>
      <p:sp>
        <p:nvSpPr>
          <p:cNvPr id="5" name="Text Placeholder 4">
            <a:extLst>
              <a:ext uri="{FF2B5EF4-FFF2-40B4-BE49-F238E27FC236}">
                <a16:creationId xmlns:a16="http://schemas.microsoft.com/office/drawing/2014/main" id="{CC90E566-5E52-A699-825B-26D01E35FE5C}"/>
              </a:ext>
            </a:extLst>
          </p:cNvPr>
          <p:cNvSpPr>
            <a:spLocks noGrp="1"/>
          </p:cNvSpPr>
          <p:nvPr>
            <p:ph type="body" idx="1"/>
          </p:nvPr>
        </p:nvSpPr>
        <p:spPr>
          <a:xfrm>
            <a:off x="617625" y="1861719"/>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Tree>
    <p:extLst>
      <p:ext uri="{BB962C8B-B14F-4D97-AF65-F5344CB8AC3E}">
        <p14:creationId xmlns:p14="http://schemas.microsoft.com/office/powerpoint/2010/main" val="133802064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25" r:id="rId5"/>
    <p:sldLayoutId id="2147483723" r:id="rId6"/>
    <p:sldLayoutId id="2147483724" r:id="rId7"/>
    <p:sldLayoutId id="2147483731" r:id="rId8"/>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377190" indent="-285750" algn="l" defTabSz="914400" rtl="0" eaLnBrk="1" latinLnBrk="0" hangingPunct="1">
        <a:lnSpc>
          <a:spcPts val="2200"/>
        </a:lnSpc>
        <a:spcBef>
          <a:spcPts val="10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1pPr>
      <a:lvl2pPr marL="548640" indent="0" algn="l" defTabSz="914400" rtl="0" eaLnBrk="1" latinLnBrk="0" hangingPunct="1">
        <a:lnSpc>
          <a:spcPts val="2200"/>
        </a:lnSpc>
        <a:spcBef>
          <a:spcPts val="5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287" userDrawn="1">
          <p15:clr>
            <a:srgbClr val="F26B43"/>
          </p15:clr>
        </p15:guide>
        <p15:guide id="4" pos="393" userDrawn="1">
          <p15:clr>
            <a:srgbClr val="F26B43"/>
          </p15:clr>
        </p15:guide>
        <p15:guide id="5" orient="horz" pos="3974" userDrawn="1">
          <p15:clr>
            <a:srgbClr val="F26B43"/>
          </p15:clr>
        </p15:guide>
        <p15:guide id="6" orient="horz" pos="34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4518C-C369-4BCE-93F6-ACF7A0A4563A}"/>
              </a:ext>
            </a:extLst>
          </p:cNvPr>
          <p:cNvSpPr>
            <a:spLocks noGrp="1"/>
          </p:cNvSpPr>
          <p:nvPr>
            <p:ph type="title"/>
          </p:nvPr>
        </p:nvSpPr>
        <p:spPr>
          <a:xfrm>
            <a:off x="688392" y="879975"/>
            <a:ext cx="10515600" cy="746442"/>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6328A0EE-5A32-42C1-8C1D-EA2BEF099C17}"/>
              </a:ext>
            </a:extLst>
          </p:cNvPr>
          <p:cNvSpPr>
            <a:spLocks noGrp="1"/>
          </p:cNvSpPr>
          <p:nvPr>
            <p:ph type="body" idx="1"/>
          </p:nvPr>
        </p:nvSpPr>
        <p:spPr>
          <a:xfrm>
            <a:off x="688392" y="1804342"/>
            <a:ext cx="10515600" cy="4351338"/>
          </a:xfrm>
          <a:prstGeom prst="rect">
            <a:avLst/>
          </a:prstGeom>
        </p:spPr>
        <p:txBody>
          <a:bodyPr vert="horz" lIns="91440" tIns="45720" rIns="91440" bIns="45720" rtlCol="0">
            <a:noAutofit/>
          </a:bodyPr>
          <a:lstStyle/>
          <a:p>
            <a:pPr lvl="0"/>
            <a:r>
              <a:rPr lang="en-US"/>
              <a:t>Second level</a:t>
            </a:r>
          </a:p>
          <a:p>
            <a:pPr lvl="1"/>
            <a:r>
              <a:rPr lang="en-US"/>
              <a:t>Third level</a:t>
            </a:r>
          </a:p>
          <a:p>
            <a:pPr lvl="2"/>
            <a:r>
              <a:rPr lang="en-US"/>
              <a:t>Fourth level</a:t>
            </a:r>
          </a:p>
          <a:p>
            <a:pPr lvl="3"/>
            <a:r>
              <a:rPr lang="en-US"/>
              <a:t>Fifth level</a:t>
            </a:r>
          </a:p>
        </p:txBody>
      </p:sp>
      <p:sp>
        <p:nvSpPr>
          <p:cNvPr id="6" name="TextBox 5">
            <a:extLst>
              <a:ext uri="{FF2B5EF4-FFF2-40B4-BE49-F238E27FC236}">
                <a16:creationId xmlns:a16="http://schemas.microsoft.com/office/drawing/2014/main" id="{693ABCAB-1B02-4C7B-89B1-A5BB0E479D06}"/>
              </a:ext>
            </a:extLst>
          </p:cNvPr>
          <p:cNvSpPr txBox="1"/>
          <p:nvPr userDrawn="1"/>
        </p:nvSpPr>
        <p:spPr>
          <a:xfrm>
            <a:off x="9441170" y="6343130"/>
            <a:ext cx="249936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spc="50" baseline="0">
                <a:solidFill>
                  <a:schemeClr val="accent2"/>
                </a:solidFill>
                <a:latin typeface="Arial" panose="020B0604020202020204" pitchFamily="34" charset="0"/>
                <a:cs typeface="Arial" panose="020B0604020202020204" pitchFamily="34" charset="0"/>
              </a:rPr>
              <a:t>www.itu.int</a:t>
            </a:r>
          </a:p>
        </p:txBody>
      </p:sp>
    </p:spTree>
    <p:extLst>
      <p:ext uri="{BB962C8B-B14F-4D97-AF65-F5344CB8AC3E}">
        <p14:creationId xmlns:p14="http://schemas.microsoft.com/office/powerpoint/2010/main" val="36265320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137160" algn="l" defTabSz="914400" rtl="0" eaLnBrk="1" latinLnBrk="0" hangingPunct="1">
        <a:lnSpc>
          <a:spcPct val="100000"/>
        </a:lnSpc>
        <a:spcBef>
          <a:spcPts val="1000"/>
        </a:spcBef>
        <a:buClr>
          <a:srgbClr val="009CD6"/>
        </a:buClr>
        <a:buSzPct val="110000"/>
        <a:buFont typeface="Arial" panose="020B0604020202020204" pitchFamily="34" charset="0"/>
        <a:buChar char="•"/>
        <a:defRPr sz="2800" kern="1200" spc="0">
          <a:solidFill>
            <a:schemeClr val="tx1"/>
          </a:solidFill>
          <a:latin typeface="Arial" panose="020B0604020202020204" pitchFamily="34" charset="0"/>
          <a:ea typeface="+mn-ea"/>
          <a:cs typeface="Arial" panose="020B0604020202020204" pitchFamily="34" charset="0"/>
        </a:defRPr>
      </a:lvl1pPr>
      <a:lvl2pPr marL="685800" indent="-137160" algn="l" defTabSz="914400" rtl="0" eaLnBrk="1" latinLnBrk="0" hangingPunct="1">
        <a:lnSpc>
          <a:spcPct val="100000"/>
        </a:lnSpc>
        <a:spcBef>
          <a:spcPts val="500"/>
        </a:spcBef>
        <a:buClr>
          <a:srgbClr val="009CD6"/>
        </a:buClr>
        <a:buSzPct val="110000"/>
        <a:buFont typeface="Arial" panose="020B0604020202020204" pitchFamily="34" charset="0"/>
        <a:buChar char="•"/>
        <a:defRPr sz="2800" kern="1200" spc="0">
          <a:solidFill>
            <a:schemeClr val="tx1"/>
          </a:solidFill>
          <a:latin typeface="Arial" panose="020B0604020202020204" pitchFamily="34" charset="0"/>
          <a:ea typeface="+mn-ea"/>
          <a:cs typeface="Arial" panose="020B0604020202020204" pitchFamily="34" charset="0"/>
        </a:defRPr>
      </a:lvl2pPr>
      <a:lvl3pPr marL="1143000" indent="-137160" algn="l" defTabSz="914400" rtl="0" eaLnBrk="1" latinLnBrk="0" hangingPunct="1">
        <a:lnSpc>
          <a:spcPct val="100000"/>
        </a:lnSpc>
        <a:spcBef>
          <a:spcPts val="500"/>
        </a:spcBef>
        <a:buClr>
          <a:srgbClr val="009CD6"/>
        </a:buClr>
        <a:buSzPct val="110000"/>
        <a:buFont typeface="Arial" panose="020B0604020202020204" pitchFamily="34" charset="0"/>
        <a:buChar char="•"/>
        <a:defRPr sz="2800" kern="1200" spc="0" baseline="0">
          <a:solidFill>
            <a:schemeClr val="tx1"/>
          </a:solidFill>
          <a:latin typeface="Arial" panose="020B0604020202020204" pitchFamily="34" charset="0"/>
          <a:ea typeface="+mn-ea"/>
          <a:cs typeface="Arial" panose="020B0604020202020204" pitchFamily="34" charset="0"/>
        </a:defRPr>
      </a:lvl3pPr>
      <a:lvl4pPr marL="1600200" indent="-137160" algn="l" defTabSz="914400" rtl="0" eaLnBrk="1" latinLnBrk="0" hangingPunct="1">
        <a:lnSpc>
          <a:spcPct val="100000"/>
        </a:lnSpc>
        <a:spcBef>
          <a:spcPts val="500"/>
        </a:spcBef>
        <a:buClr>
          <a:srgbClr val="009CD6"/>
        </a:buClr>
        <a:buSzPct val="110000"/>
        <a:buFont typeface="Arial" panose="020B0604020202020204" pitchFamily="34" charset="0"/>
        <a:buChar char="•"/>
        <a:defRPr sz="2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28A0EE-5A32-42C1-8C1D-EA2BEF099C17}"/>
              </a:ext>
            </a:extLst>
          </p:cNvPr>
          <p:cNvSpPr>
            <a:spLocks noGrp="1"/>
          </p:cNvSpPr>
          <p:nvPr>
            <p:ph type="body" idx="1"/>
          </p:nvPr>
        </p:nvSpPr>
        <p:spPr>
          <a:xfrm>
            <a:off x="1816313" y="2209801"/>
            <a:ext cx="8559373" cy="3793066"/>
          </a:xfrm>
          <a:prstGeom prst="rect">
            <a:avLst/>
          </a:prstGeom>
        </p:spPr>
        <p:txBody>
          <a:bodyPr vert="horz" lIns="91440" tIns="45720" rIns="91440" bIns="45720" rtlCol="0">
            <a:noAutofit/>
          </a:bodyPr>
          <a:lstStyle/>
          <a:p>
            <a:pPr algn="ctr"/>
            <a:r>
              <a:rPr lang="en-US" sz="2800" i="1">
                <a:latin typeface="Georgia" panose="02040502050405020303" pitchFamily="18" charset="0"/>
              </a:rPr>
              <a:t>We grew up with the internet. </a:t>
            </a:r>
            <a:br>
              <a:rPr lang="en-US" sz="2800" i="1">
                <a:latin typeface="Georgia" panose="02040502050405020303" pitchFamily="18" charset="0"/>
              </a:rPr>
            </a:br>
            <a:r>
              <a:rPr lang="en-US" sz="2800" i="1">
                <a:latin typeface="Georgia" panose="02040502050405020303" pitchFamily="18" charset="0"/>
              </a:rPr>
              <a:t>I mean, the internet has always been here with us. The grown-ups are like ‘Wow the internet appeared’, while it is perfectly normal for us.” </a:t>
            </a:r>
          </a:p>
        </p:txBody>
      </p:sp>
      <p:sp>
        <p:nvSpPr>
          <p:cNvPr id="2" name="TextBox 1">
            <a:extLst>
              <a:ext uri="{FF2B5EF4-FFF2-40B4-BE49-F238E27FC236}">
                <a16:creationId xmlns:a16="http://schemas.microsoft.com/office/drawing/2014/main" id="{0BF2D689-E636-BA70-BC4B-F77AA901DA26}"/>
              </a:ext>
            </a:extLst>
          </p:cNvPr>
          <p:cNvSpPr txBox="1"/>
          <p:nvPr userDrawn="1"/>
        </p:nvSpPr>
        <p:spPr>
          <a:xfrm>
            <a:off x="9441170" y="6343130"/>
            <a:ext cx="249936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spc="50" baseline="0">
                <a:solidFill>
                  <a:schemeClr val="accent2"/>
                </a:solidFill>
                <a:latin typeface="Arial" panose="020B0604020202020204" pitchFamily="34" charset="0"/>
                <a:cs typeface="Arial" panose="020B0604020202020204" pitchFamily="34" charset="0"/>
              </a:rPr>
              <a:t>www.itu.int</a:t>
            </a:r>
          </a:p>
        </p:txBody>
      </p:sp>
    </p:spTree>
    <p:extLst>
      <p:ext uri="{BB962C8B-B14F-4D97-AF65-F5344CB8AC3E}">
        <p14:creationId xmlns:p14="http://schemas.microsoft.com/office/powerpoint/2010/main" val="1191632621"/>
      </p:ext>
    </p:extLst>
  </p:cSld>
  <p:clrMap bg1="lt1" tx1="dk1" bg2="lt2" tx2="dk2" accent1="accent1" accent2="accent2" accent3="accent3" accent4="accent4" accent5="accent5" accent6="accent6" hlink="hlink" folHlink="folHlink"/>
  <p:sldLayoutIdLst>
    <p:sldLayoutId id="2147483737" r:id="rId1"/>
    <p:sldLayoutId id="2147483738" r:id="rId2"/>
  </p:sldLayoutIdLst>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91440" indent="0" algn="ctr" defTabSz="914400" rtl="0" eaLnBrk="1" latinLnBrk="0" hangingPunct="1">
        <a:lnSpc>
          <a:spcPct val="100000"/>
        </a:lnSpc>
        <a:spcBef>
          <a:spcPts val="1000"/>
        </a:spcBef>
        <a:buClr>
          <a:srgbClr val="009CD6"/>
        </a:buClr>
        <a:buSzPct val="110000"/>
        <a:buFontTx/>
        <a:buNone/>
        <a:defRPr sz="3600" kern="1200" spc="0">
          <a:solidFill>
            <a:schemeClr val="tx1"/>
          </a:solidFill>
          <a:latin typeface="Arial" panose="020B0604020202020204" pitchFamily="34" charset="0"/>
          <a:ea typeface="+mn-ea"/>
          <a:cs typeface="Arial" panose="020B0604020202020204" pitchFamily="34" charset="0"/>
        </a:defRPr>
      </a:lvl1pPr>
      <a:lvl2pPr marL="548640" indent="0" algn="l" defTabSz="914400" rtl="0" eaLnBrk="1" latinLnBrk="0" hangingPunct="1">
        <a:lnSpc>
          <a:spcPct val="100000"/>
        </a:lnSpc>
        <a:spcBef>
          <a:spcPts val="500"/>
        </a:spcBef>
        <a:buClr>
          <a:srgbClr val="009CD6"/>
        </a:buClr>
        <a:buSzPct val="110000"/>
        <a:buFontTx/>
        <a:buNone/>
        <a:defRPr sz="2800" kern="1200" spc="0">
          <a:solidFill>
            <a:schemeClr val="tx1"/>
          </a:solidFill>
          <a:latin typeface="Arial" panose="020B0604020202020204" pitchFamily="34" charset="0"/>
          <a:ea typeface="+mn-ea"/>
          <a:cs typeface="Arial" panose="020B0604020202020204" pitchFamily="34" charset="0"/>
        </a:defRPr>
      </a:lvl2pPr>
      <a:lvl3pPr marL="1005840" indent="0" algn="l" defTabSz="914400" rtl="0" eaLnBrk="1" latinLnBrk="0" hangingPunct="1">
        <a:lnSpc>
          <a:spcPct val="100000"/>
        </a:lnSpc>
        <a:spcBef>
          <a:spcPts val="500"/>
        </a:spcBef>
        <a:buClr>
          <a:srgbClr val="009CD6"/>
        </a:buClr>
        <a:buSzPct val="110000"/>
        <a:buFontTx/>
        <a:buNone/>
        <a:defRPr sz="2800" kern="1200" spc="0" baseline="0">
          <a:solidFill>
            <a:schemeClr val="tx1"/>
          </a:solidFill>
          <a:latin typeface="Arial" panose="020B0604020202020204" pitchFamily="34" charset="0"/>
          <a:ea typeface="+mn-ea"/>
          <a:cs typeface="Arial" panose="020B0604020202020204" pitchFamily="34" charset="0"/>
        </a:defRPr>
      </a:lvl3pPr>
      <a:lvl4pPr marL="1463040" indent="0" algn="l" defTabSz="914400" rtl="0" eaLnBrk="1" latinLnBrk="0" hangingPunct="1">
        <a:lnSpc>
          <a:spcPct val="100000"/>
        </a:lnSpc>
        <a:spcBef>
          <a:spcPts val="500"/>
        </a:spcBef>
        <a:buClr>
          <a:srgbClr val="009CD6"/>
        </a:buClr>
        <a:buSzPct val="110000"/>
        <a:buFontTx/>
        <a:buNone/>
        <a:defRPr sz="2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63138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74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hyperlink" Target="mailto:EURregion@itu.int"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itu.int/europe" TargetMode="External"/><Relationship Id="rId5" Type="http://schemas.openxmlformats.org/officeDocument/2006/relationships/image" Target="../media/image54.png"/><Relationship Id="rId4"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3E53D30F-8798-45FB-BE1C-62326591A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1093" y="5759284"/>
            <a:ext cx="748040" cy="824258"/>
          </a:xfrm>
          <a:prstGeom prst="rect">
            <a:avLst/>
          </a:prstGeom>
        </p:spPr>
      </p:pic>
      <p:sp>
        <p:nvSpPr>
          <p:cNvPr id="10" name="Title 9">
            <a:extLst>
              <a:ext uri="{FF2B5EF4-FFF2-40B4-BE49-F238E27FC236}">
                <a16:creationId xmlns:a16="http://schemas.microsoft.com/office/drawing/2014/main" id="{89F30285-D598-437F-82DD-E03C393D63FF}"/>
              </a:ext>
            </a:extLst>
          </p:cNvPr>
          <p:cNvSpPr txBox="1">
            <a:spLocks/>
          </p:cNvSpPr>
          <p:nvPr/>
        </p:nvSpPr>
        <p:spPr>
          <a:xfrm>
            <a:off x="849228" y="4942673"/>
            <a:ext cx="7494672" cy="441859"/>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lvl="0">
              <a:spcBef>
                <a:spcPts val="600"/>
              </a:spcBef>
            </a:pPr>
            <a:r>
              <a:rPr lang="en-GB" sz="2800" dirty="0">
                <a:solidFill>
                  <a:schemeClr val="tx1"/>
                </a:solidFill>
                <a:latin typeface="Arial"/>
                <a:cs typeface="Arial"/>
              </a:rPr>
              <a:t>International Regulatory Conference (IRC-26)</a:t>
            </a:r>
            <a:endParaRPr lang="de-DE" sz="2800" dirty="0">
              <a:solidFill>
                <a:schemeClr val="tx1"/>
              </a:solidFill>
              <a:latin typeface="+mj-lt"/>
              <a:cs typeface="Varela Round"/>
            </a:endParaRPr>
          </a:p>
        </p:txBody>
      </p:sp>
      <p:cxnSp>
        <p:nvCxnSpPr>
          <p:cNvPr id="11" name="Straight Connector 10">
            <a:extLst>
              <a:ext uri="{FF2B5EF4-FFF2-40B4-BE49-F238E27FC236}">
                <a16:creationId xmlns:a16="http://schemas.microsoft.com/office/drawing/2014/main" id="{D9AD66F2-F7C0-4D03-9150-D28F17AC561D}"/>
              </a:ext>
            </a:extLst>
          </p:cNvPr>
          <p:cNvCxnSpPr>
            <a:cxnSpLocks/>
          </p:cNvCxnSpPr>
          <p:nvPr/>
        </p:nvCxnSpPr>
        <p:spPr>
          <a:xfrm>
            <a:off x="849228" y="3852810"/>
            <a:ext cx="6020121" cy="0"/>
          </a:xfrm>
          <a:prstGeom prst="line">
            <a:avLst/>
          </a:prstGeom>
          <a:ln w="12700">
            <a:solidFill>
              <a:srgbClr val="009CD6"/>
            </a:solidFill>
          </a:ln>
        </p:spPr>
        <p:style>
          <a:lnRef idx="1">
            <a:schemeClr val="accent1"/>
          </a:lnRef>
          <a:fillRef idx="0">
            <a:schemeClr val="accent1"/>
          </a:fillRef>
          <a:effectRef idx="0">
            <a:schemeClr val="accent1"/>
          </a:effectRef>
          <a:fontRef idx="minor">
            <a:schemeClr val="tx1"/>
          </a:fontRef>
        </p:style>
      </p:cxnSp>
      <p:sp>
        <p:nvSpPr>
          <p:cNvPr id="12" name="Title 9">
            <a:extLst>
              <a:ext uri="{FF2B5EF4-FFF2-40B4-BE49-F238E27FC236}">
                <a16:creationId xmlns:a16="http://schemas.microsoft.com/office/drawing/2014/main" id="{EEB08032-CE0E-4986-AEDF-A41026C0E8B9}"/>
              </a:ext>
            </a:extLst>
          </p:cNvPr>
          <p:cNvSpPr txBox="1">
            <a:spLocks/>
          </p:cNvSpPr>
          <p:nvPr/>
        </p:nvSpPr>
        <p:spPr>
          <a:xfrm>
            <a:off x="730591" y="578636"/>
            <a:ext cx="9192390" cy="3051950"/>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endParaRPr lang="en-GB" b="1" dirty="0">
              <a:solidFill>
                <a:schemeClr val="tx1"/>
              </a:solidFill>
            </a:endParaRPr>
          </a:p>
          <a:p>
            <a:r>
              <a:rPr lang="en-GB" b="1" dirty="0">
                <a:solidFill>
                  <a:schemeClr val="tx1"/>
                </a:solidFill>
              </a:rPr>
              <a:t>Navigating Digital Frontiers </a:t>
            </a:r>
            <a:br>
              <a:rPr lang="en-GB" b="1" dirty="0">
                <a:solidFill>
                  <a:schemeClr val="tx1"/>
                </a:solidFill>
              </a:rPr>
            </a:br>
            <a:r>
              <a:rPr lang="en-GB" sz="3600" b="1" i="1" dirty="0">
                <a:solidFill>
                  <a:schemeClr val="tx1"/>
                </a:solidFill>
              </a:rPr>
              <a:t>GSR-26 and beyond </a:t>
            </a:r>
            <a:endParaRPr lang="en-CH" b="1" i="1" dirty="0">
              <a:solidFill>
                <a:schemeClr val="tx1"/>
              </a:solidFill>
            </a:endParaRPr>
          </a:p>
        </p:txBody>
      </p:sp>
      <p:sp>
        <p:nvSpPr>
          <p:cNvPr id="13" name="Title 9">
            <a:extLst>
              <a:ext uri="{FF2B5EF4-FFF2-40B4-BE49-F238E27FC236}">
                <a16:creationId xmlns:a16="http://schemas.microsoft.com/office/drawing/2014/main" id="{122F9856-ABF7-4797-98C9-74C4BD7B847C}"/>
              </a:ext>
            </a:extLst>
          </p:cNvPr>
          <p:cNvSpPr txBox="1">
            <a:spLocks/>
          </p:cNvSpPr>
          <p:nvPr/>
        </p:nvSpPr>
        <p:spPr>
          <a:xfrm>
            <a:off x="849228" y="5755203"/>
            <a:ext cx="4586648" cy="705493"/>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sz="2000" dirty="0">
                <a:solidFill>
                  <a:schemeClr val="tx1"/>
                </a:solidFill>
              </a:rPr>
              <a:t>19-20 May 2026</a:t>
            </a:r>
          </a:p>
          <a:p>
            <a:pPr>
              <a:lnSpc>
                <a:spcPct val="100000"/>
              </a:lnSpc>
            </a:pPr>
            <a:r>
              <a:rPr lang="en-US" sz="2000" dirty="0" err="1">
                <a:solidFill>
                  <a:schemeClr val="tx1"/>
                </a:solidFill>
              </a:rPr>
              <a:t>Ohrid</a:t>
            </a:r>
            <a:r>
              <a:rPr lang="en-US" sz="2000" dirty="0">
                <a:solidFill>
                  <a:schemeClr val="tx1"/>
                </a:solidFill>
              </a:rPr>
              <a:t>, North Macedonia</a:t>
            </a:r>
          </a:p>
        </p:txBody>
      </p:sp>
      <p:pic>
        <p:nvPicPr>
          <p:cNvPr id="7" name="ITU logo blue">
            <a:extLst>
              <a:ext uri="{FF2B5EF4-FFF2-40B4-BE49-F238E27FC236}">
                <a16:creationId xmlns:a16="http://schemas.microsoft.com/office/drawing/2014/main" id="{D3495090-241C-4D64-8E17-F3193A4D4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1891845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8616-28C7-EA84-D0F6-1F54447652B3}"/>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343D57DC-3A9C-3178-A1EA-79E7A12D90FA}"/>
              </a:ext>
            </a:extLst>
          </p:cNvPr>
          <p:cNvSpPr txBox="1"/>
          <p:nvPr/>
        </p:nvSpPr>
        <p:spPr>
          <a:xfrm>
            <a:off x="727934" y="306236"/>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IAGDI-CRO – Outcome Statement</a:t>
            </a:r>
          </a:p>
        </p:txBody>
      </p:sp>
      <p:sp>
        <p:nvSpPr>
          <p:cNvPr id="15" name="TextBox 14">
            <a:extLst>
              <a:ext uri="{FF2B5EF4-FFF2-40B4-BE49-F238E27FC236}">
                <a16:creationId xmlns:a16="http://schemas.microsoft.com/office/drawing/2014/main" id="{1DFD6D92-AFE0-1C41-1432-FFD2E55CF4CA}"/>
              </a:ext>
            </a:extLst>
          </p:cNvPr>
          <p:cNvSpPr txBox="1"/>
          <p:nvPr/>
        </p:nvSpPr>
        <p:spPr>
          <a:xfrm>
            <a:off x="5029421" y="351775"/>
            <a:ext cx="6939528" cy="6432530"/>
          </a:xfrm>
          <a:prstGeom prst="rect">
            <a:avLst/>
          </a:prstGeom>
          <a:noFill/>
        </p:spPr>
        <p:txBody>
          <a:bodyPr wrap="square">
            <a:spAutoFit/>
          </a:bodyPr>
          <a:lstStyle/>
          <a:p>
            <a:r>
              <a:rPr lang="en-US" sz="2000" b="1" dirty="0">
                <a:solidFill>
                  <a:srgbClr val="007DB6"/>
                </a:solidFill>
              </a:rPr>
              <a:t>Actions recommended to policy makers and regulators</a:t>
            </a:r>
          </a:p>
          <a:p>
            <a:pPr marL="171450" indent="-171450">
              <a:buFont typeface="Arial" panose="020B0604020202020204" pitchFamily="34" charset="0"/>
              <a:buChar char="•"/>
            </a:pPr>
            <a:r>
              <a:rPr lang="en-US" sz="1400" dirty="0"/>
              <a:t>Adopt predictable, investment-friendly and technology-neutral regulatory frameworks that maintain incentives for long-term infrastructure investment, with flexible </a:t>
            </a:r>
            <a:r>
              <a:rPr lang="en-US" sz="1400" dirty="0" err="1"/>
              <a:t>coinvestment</a:t>
            </a:r>
            <a:r>
              <a:rPr lang="en-US" sz="1400" dirty="0"/>
              <a:t> and infrastructure-sharing arrangements that preserve service-quality differentiation and the freedom to build resilient, multi-</a:t>
            </a:r>
            <a:r>
              <a:rPr lang="en-US" sz="1400" dirty="0" err="1"/>
              <a:t>fibre</a:t>
            </a:r>
            <a:r>
              <a:rPr lang="en-US" sz="1400" dirty="0"/>
              <a:t> networks. </a:t>
            </a:r>
          </a:p>
          <a:p>
            <a:pPr marL="171450" indent="-171450">
              <a:buFont typeface="Arial" panose="020B0604020202020204" pitchFamily="34" charset="0"/>
              <a:buChar char="•"/>
            </a:pPr>
            <a:r>
              <a:rPr lang="en-US" sz="1400" dirty="0"/>
              <a:t>Ensure that all actors benefiting substantially from the digital ecosystem contribute proportionately to the sustainability of underlying infrastructure and to shared digital commons priorities, including resilience, cybersecurity and digital inclusion. </a:t>
            </a:r>
          </a:p>
          <a:p>
            <a:pPr marL="171450" indent="-171450">
              <a:buFont typeface="Arial" panose="020B0604020202020204" pitchFamily="34" charset="0"/>
              <a:buChar char="•"/>
            </a:pPr>
            <a:r>
              <a:rPr lang="en-US" sz="1400" dirty="0" err="1"/>
              <a:t>Mobilise</a:t>
            </a:r>
            <a:r>
              <a:rPr lang="en-US" sz="1400" dirty="0"/>
              <a:t> long-term capital and innovative financing mechanisms—including blended and concessional finance and risk-mitigation instruments—through coordinated action by governments, multilateral development banks, development finance institutions and the private sector, particularly for low-income and underserved markets. </a:t>
            </a:r>
          </a:p>
          <a:p>
            <a:pPr marL="171450" indent="-171450">
              <a:buFont typeface="Arial" panose="020B0604020202020204" pitchFamily="34" charset="0"/>
              <a:buChar char="•"/>
            </a:pPr>
            <a:r>
              <a:rPr lang="en-US" sz="1400" dirty="0"/>
              <a:t>Strengthen international cooperation to safeguard digital infrastructure—including telecommunications networks, submarine cables, data infrastructure and cross-border digital systems—and ensure continuity of connectivity during periods of instability and crisis. </a:t>
            </a:r>
          </a:p>
          <a:p>
            <a:pPr marL="171450" indent="-171450">
              <a:buFont typeface="Arial" panose="020B0604020202020204" pitchFamily="34" charset="0"/>
              <a:buChar char="•"/>
            </a:pPr>
            <a:r>
              <a:rPr lang="en-US" sz="1400" dirty="0"/>
              <a:t>Advance cybersecurity through multi-stakeholder partnerships, real-time intelligence sharing, aligned international standards and layered resilience that prepares for simultaneous cyber, operational and geopolitical disruption. </a:t>
            </a:r>
          </a:p>
          <a:p>
            <a:pPr marL="171450" indent="-171450">
              <a:buFont typeface="Arial" panose="020B0604020202020204" pitchFamily="34" charset="0"/>
              <a:buChar char="•"/>
            </a:pPr>
            <a:r>
              <a:rPr lang="en-US" sz="1400" dirty="0"/>
              <a:t>Promote balanced and technology-neutral frameworks that allow terrestrial and </a:t>
            </a:r>
            <a:r>
              <a:rPr lang="en-US" sz="1400" dirty="0" err="1"/>
              <a:t>nonterrestrial</a:t>
            </a:r>
            <a:r>
              <a:rPr lang="en-US" sz="1400" dirty="0"/>
              <a:t> systems to operate in complementary roles—supported by coordinated approaches to spectrum, licensing and sustainability—while preserving fair competition and fit-for-purpose regulation across mobile, satellite and digital-platform participants, whilst taking into account the underlaying technological difference and business models of each technology. </a:t>
            </a:r>
          </a:p>
          <a:p>
            <a:pPr marL="171450" indent="-171450">
              <a:buFont typeface="Arial" panose="020B0604020202020204" pitchFamily="34" charset="0"/>
              <a:buChar char="•"/>
            </a:pPr>
            <a:r>
              <a:rPr lang="en-US" sz="1400" dirty="0"/>
              <a:t>Close the usage gap through coordinated action on affordability, digital skills, locally relevant services and trusted online environments, with proportionate responses to misinformation that protect digital trust while preserving freedom of expression. </a:t>
            </a:r>
            <a:endParaRPr lang="en-CH" sz="1400" dirty="0"/>
          </a:p>
        </p:txBody>
      </p:sp>
      <p:pic>
        <p:nvPicPr>
          <p:cNvPr id="17" name="Picture 16">
            <a:extLst>
              <a:ext uri="{FF2B5EF4-FFF2-40B4-BE49-F238E27FC236}">
                <a16:creationId xmlns:a16="http://schemas.microsoft.com/office/drawing/2014/main" id="{1B40647A-2C21-D8FD-19F8-E31F02BE70A6}"/>
              </a:ext>
            </a:extLst>
          </p:cNvPr>
          <p:cNvPicPr>
            <a:picLocks noChangeAspect="1"/>
          </p:cNvPicPr>
          <p:nvPr/>
        </p:nvPicPr>
        <p:blipFill>
          <a:blip r:embed="rId3"/>
          <a:stretch>
            <a:fillRect/>
          </a:stretch>
        </p:blipFill>
        <p:spPr>
          <a:xfrm>
            <a:off x="844464" y="886838"/>
            <a:ext cx="3019564" cy="4288704"/>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5041A810-CA7C-5900-0779-464BC2B71B90}"/>
              </a:ext>
            </a:extLst>
          </p:cNvPr>
          <p:cNvPicPr>
            <a:picLocks noChangeAspect="1"/>
          </p:cNvPicPr>
          <p:nvPr/>
        </p:nvPicPr>
        <p:blipFill>
          <a:blip r:embed="rId3"/>
          <a:stretch>
            <a:fillRect/>
          </a:stretch>
        </p:blipFill>
        <p:spPr>
          <a:xfrm>
            <a:off x="1331921" y="1517248"/>
            <a:ext cx="3019564" cy="4288704"/>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5EBD5BE5-4616-FA5A-F0A5-9C7CDAE632BD}"/>
              </a:ext>
            </a:extLst>
          </p:cNvPr>
          <p:cNvPicPr>
            <a:picLocks noChangeAspect="1"/>
          </p:cNvPicPr>
          <p:nvPr/>
        </p:nvPicPr>
        <p:blipFill>
          <a:blip r:embed="rId3"/>
          <a:stretch>
            <a:fillRect/>
          </a:stretch>
        </p:blipFill>
        <p:spPr>
          <a:xfrm>
            <a:off x="1810154" y="2150235"/>
            <a:ext cx="3019564" cy="42887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2807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C9070-7EED-8CCD-499B-A99795C06F1E}"/>
            </a:ext>
          </a:extLst>
        </p:cNvPr>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643C4DD9-E837-694F-8BEF-D2E248419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1093" y="5759284"/>
            <a:ext cx="748040" cy="824258"/>
          </a:xfrm>
          <a:prstGeom prst="rect">
            <a:avLst/>
          </a:prstGeom>
        </p:spPr>
      </p:pic>
      <p:cxnSp>
        <p:nvCxnSpPr>
          <p:cNvPr id="11" name="Straight Connector 10">
            <a:extLst>
              <a:ext uri="{FF2B5EF4-FFF2-40B4-BE49-F238E27FC236}">
                <a16:creationId xmlns:a16="http://schemas.microsoft.com/office/drawing/2014/main" id="{3987B4C0-2F32-A8A7-8F71-A7B63F7422AA}"/>
              </a:ext>
            </a:extLst>
          </p:cNvPr>
          <p:cNvCxnSpPr>
            <a:cxnSpLocks/>
          </p:cNvCxnSpPr>
          <p:nvPr/>
        </p:nvCxnSpPr>
        <p:spPr>
          <a:xfrm>
            <a:off x="937797" y="4572001"/>
            <a:ext cx="6020121" cy="0"/>
          </a:xfrm>
          <a:prstGeom prst="line">
            <a:avLst/>
          </a:prstGeom>
          <a:ln w="12700">
            <a:solidFill>
              <a:srgbClr val="009CD6"/>
            </a:solidFill>
          </a:ln>
        </p:spPr>
        <p:style>
          <a:lnRef idx="1">
            <a:schemeClr val="accent1"/>
          </a:lnRef>
          <a:fillRef idx="0">
            <a:schemeClr val="accent1"/>
          </a:fillRef>
          <a:effectRef idx="0">
            <a:schemeClr val="accent1"/>
          </a:effectRef>
          <a:fontRef idx="minor">
            <a:schemeClr val="tx1"/>
          </a:fontRef>
        </p:style>
      </p:cxnSp>
      <p:sp>
        <p:nvSpPr>
          <p:cNvPr id="12" name="Title 9">
            <a:extLst>
              <a:ext uri="{FF2B5EF4-FFF2-40B4-BE49-F238E27FC236}">
                <a16:creationId xmlns:a16="http://schemas.microsoft.com/office/drawing/2014/main" id="{52F1418B-7D6B-5A1A-0270-B1CDDC74450B}"/>
              </a:ext>
            </a:extLst>
          </p:cNvPr>
          <p:cNvSpPr txBox="1">
            <a:spLocks/>
          </p:cNvSpPr>
          <p:nvPr/>
        </p:nvSpPr>
        <p:spPr>
          <a:xfrm>
            <a:off x="802510" y="1308102"/>
            <a:ext cx="11092270" cy="3019753"/>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r>
              <a:rPr lang="en-GB" b="1">
                <a:solidFill>
                  <a:schemeClr val="tx1"/>
                </a:solidFill>
                <a:latin typeface="+mn-lt"/>
                <a:cs typeface="Arial"/>
              </a:rPr>
              <a:t>Beyond Connectivity: Turning Infrastructure Into Impact</a:t>
            </a:r>
          </a:p>
        </p:txBody>
      </p:sp>
      <p:pic>
        <p:nvPicPr>
          <p:cNvPr id="2" name="ITU logo blue">
            <a:extLst>
              <a:ext uri="{FF2B5EF4-FFF2-40B4-BE49-F238E27FC236}">
                <a16:creationId xmlns:a16="http://schemas.microsoft.com/office/drawing/2014/main" id="{A94F67CF-5739-2C4B-42FF-A22565AE7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127172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604DA-A629-DE5D-FBF0-9AAEA255A5F4}"/>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04C2C8C1-58A6-91F5-1391-ADF49F86C585}"/>
              </a:ext>
            </a:extLst>
          </p:cNvPr>
          <p:cNvSpPr txBox="1"/>
          <p:nvPr/>
        </p:nvSpPr>
        <p:spPr>
          <a:xfrm>
            <a:off x="694276" y="281317"/>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sp>
        <p:nvSpPr>
          <p:cNvPr id="3" name="T">
            <a:extLst>
              <a:ext uri="{FF2B5EF4-FFF2-40B4-BE49-F238E27FC236}">
                <a16:creationId xmlns:a16="http://schemas.microsoft.com/office/drawing/2014/main" id="{9F991260-2236-248F-DD9B-23E9D715CF57}"/>
              </a:ext>
            </a:extLst>
          </p:cNvPr>
          <p:cNvSpPr txBox="1"/>
          <p:nvPr/>
        </p:nvSpPr>
        <p:spPr>
          <a:xfrm>
            <a:off x="655776" y="1108295"/>
            <a:ext cx="10800000" cy="620000"/>
          </a:xfrm>
          <a:prstGeom prst="rect">
            <a:avLst/>
          </a:prstGeom>
          <a:noFill/>
        </p:spPr>
        <p:txBody>
          <a:bodyPr wrap="square" rtlCol="0">
            <a:noAutofit/>
          </a:bodyPr>
          <a:lstStyle/>
          <a:p>
            <a:r>
              <a:rPr lang="en-GB" sz="3600" b="1">
                <a:solidFill>
                  <a:schemeClr val="tx1"/>
                </a:solidFill>
              </a:rPr>
              <a:t>The scale of the connectivity </a:t>
            </a:r>
            <a:r>
              <a:rPr lang="en-GB" sz="3600" b="1"/>
              <a:t>c</a:t>
            </a:r>
            <a:r>
              <a:rPr lang="en-GB" sz="3600" b="1">
                <a:solidFill>
                  <a:schemeClr val="tx1"/>
                </a:solidFill>
              </a:rPr>
              <a:t>hallenge</a:t>
            </a:r>
          </a:p>
        </p:txBody>
      </p:sp>
      <p:cxnSp>
        <p:nvCxnSpPr>
          <p:cNvPr id="4" name="L">
            <a:extLst>
              <a:ext uri="{FF2B5EF4-FFF2-40B4-BE49-F238E27FC236}">
                <a16:creationId xmlns:a16="http://schemas.microsoft.com/office/drawing/2014/main" id="{B9F66987-97BF-9F83-0F71-78B2B509C309}"/>
              </a:ext>
            </a:extLst>
          </p:cNvPr>
          <p:cNvCxnSpPr>
            <a:cxnSpLocks/>
          </p:cNvCxnSpPr>
          <p:nvPr/>
        </p:nvCxnSpPr>
        <p:spPr>
          <a:xfrm>
            <a:off x="670560" y="1970290"/>
            <a:ext cx="7072343" cy="0"/>
          </a:xfrm>
          <a:prstGeom prst="line">
            <a:avLst/>
          </a:prstGeom>
          <a:ln w="19050">
            <a:solidFill>
              <a:srgbClr val="009CD6"/>
            </a:solidFill>
          </a:ln>
        </p:spPr>
      </p:cxnSp>
      <p:sp>
        <p:nvSpPr>
          <p:cNvPr id="5" name="N0">
            <a:extLst>
              <a:ext uri="{FF2B5EF4-FFF2-40B4-BE49-F238E27FC236}">
                <a16:creationId xmlns:a16="http://schemas.microsoft.com/office/drawing/2014/main" id="{C58244BC-2867-ADE0-6899-8876B267043F}"/>
              </a:ext>
            </a:extLst>
          </p:cNvPr>
          <p:cNvSpPr txBox="1"/>
          <p:nvPr/>
        </p:nvSpPr>
        <p:spPr>
          <a:xfrm>
            <a:off x="292001" y="2370290"/>
            <a:ext cx="3500000" cy="1400000"/>
          </a:xfrm>
          <a:prstGeom prst="rect">
            <a:avLst/>
          </a:prstGeom>
          <a:noFill/>
        </p:spPr>
        <p:txBody>
          <a:bodyPr wrap="square" lIns="91440" tIns="45720" rIns="91440" bIns="45720" rtlCol="0" anchor="ctr">
            <a:noAutofit/>
          </a:bodyPr>
          <a:lstStyle/>
          <a:p>
            <a:pPr algn="ctr"/>
            <a:r>
              <a:rPr lang="en-GB" sz="5600" b="1">
                <a:solidFill>
                  <a:srgbClr val="009CD6"/>
                </a:solidFill>
              </a:rPr>
              <a:t>2.2B</a:t>
            </a:r>
          </a:p>
        </p:txBody>
      </p:sp>
      <p:sp>
        <p:nvSpPr>
          <p:cNvPr id="6" name="L0">
            <a:extLst>
              <a:ext uri="{FF2B5EF4-FFF2-40B4-BE49-F238E27FC236}">
                <a16:creationId xmlns:a16="http://schemas.microsoft.com/office/drawing/2014/main" id="{17E94524-31C2-77CE-FD17-DD1A8C7AB454}"/>
              </a:ext>
            </a:extLst>
          </p:cNvPr>
          <p:cNvSpPr txBox="1"/>
          <p:nvPr/>
        </p:nvSpPr>
        <p:spPr>
          <a:xfrm>
            <a:off x="292001" y="3826863"/>
            <a:ext cx="3500000" cy="900000"/>
          </a:xfrm>
          <a:prstGeom prst="rect">
            <a:avLst/>
          </a:prstGeom>
          <a:noFill/>
        </p:spPr>
        <p:txBody>
          <a:bodyPr wrap="square" rtlCol="0" anchor="t">
            <a:noAutofit/>
          </a:bodyPr>
          <a:lstStyle/>
          <a:p>
            <a:pPr algn="ctr">
              <a:lnSpc>
                <a:spcPct val="150000"/>
              </a:lnSpc>
            </a:pPr>
            <a:r>
              <a:rPr lang="en-GB" sz="2400">
                <a:solidFill>
                  <a:schemeClr val="tx1"/>
                </a:solidFill>
              </a:rPr>
              <a:t>people still offline globally</a:t>
            </a:r>
          </a:p>
        </p:txBody>
      </p:sp>
      <p:sp>
        <p:nvSpPr>
          <p:cNvPr id="7" name="N1">
            <a:extLst>
              <a:ext uri="{FF2B5EF4-FFF2-40B4-BE49-F238E27FC236}">
                <a16:creationId xmlns:a16="http://schemas.microsoft.com/office/drawing/2014/main" id="{540E75B4-AB59-2559-45F8-6C9053544E99}"/>
              </a:ext>
            </a:extLst>
          </p:cNvPr>
          <p:cNvSpPr txBox="1"/>
          <p:nvPr/>
        </p:nvSpPr>
        <p:spPr>
          <a:xfrm>
            <a:off x="4346000" y="2370290"/>
            <a:ext cx="3500000" cy="1400000"/>
          </a:xfrm>
          <a:prstGeom prst="rect">
            <a:avLst/>
          </a:prstGeom>
          <a:noFill/>
        </p:spPr>
        <p:txBody>
          <a:bodyPr wrap="square" rtlCol="0" anchor="ctr">
            <a:noAutofit/>
          </a:bodyPr>
          <a:lstStyle/>
          <a:p>
            <a:pPr algn="ctr"/>
            <a:r>
              <a:rPr lang="en-GB" sz="5600" b="1">
                <a:solidFill>
                  <a:srgbClr val="009CD6"/>
                </a:solidFill>
              </a:rPr>
              <a:t>72%</a:t>
            </a:r>
          </a:p>
        </p:txBody>
      </p:sp>
      <p:sp>
        <p:nvSpPr>
          <p:cNvPr id="8" name="L1">
            <a:extLst>
              <a:ext uri="{FF2B5EF4-FFF2-40B4-BE49-F238E27FC236}">
                <a16:creationId xmlns:a16="http://schemas.microsoft.com/office/drawing/2014/main" id="{559CF61C-01A5-60F1-16A0-757BBC0F4489}"/>
              </a:ext>
            </a:extLst>
          </p:cNvPr>
          <p:cNvSpPr txBox="1"/>
          <p:nvPr/>
        </p:nvSpPr>
        <p:spPr>
          <a:xfrm>
            <a:off x="4305776" y="3766864"/>
            <a:ext cx="3500000" cy="900000"/>
          </a:xfrm>
          <a:prstGeom prst="rect">
            <a:avLst/>
          </a:prstGeom>
          <a:noFill/>
        </p:spPr>
        <p:txBody>
          <a:bodyPr wrap="square" rtlCol="0" anchor="t">
            <a:noAutofit/>
          </a:bodyPr>
          <a:lstStyle/>
          <a:p>
            <a:pPr algn="ctr">
              <a:lnSpc>
                <a:spcPct val="150000"/>
              </a:lnSpc>
            </a:pPr>
            <a:r>
              <a:rPr lang="en-GB" sz="2400">
                <a:solidFill>
                  <a:schemeClr val="tx1"/>
                </a:solidFill>
              </a:rPr>
              <a:t>of unconnected people live in rural or remote areas</a:t>
            </a:r>
          </a:p>
        </p:txBody>
      </p:sp>
      <p:sp>
        <p:nvSpPr>
          <p:cNvPr id="9" name="Note">
            <a:extLst>
              <a:ext uri="{FF2B5EF4-FFF2-40B4-BE49-F238E27FC236}">
                <a16:creationId xmlns:a16="http://schemas.microsoft.com/office/drawing/2014/main" id="{7A8AD0A9-A048-D1E2-6A50-F4F0FC92423E}"/>
              </a:ext>
            </a:extLst>
          </p:cNvPr>
          <p:cNvSpPr txBox="1"/>
          <p:nvPr/>
        </p:nvSpPr>
        <p:spPr>
          <a:xfrm>
            <a:off x="670560" y="6227142"/>
            <a:ext cx="10800000" cy="500000"/>
          </a:xfrm>
          <a:prstGeom prst="rect">
            <a:avLst/>
          </a:prstGeom>
          <a:noFill/>
        </p:spPr>
        <p:txBody>
          <a:bodyPr wrap="square" rtlCol="0">
            <a:noAutofit/>
          </a:bodyPr>
          <a:lstStyle/>
          <a:p>
            <a:pPr algn="ctr"/>
            <a:r>
              <a:rPr lang="en-GB" sz="1200" i="1">
                <a:solidFill>
                  <a:srgbClr val="888888"/>
                </a:solidFill>
              </a:rPr>
              <a:t>Sources: ITU Facts and Figures 2024; World Bank Digital Development Report</a:t>
            </a:r>
          </a:p>
        </p:txBody>
      </p:sp>
      <p:sp>
        <p:nvSpPr>
          <p:cNvPr id="10" name="N2">
            <a:extLst>
              <a:ext uri="{FF2B5EF4-FFF2-40B4-BE49-F238E27FC236}">
                <a16:creationId xmlns:a16="http://schemas.microsoft.com/office/drawing/2014/main" id="{D67CE6B1-1DED-9B88-36E1-3956DAD0BD40}"/>
              </a:ext>
            </a:extLst>
          </p:cNvPr>
          <p:cNvSpPr txBox="1"/>
          <p:nvPr/>
        </p:nvSpPr>
        <p:spPr>
          <a:xfrm>
            <a:off x="8399999" y="2366864"/>
            <a:ext cx="3500000" cy="1400000"/>
          </a:xfrm>
          <a:prstGeom prst="rect">
            <a:avLst/>
          </a:prstGeom>
          <a:noFill/>
        </p:spPr>
        <p:txBody>
          <a:bodyPr wrap="square" rtlCol="0" anchor="ctr">
            <a:noAutofit/>
          </a:bodyPr>
          <a:lstStyle/>
          <a:p>
            <a:pPr algn="ctr"/>
            <a:r>
              <a:rPr lang="en-GB" sz="3200" b="1">
                <a:solidFill>
                  <a:srgbClr val="009CD6"/>
                </a:solidFill>
              </a:rPr>
              <a:t>up to </a:t>
            </a:r>
            <a:r>
              <a:rPr lang="en-GB" sz="5600" b="1">
                <a:solidFill>
                  <a:srgbClr val="009CD6"/>
                </a:solidFill>
              </a:rPr>
              <a:t>3×</a:t>
            </a:r>
          </a:p>
        </p:txBody>
      </p:sp>
      <p:sp>
        <p:nvSpPr>
          <p:cNvPr id="11" name="L2">
            <a:extLst>
              <a:ext uri="{FF2B5EF4-FFF2-40B4-BE49-F238E27FC236}">
                <a16:creationId xmlns:a16="http://schemas.microsoft.com/office/drawing/2014/main" id="{2782272C-77B6-1692-1293-8B54DFC2B33D}"/>
              </a:ext>
            </a:extLst>
          </p:cNvPr>
          <p:cNvSpPr txBox="1"/>
          <p:nvPr/>
        </p:nvSpPr>
        <p:spPr>
          <a:xfrm>
            <a:off x="8399999" y="3766864"/>
            <a:ext cx="3500000" cy="900000"/>
          </a:xfrm>
          <a:prstGeom prst="rect">
            <a:avLst/>
          </a:prstGeom>
          <a:noFill/>
        </p:spPr>
        <p:txBody>
          <a:bodyPr wrap="square" rtlCol="0" anchor="t">
            <a:noAutofit/>
          </a:bodyPr>
          <a:lstStyle/>
          <a:p>
            <a:pPr algn="ctr">
              <a:lnSpc>
                <a:spcPct val="150000"/>
              </a:lnSpc>
            </a:pPr>
            <a:r>
              <a:rPr lang="en-GB" sz="2400">
                <a:solidFill>
                  <a:schemeClr val="tx1"/>
                </a:solidFill>
              </a:rPr>
              <a:t>higher cost to connect rural vs. urban populations</a:t>
            </a:r>
          </a:p>
        </p:txBody>
      </p:sp>
      <p:pic>
        <p:nvPicPr>
          <p:cNvPr id="12" name="ITU logo blue">
            <a:extLst>
              <a:ext uri="{FF2B5EF4-FFF2-40B4-BE49-F238E27FC236}">
                <a16:creationId xmlns:a16="http://schemas.microsoft.com/office/drawing/2014/main" id="{A6FF1299-1F98-FFDB-AB77-84F0AE264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1733056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A6EE-0A41-5921-2B64-E446FFC6A07B}"/>
              </a:ext>
            </a:extLst>
          </p:cNvPr>
          <p:cNvSpPr>
            <a:spLocks noGrp="1"/>
          </p:cNvSpPr>
          <p:nvPr>
            <p:ph type="title"/>
          </p:nvPr>
        </p:nvSpPr>
        <p:spPr>
          <a:xfrm>
            <a:off x="598599" y="1108513"/>
            <a:ext cx="9061228" cy="590931"/>
          </a:xfrm>
        </p:spPr>
        <p:txBody>
          <a:bodyPr/>
          <a:lstStyle/>
          <a:p>
            <a:r>
              <a:rPr lang="en-GB" sz="3600"/>
              <a:t>Connectivity Planning Workflow</a:t>
            </a:r>
          </a:p>
        </p:txBody>
      </p:sp>
      <p:sp>
        <p:nvSpPr>
          <p:cNvPr id="5" name="TextBox 4">
            <a:extLst>
              <a:ext uri="{FF2B5EF4-FFF2-40B4-BE49-F238E27FC236}">
                <a16:creationId xmlns:a16="http://schemas.microsoft.com/office/drawing/2014/main" id="{2E5F19CF-E043-5661-5E70-32A18A5AD747}"/>
              </a:ext>
            </a:extLst>
          </p:cNvPr>
          <p:cNvSpPr txBox="1"/>
          <p:nvPr/>
        </p:nvSpPr>
        <p:spPr>
          <a:xfrm>
            <a:off x="694276" y="308954"/>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graphicFrame>
        <p:nvGraphicFramePr>
          <p:cNvPr id="7" name="Diagram 6">
            <a:extLst>
              <a:ext uri="{FF2B5EF4-FFF2-40B4-BE49-F238E27FC236}">
                <a16:creationId xmlns:a16="http://schemas.microsoft.com/office/drawing/2014/main" id="{EA5FD1A3-1F70-03DD-44F6-C91541F6DCE2}"/>
              </a:ext>
            </a:extLst>
          </p:cNvPr>
          <p:cNvGraphicFramePr/>
          <p:nvPr>
            <p:extLst>
              <p:ext uri="{D42A27DB-BD31-4B8C-83A1-F6EECF244321}">
                <p14:modId xmlns:p14="http://schemas.microsoft.com/office/powerpoint/2010/main" val="3497283844"/>
              </p:ext>
            </p:extLst>
          </p:nvPr>
        </p:nvGraphicFramePr>
        <p:xfrm>
          <a:off x="896524" y="1403979"/>
          <a:ext cx="10398952" cy="4050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TU logo blue">
            <a:extLst>
              <a:ext uri="{FF2B5EF4-FFF2-40B4-BE49-F238E27FC236}">
                <a16:creationId xmlns:a16="http://schemas.microsoft.com/office/drawing/2014/main" id="{D1EABE11-7165-C4F2-AE7A-27EE4F05B0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1675963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0">
            <a:extLst>
              <a:ext uri="{FF2B5EF4-FFF2-40B4-BE49-F238E27FC236}">
                <a16:creationId xmlns:a16="http://schemas.microsoft.com/office/drawing/2014/main" id="{A050040B-0377-463F-BEAF-2B8D8E4A202E}"/>
              </a:ext>
            </a:extLst>
          </p:cNvPr>
          <p:cNvSpPr txBox="1">
            <a:spLocks/>
          </p:cNvSpPr>
          <p:nvPr/>
        </p:nvSpPr>
        <p:spPr>
          <a:xfrm>
            <a:off x="-399" y="3002913"/>
            <a:ext cx="12192799" cy="850155"/>
          </a:xfrm>
          <a:prstGeom prst="rect">
            <a:avLst/>
          </a:prstGeom>
        </p:spPr>
        <p:txBody>
          <a:bodyPr vert="horz" wrap="square" lIns="60947" tIns="30473" rIns="60947" bIns="30473"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en-US" sz="4400" b="1">
                <a:solidFill>
                  <a:schemeClr val="tx1"/>
                </a:solidFill>
                <a:latin typeface="+mj-lt"/>
                <a:cs typeface="Lato Light"/>
              </a:rPr>
              <a:t>Case Study</a:t>
            </a:r>
          </a:p>
        </p:txBody>
      </p:sp>
      <p:pic>
        <p:nvPicPr>
          <p:cNvPr id="4" name="ITU logo blue">
            <a:extLst>
              <a:ext uri="{FF2B5EF4-FFF2-40B4-BE49-F238E27FC236}">
                <a16:creationId xmlns:a16="http://schemas.microsoft.com/office/drawing/2014/main" id="{BECD315B-4ED1-0B75-2579-DBB1867C9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3622789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3604FB-479B-0801-0884-628DF9364F78}"/>
              </a:ext>
            </a:extLst>
          </p:cNvPr>
          <p:cNvSpPr>
            <a:spLocks noGrp="1"/>
          </p:cNvSpPr>
          <p:nvPr>
            <p:ph sz="half" idx="1"/>
          </p:nvPr>
        </p:nvSpPr>
        <p:spPr>
          <a:xfrm>
            <a:off x="337560" y="1545814"/>
            <a:ext cx="5453640" cy="4636588"/>
          </a:xfrm>
        </p:spPr>
        <p:txBody>
          <a:bodyPr vert="horz" lIns="91440" tIns="45720" rIns="91440" bIns="45720" rtlCol="0" anchor="t">
            <a:noAutofit/>
          </a:bodyPr>
          <a:lstStyle/>
          <a:p>
            <a:pPr algn="just">
              <a:lnSpc>
                <a:spcPct val="150000"/>
              </a:lnSpc>
            </a:pPr>
            <a:r>
              <a:rPr lang="en-GB" sz="2000">
                <a:latin typeface="+mn-lt"/>
                <a:cs typeface="Arial"/>
              </a:rPr>
              <a:t>The Republic of </a:t>
            </a:r>
            <a:r>
              <a:rPr lang="en-GB" sz="2000" err="1">
                <a:latin typeface="+mn-lt"/>
                <a:cs typeface="Arial"/>
              </a:rPr>
              <a:t>Cobertura</a:t>
            </a:r>
            <a:r>
              <a:rPr lang="en-GB" sz="2000">
                <a:latin typeface="+mn-lt"/>
                <a:cs typeface="Arial"/>
              </a:rPr>
              <a:t> is a fictional developing country which is full of promise: a young population, growing demand and bold digital ambitions.</a:t>
            </a:r>
          </a:p>
          <a:p>
            <a:pPr algn="just">
              <a:lnSpc>
                <a:spcPct val="150000"/>
              </a:lnSpc>
            </a:pPr>
            <a:r>
              <a:rPr lang="en-GB" sz="2000" kern="100">
                <a:effectLst/>
                <a:latin typeface="+mn-lt"/>
                <a:ea typeface="Aptos" panose="020B0004020202020204" pitchFamily="34" charset="0"/>
                <a:cs typeface="Times New Roman"/>
              </a:rPr>
              <a:t>However, its </a:t>
            </a:r>
            <a:r>
              <a:rPr lang="en-GB" sz="2000" kern="100">
                <a:latin typeface="+mn-lt"/>
                <a:ea typeface="Aptos" panose="020B0004020202020204" pitchFamily="34" charset="0"/>
                <a:cs typeface="Times New Roman"/>
              </a:rPr>
              <a:t>progress</a:t>
            </a:r>
            <a:r>
              <a:rPr lang="en-GB" sz="2000" kern="100">
                <a:effectLst/>
                <a:latin typeface="+mn-lt"/>
                <a:ea typeface="Aptos" panose="020B0004020202020204" pitchFamily="34" charset="0"/>
                <a:cs typeface="Times New Roman"/>
              </a:rPr>
              <a:t> is uneven: </a:t>
            </a:r>
            <a:r>
              <a:rPr lang="en-GB" sz="2000" b="1">
                <a:latin typeface="+mn-lt"/>
                <a:cs typeface="Arial"/>
              </a:rPr>
              <a:t>Urban</a:t>
            </a:r>
            <a:r>
              <a:rPr lang="en-GB" sz="2000">
                <a:latin typeface="+mn-lt"/>
                <a:cs typeface="Arial"/>
              </a:rPr>
              <a:t> </a:t>
            </a:r>
            <a:r>
              <a:rPr lang="en-GB" sz="2000" err="1">
                <a:latin typeface="+mn-lt"/>
                <a:cs typeface="Arial"/>
              </a:rPr>
              <a:t>centers</a:t>
            </a:r>
            <a:r>
              <a:rPr lang="en-GB" sz="2000">
                <a:latin typeface="+mn-lt"/>
                <a:cs typeface="Arial"/>
              </a:rPr>
              <a:t> are connected and advancing while </a:t>
            </a:r>
            <a:r>
              <a:rPr lang="en-GB" sz="2000" b="1">
                <a:latin typeface="+mn-lt"/>
                <a:cs typeface="Arial"/>
              </a:rPr>
              <a:t>rural</a:t>
            </a:r>
            <a:r>
              <a:rPr lang="en-GB" sz="2000">
                <a:latin typeface="+mn-lt"/>
                <a:cs typeface="Arial"/>
              </a:rPr>
              <a:t> communities remain underserved</a:t>
            </a:r>
          </a:p>
          <a:p>
            <a:pPr algn="just">
              <a:lnSpc>
                <a:spcPct val="150000"/>
              </a:lnSpc>
            </a:pPr>
            <a:r>
              <a:rPr lang="en-GB" sz="2000" b="1">
                <a:latin typeface="+mn-lt"/>
                <a:cs typeface="Arial"/>
              </a:rPr>
              <a:t>Investment</a:t>
            </a:r>
            <a:r>
              <a:rPr lang="en-GB" sz="2000">
                <a:latin typeface="+mn-lt"/>
                <a:cs typeface="Arial"/>
              </a:rPr>
              <a:t> in infrastructure flows where returns are highest, leaving parts of the country behind.</a:t>
            </a:r>
            <a:endParaRPr lang="en-GB" sz="2000" kern="100">
              <a:effectLst/>
              <a:latin typeface="+mn-lt"/>
              <a:ea typeface="Aptos" panose="020B0004020202020204" pitchFamily="34" charset="0"/>
              <a:cs typeface="Arial"/>
            </a:endParaRPr>
          </a:p>
        </p:txBody>
      </p:sp>
      <p:sp>
        <p:nvSpPr>
          <p:cNvPr id="9" name="Title 8">
            <a:extLst>
              <a:ext uri="{FF2B5EF4-FFF2-40B4-BE49-F238E27FC236}">
                <a16:creationId xmlns:a16="http://schemas.microsoft.com/office/drawing/2014/main" id="{9A8AD00C-73C3-83A5-A72B-CECA1B6EB809}"/>
              </a:ext>
            </a:extLst>
          </p:cNvPr>
          <p:cNvSpPr>
            <a:spLocks noGrp="1"/>
          </p:cNvSpPr>
          <p:nvPr>
            <p:ph type="title"/>
          </p:nvPr>
        </p:nvSpPr>
        <p:spPr>
          <a:xfrm>
            <a:off x="642360" y="834591"/>
            <a:ext cx="10635240" cy="565079"/>
          </a:xfrm>
        </p:spPr>
        <p:txBody>
          <a:bodyPr/>
          <a:lstStyle/>
          <a:p>
            <a:r>
              <a:rPr lang="en-GB" sz="3200" b="1">
                <a:latin typeface="Arial"/>
                <a:cs typeface="Arial"/>
              </a:rPr>
              <a:t>Republic of </a:t>
            </a:r>
            <a:r>
              <a:rPr lang="en-GB" sz="3200" b="1" err="1">
                <a:latin typeface="Arial"/>
                <a:cs typeface="Arial"/>
              </a:rPr>
              <a:t>Cobertura</a:t>
            </a:r>
            <a:r>
              <a:rPr lang="en-GB" sz="3200" b="1">
                <a:latin typeface="Arial"/>
                <a:cs typeface="Arial"/>
              </a:rPr>
              <a:t>: a </a:t>
            </a:r>
            <a:r>
              <a:rPr lang="en-GB" sz="3200">
                <a:latin typeface="Arial"/>
                <a:cs typeface="Arial"/>
              </a:rPr>
              <a:t>Country</a:t>
            </a:r>
            <a:r>
              <a:rPr lang="en-GB" sz="3200" b="1">
                <a:latin typeface="Arial"/>
                <a:cs typeface="Arial"/>
              </a:rPr>
              <a:t> at a </a:t>
            </a:r>
            <a:r>
              <a:rPr lang="en-GB" sz="3200">
                <a:latin typeface="Arial"/>
                <a:cs typeface="Arial"/>
              </a:rPr>
              <a:t>Crossroads</a:t>
            </a:r>
          </a:p>
        </p:txBody>
      </p:sp>
      <p:pic>
        <p:nvPicPr>
          <p:cNvPr id="10" name="Picture 9">
            <a:extLst>
              <a:ext uri="{FF2B5EF4-FFF2-40B4-BE49-F238E27FC236}">
                <a16:creationId xmlns:a16="http://schemas.microsoft.com/office/drawing/2014/main" id="{EB945712-126F-D64C-3E51-CA80CEF476E5}"/>
              </a:ext>
            </a:extLst>
          </p:cNvPr>
          <p:cNvPicPr>
            <a:picLocks noChangeAspect="1"/>
          </p:cNvPicPr>
          <p:nvPr/>
        </p:nvPicPr>
        <p:blipFill rotWithShape="1">
          <a:blip r:embed="rId3"/>
          <a:srcRect l="8152" t="4932" r="8207" b="5275"/>
          <a:stretch/>
        </p:blipFill>
        <p:spPr>
          <a:xfrm>
            <a:off x="6108395" y="1612087"/>
            <a:ext cx="5441245" cy="4130734"/>
          </a:xfrm>
          <a:prstGeom prst="rect">
            <a:avLst/>
          </a:prstGeom>
        </p:spPr>
      </p:pic>
      <p:sp>
        <p:nvSpPr>
          <p:cNvPr id="13" name="TextBox 12">
            <a:extLst>
              <a:ext uri="{FF2B5EF4-FFF2-40B4-BE49-F238E27FC236}">
                <a16:creationId xmlns:a16="http://schemas.microsoft.com/office/drawing/2014/main" id="{B6031641-D423-E296-E5A0-C29AF2CA22BE}"/>
              </a:ext>
            </a:extLst>
          </p:cNvPr>
          <p:cNvSpPr txBox="1"/>
          <p:nvPr/>
        </p:nvSpPr>
        <p:spPr>
          <a:xfrm>
            <a:off x="6716753" y="5842701"/>
            <a:ext cx="3035959" cy="276999"/>
          </a:xfrm>
          <a:prstGeom prst="rect">
            <a:avLst/>
          </a:prstGeom>
          <a:solidFill>
            <a:srgbClr val="F2F2F2">
              <a:alpha val="0"/>
            </a:srgbClr>
          </a:solidFill>
        </p:spPr>
        <p:txBody>
          <a:bodyPr wrap="none" rtlCol="0">
            <a:spAutoFit/>
          </a:bodyPr>
          <a:lstStyle/>
          <a:p>
            <a:r>
              <a:rPr lang="en-GB" sz="1200" i="1"/>
              <a:t>Infrastructure and Population At a Glance.</a:t>
            </a:r>
          </a:p>
        </p:txBody>
      </p:sp>
      <p:pic>
        <p:nvPicPr>
          <p:cNvPr id="4" name="ITU logo blue">
            <a:extLst>
              <a:ext uri="{FF2B5EF4-FFF2-40B4-BE49-F238E27FC236}">
                <a16:creationId xmlns:a16="http://schemas.microsoft.com/office/drawing/2014/main" id="{0B4EE8C8-E01A-AEF1-6704-BDD22AE22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7" name="Text Placeholder 6">
            <a:extLst>
              <a:ext uri="{FF2B5EF4-FFF2-40B4-BE49-F238E27FC236}">
                <a16:creationId xmlns:a16="http://schemas.microsoft.com/office/drawing/2014/main" id="{9209249D-E519-C5F8-4702-DAB396A800E1}"/>
              </a:ext>
            </a:extLst>
          </p:cNvPr>
          <p:cNvSpPr txBox="1">
            <a:spLocks noGrp="1"/>
          </p:cNvSpPr>
          <p:nvPr>
            <p:ph type="body" sz="quarter" idx="12"/>
          </p:nvPr>
        </p:nvSpPr>
        <p:spPr>
          <a:xfrm>
            <a:off x="614363" y="312738"/>
            <a:ext cx="4554537" cy="327526"/>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spTree>
    <p:extLst>
      <p:ext uri="{BB962C8B-B14F-4D97-AF65-F5344CB8AC3E}">
        <p14:creationId xmlns:p14="http://schemas.microsoft.com/office/powerpoint/2010/main" val="1801431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A6EE-0A41-5921-2B64-E446FFC6A07B}"/>
              </a:ext>
            </a:extLst>
          </p:cNvPr>
          <p:cNvSpPr>
            <a:spLocks noGrp="1"/>
          </p:cNvSpPr>
          <p:nvPr>
            <p:ph type="title"/>
          </p:nvPr>
        </p:nvSpPr>
        <p:spPr>
          <a:xfrm>
            <a:off x="598599" y="1050221"/>
            <a:ext cx="9061228" cy="590931"/>
          </a:xfrm>
        </p:spPr>
        <p:txBody>
          <a:bodyPr/>
          <a:lstStyle/>
          <a:p>
            <a:r>
              <a:rPr lang="en-GB" sz="3600"/>
              <a:t>Connectivity Planning Workflow</a:t>
            </a:r>
          </a:p>
        </p:txBody>
      </p:sp>
      <p:graphicFrame>
        <p:nvGraphicFramePr>
          <p:cNvPr id="7" name="Diagram 6">
            <a:extLst>
              <a:ext uri="{FF2B5EF4-FFF2-40B4-BE49-F238E27FC236}">
                <a16:creationId xmlns:a16="http://schemas.microsoft.com/office/drawing/2014/main" id="{EA5FD1A3-1F70-03DD-44F6-C91541F6DCE2}"/>
              </a:ext>
            </a:extLst>
          </p:cNvPr>
          <p:cNvGraphicFramePr/>
          <p:nvPr>
            <p:extLst>
              <p:ext uri="{D42A27DB-BD31-4B8C-83A1-F6EECF244321}">
                <p14:modId xmlns:p14="http://schemas.microsoft.com/office/powerpoint/2010/main" val="3141666661"/>
              </p:ext>
            </p:extLst>
          </p:nvPr>
        </p:nvGraphicFramePr>
        <p:xfrm>
          <a:off x="896524" y="1403979"/>
          <a:ext cx="10398952" cy="4050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TU logo blue">
            <a:extLst>
              <a:ext uri="{FF2B5EF4-FFF2-40B4-BE49-F238E27FC236}">
                <a16:creationId xmlns:a16="http://schemas.microsoft.com/office/drawing/2014/main" id="{4E3A7314-EA32-D88E-D28D-23335A3246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3" name="TextBox 2">
            <a:extLst>
              <a:ext uri="{FF2B5EF4-FFF2-40B4-BE49-F238E27FC236}">
                <a16:creationId xmlns:a16="http://schemas.microsoft.com/office/drawing/2014/main" id="{4BF52478-11A1-C975-B7DB-0C1AC85F90DC}"/>
              </a:ext>
            </a:extLst>
          </p:cNvPr>
          <p:cNvSpPr txBox="1"/>
          <p:nvPr/>
        </p:nvSpPr>
        <p:spPr>
          <a:xfrm>
            <a:off x="694276" y="308954"/>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spTree>
    <p:extLst>
      <p:ext uri="{BB962C8B-B14F-4D97-AF65-F5344CB8AC3E}">
        <p14:creationId xmlns:p14="http://schemas.microsoft.com/office/powerpoint/2010/main" val="1197797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4B01F1-B84D-707F-82AD-71856EA890E1}"/>
              </a:ext>
            </a:extLst>
          </p:cNvPr>
          <p:cNvSpPr>
            <a:spLocks noGrp="1"/>
          </p:cNvSpPr>
          <p:nvPr>
            <p:ph sz="half" idx="1"/>
          </p:nvPr>
        </p:nvSpPr>
        <p:spPr>
          <a:xfrm>
            <a:off x="381103" y="1436062"/>
            <a:ext cx="5523930" cy="4697726"/>
          </a:xfrm>
        </p:spPr>
        <p:txBody>
          <a:bodyPr/>
          <a:lstStyle/>
          <a:p>
            <a:pPr marL="91440" indent="0" algn="just">
              <a:lnSpc>
                <a:spcPct val="150000"/>
              </a:lnSpc>
              <a:buNone/>
            </a:pPr>
            <a:r>
              <a:rPr lang="en-GB" sz="2000" b="1">
                <a:solidFill>
                  <a:schemeClr val="accent1"/>
                </a:solidFill>
              </a:rPr>
              <a:t>Economy</a:t>
            </a:r>
          </a:p>
          <a:p>
            <a:pPr algn="just">
              <a:lnSpc>
                <a:spcPct val="150000"/>
              </a:lnSpc>
            </a:pPr>
            <a:r>
              <a:rPr lang="en-GB" sz="2000"/>
              <a:t>Population: 15.1 million people (3.8 million households) </a:t>
            </a:r>
          </a:p>
          <a:p>
            <a:pPr algn="just">
              <a:lnSpc>
                <a:spcPct val="150000"/>
              </a:lnSpc>
            </a:pPr>
            <a:r>
              <a:rPr lang="en-GB" sz="2000"/>
              <a:t>GDP: 100 billion USD</a:t>
            </a:r>
          </a:p>
          <a:p>
            <a:pPr marL="91440" indent="0" algn="just">
              <a:lnSpc>
                <a:spcPct val="150000"/>
              </a:lnSpc>
              <a:buNone/>
            </a:pPr>
            <a:r>
              <a:rPr lang="en-GB" sz="2000" b="1">
                <a:solidFill>
                  <a:schemeClr val="accent1"/>
                </a:solidFill>
              </a:rPr>
              <a:t>Infrastructure and Coverage</a:t>
            </a:r>
          </a:p>
          <a:p>
            <a:pPr algn="just">
              <a:lnSpc>
                <a:spcPct val="150000"/>
              </a:lnSpc>
            </a:pPr>
            <a:r>
              <a:rPr lang="en-GB" sz="2000"/>
              <a:t>National Fiber Backbone: </a:t>
            </a:r>
            <a:r>
              <a:rPr lang="en-GB" sz="2000" b="1"/>
              <a:t>4,000 km</a:t>
            </a:r>
          </a:p>
          <a:p>
            <a:pPr algn="just">
              <a:lnSpc>
                <a:spcPct val="150000"/>
              </a:lnSpc>
            </a:pPr>
            <a:r>
              <a:rPr lang="en-GB" sz="2000"/>
              <a:t>Only </a:t>
            </a:r>
            <a:r>
              <a:rPr lang="en-GB" sz="2000" b="1"/>
              <a:t>19%</a:t>
            </a:r>
            <a:r>
              <a:rPr lang="en-GB" sz="2000"/>
              <a:t> of the population covered by </a:t>
            </a:r>
            <a:r>
              <a:rPr lang="en-GB" sz="2000" err="1"/>
              <a:t>fiber</a:t>
            </a:r>
            <a:r>
              <a:rPr lang="en-GB" sz="2000"/>
              <a:t> → </a:t>
            </a:r>
            <a:r>
              <a:rPr lang="en-GB" sz="2000" b="1"/>
              <a:t>12 million people lack access</a:t>
            </a:r>
            <a:endParaRPr lang="en-GB" sz="2000"/>
          </a:p>
          <a:p>
            <a:pPr algn="just">
              <a:lnSpc>
                <a:spcPct val="150000"/>
              </a:lnSpc>
            </a:pPr>
            <a:r>
              <a:rPr lang="en-GB" sz="2000"/>
              <a:t>Mobile coverage is higher: </a:t>
            </a:r>
            <a:r>
              <a:rPr lang="en-GB" sz="2000" b="1"/>
              <a:t>87% covered by 4G </a:t>
            </a:r>
            <a:r>
              <a:rPr lang="en-GB" sz="2000"/>
              <a:t>and</a:t>
            </a:r>
            <a:r>
              <a:rPr lang="en-GB" sz="2000" b="1"/>
              <a:t> 27% by 5G</a:t>
            </a:r>
            <a:endParaRPr lang="en-GB" sz="2000" b="1">
              <a:solidFill>
                <a:schemeClr val="accent1"/>
              </a:solidFill>
            </a:endParaRPr>
          </a:p>
          <a:p>
            <a:pPr algn="just"/>
            <a:endParaRPr lang="en-GB" b="1">
              <a:solidFill>
                <a:schemeClr val="accent1"/>
              </a:solidFill>
            </a:endParaRPr>
          </a:p>
        </p:txBody>
      </p:sp>
      <p:sp>
        <p:nvSpPr>
          <p:cNvPr id="4" name="Title 3">
            <a:extLst>
              <a:ext uri="{FF2B5EF4-FFF2-40B4-BE49-F238E27FC236}">
                <a16:creationId xmlns:a16="http://schemas.microsoft.com/office/drawing/2014/main" id="{93F43714-8E54-03D8-0FF2-9DFF90E22166}"/>
              </a:ext>
            </a:extLst>
          </p:cNvPr>
          <p:cNvSpPr>
            <a:spLocks noGrp="1"/>
          </p:cNvSpPr>
          <p:nvPr>
            <p:ph type="title"/>
          </p:nvPr>
        </p:nvSpPr>
        <p:spPr>
          <a:xfrm>
            <a:off x="642359" y="856895"/>
            <a:ext cx="10591697" cy="565079"/>
          </a:xfrm>
        </p:spPr>
        <p:txBody>
          <a:bodyPr/>
          <a:lstStyle/>
          <a:p>
            <a:r>
              <a:rPr lang="en-GB" sz="3200"/>
              <a:t>Quick facts about the Republic of </a:t>
            </a:r>
            <a:r>
              <a:rPr lang="en-GB" sz="3200" err="1"/>
              <a:t>Cobertura</a:t>
            </a:r>
            <a:endParaRPr lang="en-GB" sz="3200"/>
          </a:p>
        </p:txBody>
      </p:sp>
      <p:pic>
        <p:nvPicPr>
          <p:cNvPr id="7" name="Picture 6">
            <a:extLst>
              <a:ext uri="{FF2B5EF4-FFF2-40B4-BE49-F238E27FC236}">
                <a16:creationId xmlns:a16="http://schemas.microsoft.com/office/drawing/2014/main" id="{02F81D22-D590-A2FF-D79F-5CF1899E9D1D}"/>
              </a:ext>
            </a:extLst>
          </p:cNvPr>
          <p:cNvPicPr>
            <a:picLocks noChangeAspect="1"/>
          </p:cNvPicPr>
          <p:nvPr/>
        </p:nvPicPr>
        <p:blipFill rotWithShape="1">
          <a:blip r:embed="rId3"/>
          <a:srcRect l="8497" t="4018" r="8334" b="3787"/>
          <a:stretch/>
        </p:blipFill>
        <p:spPr>
          <a:xfrm>
            <a:off x="6548225" y="1722247"/>
            <a:ext cx="5262672" cy="4125356"/>
          </a:xfrm>
          <a:prstGeom prst="rect">
            <a:avLst/>
          </a:prstGeom>
        </p:spPr>
      </p:pic>
      <p:sp>
        <p:nvSpPr>
          <p:cNvPr id="10" name="TextBox 9">
            <a:extLst>
              <a:ext uri="{FF2B5EF4-FFF2-40B4-BE49-F238E27FC236}">
                <a16:creationId xmlns:a16="http://schemas.microsoft.com/office/drawing/2014/main" id="{87DD252A-40F2-7E53-B5E5-C4A19138FC1D}"/>
              </a:ext>
            </a:extLst>
          </p:cNvPr>
          <p:cNvSpPr txBox="1"/>
          <p:nvPr/>
        </p:nvSpPr>
        <p:spPr>
          <a:xfrm>
            <a:off x="7226489" y="5995288"/>
            <a:ext cx="2170787" cy="276999"/>
          </a:xfrm>
          <a:prstGeom prst="rect">
            <a:avLst/>
          </a:prstGeom>
          <a:solidFill>
            <a:srgbClr val="F2F2F2">
              <a:alpha val="0"/>
            </a:srgbClr>
          </a:solidFill>
        </p:spPr>
        <p:txBody>
          <a:bodyPr wrap="none" rtlCol="0">
            <a:spAutoFit/>
          </a:bodyPr>
          <a:lstStyle/>
          <a:p>
            <a:r>
              <a:rPr lang="en-GB" sz="1200" i="1"/>
              <a:t>Fiber Coverage in </a:t>
            </a:r>
            <a:r>
              <a:rPr lang="en-GB" sz="1200" i="1" err="1"/>
              <a:t>Cobertura</a:t>
            </a:r>
            <a:r>
              <a:rPr lang="en-GB" sz="1200" i="1"/>
              <a:t>.</a:t>
            </a:r>
          </a:p>
        </p:txBody>
      </p:sp>
      <p:pic>
        <p:nvPicPr>
          <p:cNvPr id="5" name="ITU logo blue">
            <a:extLst>
              <a:ext uri="{FF2B5EF4-FFF2-40B4-BE49-F238E27FC236}">
                <a16:creationId xmlns:a16="http://schemas.microsoft.com/office/drawing/2014/main" id="{7BD8ECB1-8FE4-40D5-03AF-5990741819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11" name="TextBox 10">
            <a:extLst>
              <a:ext uri="{FF2B5EF4-FFF2-40B4-BE49-F238E27FC236}">
                <a16:creationId xmlns:a16="http://schemas.microsoft.com/office/drawing/2014/main" id="{51D9B5FF-C7CE-3EFB-8819-6ED6DB6FE876}"/>
              </a:ext>
            </a:extLst>
          </p:cNvPr>
          <p:cNvSpPr txBox="1"/>
          <p:nvPr/>
        </p:nvSpPr>
        <p:spPr>
          <a:xfrm>
            <a:off x="694276" y="308954"/>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spTree>
    <p:extLst>
      <p:ext uri="{BB962C8B-B14F-4D97-AF65-F5344CB8AC3E}">
        <p14:creationId xmlns:p14="http://schemas.microsoft.com/office/powerpoint/2010/main" val="4090595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A6EE-0A41-5921-2B64-E446FFC6A07B}"/>
              </a:ext>
            </a:extLst>
          </p:cNvPr>
          <p:cNvSpPr>
            <a:spLocks noGrp="1"/>
          </p:cNvSpPr>
          <p:nvPr>
            <p:ph type="title"/>
          </p:nvPr>
        </p:nvSpPr>
        <p:spPr>
          <a:xfrm>
            <a:off x="598599" y="1025263"/>
            <a:ext cx="9061228" cy="535531"/>
          </a:xfrm>
        </p:spPr>
        <p:txBody>
          <a:bodyPr/>
          <a:lstStyle/>
          <a:p>
            <a:r>
              <a:rPr lang="en-GB" sz="3200"/>
              <a:t>Connectivity Planning Workflow</a:t>
            </a:r>
          </a:p>
        </p:txBody>
      </p:sp>
      <p:graphicFrame>
        <p:nvGraphicFramePr>
          <p:cNvPr id="7" name="Diagram 6">
            <a:extLst>
              <a:ext uri="{FF2B5EF4-FFF2-40B4-BE49-F238E27FC236}">
                <a16:creationId xmlns:a16="http://schemas.microsoft.com/office/drawing/2014/main" id="{EA5FD1A3-1F70-03DD-44F6-C91541F6DCE2}"/>
              </a:ext>
            </a:extLst>
          </p:cNvPr>
          <p:cNvGraphicFramePr/>
          <p:nvPr>
            <p:extLst>
              <p:ext uri="{D42A27DB-BD31-4B8C-83A1-F6EECF244321}">
                <p14:modId xmlns:p14="http://schemas.microsoft.com/office/powerpoint/2010/main" val="1454612169"/>
              </p:ext>
            </p:extLst>
          </p:nvPr>
        </p:nvGraphicFramePr>
        <p:xfrm>
          <a:off x="896524" y="1403979"/>
          <a:ext cx="10398952" cy="4050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TU logo blue">
            <a:extLst>
              <a:ext uri="{FF2B5EF4-FFF2-40B4-BE49-F238E27FC236}">
                <a16:creationId xmlns:a16="http://schemas.microsoft.com/office/drawing/2014/main" id="{4EF63FE6-6DA6-9838-616D-36E7081ECD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3" name="TextBox 2">
            <a:extLst>
              <a:ext uri="{FF2B5EF4-FFF2-40B4-BE49-F238E27FC236}">
                <a16:creationId xmlns:a16="http://schemas.microsoft.com/office/drawing/2014/main" id="{AA95EFB7-2BA1-4EFE-B81D-7FB6FE8D30F6}"/>
              </a:ext>
            </a:extLst>
          </p:cNvPr>
          <p:cNvSpPr txBox="1"/>
          <p:nvPr/>
        </p:nvSpPr>
        <p:spPr>
          <a:xfrm>
            <a:off x="694276" y="308954"/>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spTree>
    <p:extLst>
      <p:ext uri="{BB962C8B-B14F-4D97-AF65-F5344CB8AC3E}">
        <p14:creationId xmlns:p14="http://schemas.microsoft.com/office/powerpoint/2010/main" val="3346090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E76253-A53F-F6DD-9C8C-CA3DD0BDB9D0}"/>
              </a:ext>
            </a:extLst>
          </p:cNvPr>
          <p:cNvSpPr>
            <a:spLocks noGrp="1"/>
          </p:cNvSpPr>
          <p:nvPr>
            <p:ph sz="half" idx="1"/>
          </p:nvPr>
        </p:nvSpPr>
        <p:spPr>
          <a:xfrm>
            <a:off x="308532" y="1710003"/>
            <a:ext cx="5976154" cy="4264731"/>
          </a:xfrm>
        </p:spPr>
        <p:txBody>
          <a:bodyPr/>
          <a:lstStyle/>
          <a:p>
            <a:pPr marL="91440" indent="0" algn="just">
              <a:lnSpc>
                <a:spcPct val="150000"/>
              </a:lnSpc>
              <a:buNone/>
            </a:pPr>
            <a:r>
              <a:rPr lang="en-GB" sz="2000"/>
              <a:t>To run our connectivity models, we use the following core data:</a:t>
            </a:r>
          </a:p>
          <a:p>
            <a:pPr algn="just">
              <a:lnSpc>
                <a:spcPct val="150000"/>
              </a:lnSpc>
            </a:pPr>
            <a:r>
              <a:rPr lang="en-GB" sz="2000"/>
              <a:t>Locations of:</a:t>
            </a:r>
          </a:p>
          <a:p>
            <a:pPr lvl="1" algn="just">
              <a:lnSpc>
                <a:spcPct val="150000"/>
              </a:lnSpc>
            </a:pPr>
            <a:r>
              <a:rPr lang="en-GB" sz="2000"/>
              <a:t> ~ </a:t>
            </a:r>
            <a:r>
              <a:rPr lang="en-GB" sz="2000" b="1"/>
              <a:t>500</a:t>
            </a:r>
            <a:r>
              <a:rPr lang="en-GB" sz="2000"/>
              <a:t> public institutions </a:t>
            </a:r>
            <a:r>
              <a:rPr lang="en-GB" sz="2000" i="1"/>
              <a:t>(schools, town halls, health </a:t>
            </a:r>
            <a:r>
              <a:rPr lang="en-GB" sz="2000" i="1" err="1"/>
              <a:t>centers</a:t>
            </a:r>
            <a:r>
              <a:rPr lang="en-GB" sz="2000" i="1"/>
              <a:t>)</a:t>
            </a:r>
          </a:p>
          <a:p>
            <a:pPr lvl="1" algn="just">
              <a:lnSpc>
                <a:spcPct val="150000"/>
              </a:lnSpc>
            </a:pPr>
            <a:r>
              <a:rPr lang="en-GB" sz="2000"/>
              <a:t>~</a:t>
            </a:r>
            <a:r>
              <a:rPr lang="en-GB" sz="2000" b="1"/>
              <a:t>70</a:t>
            </a:r>
            <a:r>
              <a:rPr lang="en-GB" sz="2000"/>
              <a:t> </a:t>
            </a:r>
            <a:r>
              <a:rPr lang="en-GB" sz="2000" err="1"/>
              <a:t>fiber</a:t>
            </a:r>
            <a:r>
              <a:rPr lang="en-GB" sz="2000"/>
              <a:t> nodes on the backbone network</a:t>
            </a:r>
          </a:p>
          <a:p>
            <a:pPr lvl="1" algn="just">
              <a:lnSpc>
                <a:spcPct val="150000"/>
              </a:lnSpc>
            </a:pPr>
            <a:r>
              <a:rPr lang="en-GB" sz="2000"/>
              <a:t>~</a:t>
            </a:r>
            <a:r>
              <a:rPr lang="en-GB" sz="2000" b="1"/>
              <a:t>400</a:t>
            </a:r>
            <a:r>
              <a:rPr lang="en-GB" sz="2000"/>
              <a:t> cell sites</a:t>
            </a:r>
          </a:p>
          <a:p>
            <a:pPr algn="just">
              <a:lnSpc>
                <a:spcPct val="150000"/>
              </a:lnSpc>
            </a:pPr>
            <a:r>
              <a:rPr lang="en-GB" sz="2000" b="1"/>
              <a:t>In addition, our models automatically source open datasets based on the area of analysis</a:t>
            </a:r>
            <a:r>
              <a:rPr lang="en-GB" b="1"/>
              <a:t>.</a:t>
            </a:r>
            <a:endParaRPr lang="en-GB"/>
          </a:p>
        </p:txBody>
      </p:sp>
      <p:sp>
        <p:nvSpPr>
          <p:cNvPr id="6" name="Title 3">
            <a:extLst>
              <a:ext uri="{FF2B5EF4-FFF2-40B4-BE49-F238E27FC236}">
                <a16:creationId xmlns:a16="http://schemas.microsoft.com/office/drawing/2014/main" id="{6CA91EBF-2785-02D3-04C4-ABE2341191F6}"/>
              </a:ext>
            </a:extLst>
          </p:cNvPr>
          <p:cNvSpPr>
            <a:spLocks noGrp="1"/>
          </p:cNvSpPr>
          <p:nvPr>
            <p:ph type="title"/>
          </p:nvPr>
        </p:nvSpPr>
        <p:spPr>
          <a:xfrm>
            <a:off x="642360" y="883549"/>
            <a:ext cx="9132198" cy="565079"/>
          </a:xfrm>
        </p:spPr>
        <p:txBody>
          <a:bodyPr/>
          <a:lstStyle/>
          <a:p>
            <a:r>
              <a:rPr lang="en-GB" sz="3200"/>
              <a:t>Data for connectivity modelling</a:t>
            </a:r>
          </a:p>
        </p:txBody>
      </p:sp>
      <p:graphicFrame>
        <p:nvGraphicFramePr>
          <p:cNvPr id="9" name="Diagram 8">
            <a:extLst>
              <a:ext uri="{FF2B5EF4-FFF2-40B4-BE49-F238E27FC236}">
                <a16:creationId xmlns:a16="http://schemas.microsoft.com/office/drawing/2014/main" id="{FB01C986-EC53-DF35-6CB7-E2DC692CE43C}"/>
              </a:ext>
            </a:extLst>
          </p:cNvPr>
          <p:cNvGraphicFramePr/>
          <p:nvPr>
            <p:extLst>
              <p:ext uri="{D42A27DB-BD31-4B8C-83A1-F6EECF244321}">
                <p14:modId xmlns:p14="http://schemas.microsoft.com/office/powerpoint/2010/main" val="2051871400"/>
              </p:ext>
            </p:extLst>
          </p:nvPr>
        </p:nvGraphicFramePr>
        <p:xfrm>
          <a:off x="5660570" y="986033"/>
          <a:ext cx="6809133" cy="4885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252E501B-65E3-C13A-51DA-2F99847EE892}"/>
              </a:ext>
            </a:extLst>
          </p:cNvPr>
          <p:cNvSpPr txBox="1"/>
          <p:nvPr/>
        </p:nvSpPr>
        <p:spPr>
          <a:xfrm>
            <a:off x="7495283" y="5974450"/>
            <a:ext cx="3139706" cy="276999"/>
          </a:xfrm>
          <a:prstGeom prst="rect">
            <a:avLst/>
          </a:prstGeom>
          <a:solidFill>
            <a:srgbClr val="F2F2F2">
              <a:alpha val="0"/>
            </a:srgbClr>
          </a:solidFill>
        </p:spPr>
        <p:txBody>
          <a:bodyPr wrap="none" rtlCol="0">
            <a:spAutoFit/>
          </a:bodyPr>
          <a:lstStyle/>
          <a:p>
            <a:r>
              <a:rPr lang="en-GB" sz="1200" i="1"/>
              <a:t>Datasets Automatically Sourced by Models.</a:t>
            </a:r>
          </a:p>
        </p:txBody>
      </p:sp>
      <p:pic>
        <p:nvPicPr>
          <p:cNvPr id="3" name="ITU logo blue">
            <a:extLst>
              <a:ext uri="{FF2B5EF4-FFF2-40B4-BE49-F238E27FC236}">
                <a16:creationId xmlns:a16="http://schemas.microsoft.com/office/drawing/2014/main" id="{90073D51-0E74-9B14-EBE4-D5DB7C8FA4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8" name="Text Placeholder 7">
            <a:extLst>
              <a:ext uri="{FF2B5EF4-FFF2-40B4-BE49-F238E27FC236}">
                <a16:creationId xmlns:a16="http://schemas.microsoft.com/office/drawing/2014/main" id="{663D1366-7F7C-D34B-616D-F1AF37E93A8A}"/>
              </a:ext>
            </a:extLst>
          </p:cNvPr>
          <p:cNvSpPr txBox="1">
            <a:spLocks noGrp="1"/>
          </p:cNvSpPr>
          <p:nvPr>
            <p:ph type="body" sz="quarter" idx="12"/>
          </p:nvPr>
        </p:nvSpPr>
        <p:spPr>
          <a:xfrm>
            <a:off x="614363" y="312738"/>
            <a:ext cx="4554537" cy="327526"/>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spTree>
    <p:extLst>
      <p:ext uri="{BB962C8B-B14F-4D97-AF65-F5344CB8AC3E}">
        <p14:creationId xmlns:p14="http://schemas.microsoft.com/office/powerpoint/2010/main" val="1138269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44BB0-9BCC-024F-6365-33333433477F}"/>
            </a:ext>
          </a:extLst>
        </p:cNvPr>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1ABABD19-C8D9-E224-6EF0-CD9300607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1093" y="5759284"/>
            <a:ext cx="748040" cy="824258"/>
          </a:xfrm>
          <a:prstGeom prst="rect">
            <a:avLst/>
          </a:prstGeom>
        </p:spPr>
      </p:pic>
      <p:cxnSp>
        <p:nvCxnSpPr>
          <p:cNvPr id="11" name="Straight Connector 10">
            <a:extLst>
              <a:ext uri="{FF2B5EF4-FFF2-40B4-BE49-F238E27FC236}">
                <a16:creationId xmlns:a16="http://schemas.microsoft.com/office/drawing/2014/main" id="{38B0A798-B58B-811F-333F-3D5F66D31170}"/>
              </a:ext>
            </a:extLst>
          </p:cNvPr>
          <p:cNvCxnSpPr>
            <a:cxnSpLocks/>
          </p:cNvCxnSpPr>
          <p:nvPr/>
        </p:nvCxnSpPr>
        <p:spPr>
          <a:xfrm>
            <a:off x="876089" y="1806361"/>
            <a:ext cx="6020121" cy="0"/>
          </a:xfrm>
          <a:prstGeom prst="line">
            <a:avLst/>
          </a:prstGeom>
          <a:ln w="12700">
            <a:solidFill>
              <a:srgbClr val="009CD6"/>
            </a:solidFill>
          </a:ln>
        </p:spPr>
        <p:style>
          <a:lnRef idx="1">
            <a:schemeClr val="accent1"/>
          </a:lnRef>
          <a:fillRef idx="0">
            <a:schemeClr val="accent1"/>
          </a:fillRef>
          <a:effectRef idx="0">
            <a:schemeClr val="accent1"/>
          </a:effectRef>
          <a:fontRef idx="minor">
            <a:schemeClr val="tx1"/>
          </a:fontRef>
        </p:style>
      </p:cxnSp>
      <p:sp>
        <p:nvSpPr>
          <p:cNvPr id="12" name="Title 9">
            <a:extLst>
              <a:ext uri="{FF2B5EF4-FFF2-40B4-BE49-F238E27FC236}">
                <a16:creationId xmlns:a16="http://schemas.microsoft.com/office/drawing/2014/main" id="{F6D0FBD9-77CD-6389-1513-0386BA6F11BB}"/>
              </a:ext>
            </a:extLst>
          </p:cNvPr>
          <p:cNvSpPr txBox="1">
            <a:spLocks/>
          </p:cNvSpPr>
          <p:nvPr/>
        </p:nvSpPr>
        <p:spPr>
          <a:xfrm>
            <a:off x="806863" y="2516814"/>
            <a:ext cx="11092270" cy="4824438"/>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r>
              <a:rPr lang="en-GB" b="1" dirty="0">
                <a:solidFill>
                  <a:schemeClr val="tx1"/>
                </a:solidFill>
                <a:latin typeface="+mn-lt"/>
                <a:cs typeface="Arial"/>
              </a:rPr>
              <a:t>Outline</a:t>
            </a:r>
          </a:p>
          <a:p>
            <a:pPr marL="571500" indent="-571500">
              <a:buFont typeface="Arial" panose="020B0604020202020204" pitchFamily="34" charset="0"/>
              <a:buChar char="•"/>
            </a:pPr>
            <a:endParaRPr lang="en-GB" b="1" dirty="0">
              <a:solidFill>
                <a:schemeClr val="tx1"/>
              </a:solidFill>
              <a:latin typeface="+mn-lt"/>
              <a:cs typeface="Arial"/>
            </a:endParaRPr>
          </a:p>
          <a:p>
            <a:pPr marL="571500" indent="-571500">
              <a:buFont typeface="Arial" panose="020B0604020202020204" pitchFamily="34" charset="0"/>
              <a:buChar char="•"/>
            </a:pPr>
            <a:r>
              <a:rPr lang="en-GB" sz="3600" dirty="0">
                <a:solidFill>
                  <a:schemeClr val="tx1"/>
                </a:solidFill>
                <a:latin typeface="+mn-lt"/>
                <a:cs typeface="Arial"/>
              </a:rPr>
              <a:t>Global Symposium for Regulators (GSR-26)</a:t>
            </a:r>
          </a:p>
          <a:p>
            <a:pPr marL="571500" indent="-571500">
              <a:buFont typeface="Arial" panose="020B0604020202020204" pitchFamily="34" charset="0"/>
              <a:buChar char="•"/>
            </a:pPr>
            <a:r>
              <a:rPr lang="en-GB" sz="3600" dirty="0">
                <a:solidFill>
                  <a:schemeClr val="tx1"/>
                </a:solidFill>
                <a:latin typeface="+mn-lt"/>
                <a:cs typeface="Arial"/>
              </a:rPr>
              <a:t>GSR-26 Best Practice Guidelines</a:t>
            </a:r>
          </a:p>
          <a:p>
            <a:pPr marL="571500" indent="-571500">
              <a:buFont typeface="Arial" panose="020B0604020202020204" pitchFamily="34" charset="0"/>
              <a:buChar char="•"/>
            </a:pPr>
            <a:r>
              <a:rPr lang="en-GB" sz="3600" dirty="0">
                <a:solidFill>
                  <a:schemeClr val="tx1"/>
                </a:solidFill>
                <a:cs typeface="Arial"/>
              </a:rPr>
              <a:t>Connectivity Planning Platform (CPP)</a:t>
            </a:r>
            <a:endParaRPr lang="en-GB" sz="3600" dirty="0">
              <a:solidFill>
                <a:schemeClr val="tx1"/>
              </a:solidFill>
              <a:latin typeface="+mn-lt"/>
              <a:cs typeface="Arial"/>
            </a:endParaRPr>
          </a:p>
          <a:p>
            <a:pPr marL="571500" indent="-571500">
              <a:buFont typeface="Arial" panose="020B0604020202020204" pitchFamily="34" charset="0"/>
              <a:buChar char="•"/>
            </a:pPr>
            <a:r>
              <a:rPr lang="en-GB" sz="3600" dirty="0">
                <a:solidFill>
                  <a:schemeClr val="tx1"/>
                </a:solidFill>
                <a:latin typeface="+mn-lt"/>
                <a:cs typeface="Arial"/>
              </a:rPr>
              <a:t>Global Economic Model and Study (GEMS) Tool for Digital Infrastructure Deployment</a:t>
            </a:r>
          </a:p>
          <a:p>
            <a:pPr marL="571500" indent="-571500">
              <a:buFont typeface="Arial" panose="020B0604020202020204" pitchFamily="34" charset="0"/>
              <a:buChar char="•"/>
            </a:pPr>
            <a:r>
              <a:rPr lang="en-GB" sz="3600" dirty="0">
                <a:solidFill>
                  <a:schemeClr val="tx1"/>
                </a:solidFill>
                <a:latin typeface="+mn-lt"/>
                <a:cs typeface="Arial"/>
              </a:rPr>
              <a:t>Regulatory Perspectives for Satellite Communications to Connect Underserved Communities </a:t>
            </a:r>
          </a:p>
          <a:p>
            <a:pPr marL="571500" indent="-571500">
              <a:buFont typeface="Arial" panose="020B0604020202020204" pitchFamily="34" charset="0"/>
              <a:buChar char="•"/>
            </a:pPr>
            <a:endParaRPr lang="en-GB" sz="3600" dirty="0">
              <a:solidFill>
                <a:schemeClr val="tx1"/>
              </a:solidFill>
              <a:latin typeface="+mn-lt"/>
              <a:cs typeface="Arial"/>
            </a:endParaRPr>
          </a:p>
          <a:p>
            <a:pPr marL="571500" indent="-571500">
              <a:buFont typeface="Arial" panose="020B0604020202020204" pitchFamily="34" charset="0"/>
              <a:buChar char="•"/>
            </a:pPr>
            <a:endParaRPr lang="en-GB" b="1" dirty="0">
              <a:solidFill>
                <a:schemeClr val="tx1"/>
              </a:solidFill>
              <a:latin typeface="+mn-lt"/>
              <a:cs typeface="Arial"/>
            </a:endParaRPr>
          </a:p>
        </p:txBody>
      </p:sp>
      <p:pic>
        <p:nvPicPr>
          <p:cNvPr id="2" name="ITU logo blue">
            <a:extLst>
              <a:ext uri="{FF2B5EF4-FFF2-40B4-BE49-F238E27FC236}">
                <a16:creationId xmlns:a16="http://schemas.microsoft.com/office/drawing/2014/main" id="{CA299683-8A01-A698-A2B9-C83A06E0A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3548808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5D3C60-1418-91B8-D5DF-FD3CB0811A6D}"/>
              </a:ext>
            </a:extLst>
          </p:cNvPr>
          <p:cNvSpPr>
            <a:spLocks noGrp="1"/>
          </p:cNvSpPr>
          <p:nvPr>
            <p:ph sz="half" idx="1"/>
          </p:nvPr>
        </p:nvSpPr>
        <p:spPr>
          <a:xfrm>
            <a:off x="145144" y="1695203"/>
            <a:ext cx="6252741" cy="4698656"/>
          </a:xfrm>
        </p:spPr>
        <p:txBody>
          <a:bodyPr vert="horz" lIns="91440" tIns="45720" rIns="91440" bIns="45720" rtlCol="0" anchor="t">
            <a:noAutofit/>
          </a:bodyPr>
          <a:lstStyle/>
          <a:p>
            <a:pPr marL="91440" indent="0">
              <a:lnSpc>
                <a:spcPct val="150000"/>
              </a:lnSpc>
              <a:buNone/>
            </a:pPr>
            <a:r>
              <a:rPr lang="en-GB" sz="2000" b="1">
                <a:solidFill>
                  <a:schemeClr val="accent1"/>
                </a:solidFill>
                <a:latin typeface="Arial"/>
                <a:cs typeface="Arial"/>
              </a:rPr>
              <a:t>Strategy: </a:t>
            </a:r>
            <a:r>
              <a:rPr lang="en-GB" sz="2000">
                <a:latin typeface="Arial"/>
                <a:cs typeface="Arial"/>
              </a:rPr>
              <a:t>The government of </a:t>
            </a:r>
            <a:r>
              <a:rPr lang="en-GB" sz="2000" err="1">
                <a:latin typeface="Arial"/>
                <a:cs typeface="Arial"/>
              </a:rPr>
              <a:t>Cobertura</a:t>
            </a:r>
            <a:r>
              <a:rPr lang="en-GB" sz="2000">
                <a:latin typeface="Arial"/>
                <a:cs typeface="Arial"/>
              </a:rPr>
              <a:t> wants to develop a national strategy to expand </a:t>
            </a:r>
            <a:r>
              <a:rPr lang="en-GB" sz="2000" err="1">
                <a:latin typeface="Arial"/>
                <a:cs typeface="Arial"/>
              </a:rPr>
              <a:t>fiber</a:t>
            </a:r>
            <a:r>
              <a:rPr lang="en-GB" sz="2000">
                <a:latin typeface="Arial"/>
                <a:cs typeface="Arial"/>
              </a:rPr>
              <a:t> coverage from </a:t>
            </a:r>
            <a:r>
              <a:rPr lang="en-GB" sz="2000" b="1">
                <a:latin typeface="Arial"/>
                <a:cs typeface="Arial"/>
              </a:rPr>
              <a:t>19% to at least 50% </a:t>
            </a:r>
            <a:r>
              <a:rPr lang="en-GB" sz="2000">
                <a:latin typeface="Arial"/>
                <a:cs typeface="Arial"/>
              </a:rPr>
              <a:t>within </a:t>
            </a:r>
            <a:r>
              <a:rPr lang="en-GB" sz="2000" b="1">
                <a:latin typeface="Arial"/>
                <a:cs typeface="Arial"/>
              </a:rPr>
              <a:t>5 years</a:t>
            </a:r>
            <a:r>
              <a:rPr lang="en-GB" sz="2000">
                <a:latin typeface="Arial"/>
                <a:cs typeface="Arial"/>
              </a:rPr>
              <a:t>.</a:t>
            </a:r>
          </a:p>
          <a:p>
            <a:pPr marL="91440" indent="0">
              <a:lnSpc>
                <a:spcPct val="150000"/>
              </a:lnSpc>
              <a:buNone/>
            </a:pPr>
            <a:r>
              <a:rPr lang="en-GB" sz="2000" b="1">
                <a:solidFill>
                  <a:schemeClr val="accent1"/>
                </a:solidFill>
              </a:rPr>
              <a:t>Two-stage approach:</a:t>
            </a:r>
          </a:p>
          <a:p>
            <a:pPr marL="434340" indent="-342900">
              <a:lnSpc>
                <a:spcPct val="150000"/>
              </a:lnSpc>
              <a:buAutoNum type="arabicPeriod"/>
            </a:pPr>
            <a:r>
              <a:rPr lang="en-GB" sz="2000" b="1">
                <a:latin typeface="Arial"/>
                <a:cs typeface="Arial"/>
              </a:rPr>
              <a:t>Stage 1: </a:t>
            </a:r>
            <a:r>
              <a:rPr lang="en-GB" sz="2000">
                <a:latin typeface="Arial"/>
                <a:cs typeface="Arial"/>
              </a:rPr>
              <a:t>Link the national backbone to Points of Interest (</a:t>
            </a:r>
            <a:r>
              <a:rPr lang="en-GB" sz="2000" err="1">
                <a:latin typeface="Arial"/>
                <a:cs typeface="Arial"/>
              </a:rPr>
              <a:t>PoIs</a:t>
            </a:r>
            <a:r>
              <a:rPr lang="en-GB" sz="2000">
                <a:latin typeface="Arial"/>
                <a:cs typeface="Arial"/>
              </a:rPr>
              <a:t>) such as schools, health </a:t>
            </a:r>
            <a:r>
              <a:rPr lang="en-GB" sz="2000" err="1">
                <a:latin typeface="Arial"/>
                <a:cs typeface="Arial"/>
              </a:rPr>
              <a:t>centers</a:t>
            </a:r>
            <a:r>
              <a:rPr lang="en-GB" sz="2000">
                <a:latin typeface="Arial"/>
                <a:cs typeface="Arial"/>
              </a:rPr>
              <a:t>, and town halls (</a:t>
            </a:r>
            <a:r>
              <a:rPr lang="en-GB" sz="2000" u="sng">
                <a:latin typeface="Arial"/>
                <a:cs typeface="Arial"/>
              </a:rPr>
              <a:t>Middle Mile</a:t>
            </a:r>
            <a:r>
              <a:rPr lang="en-GB" sz="2000">
                <a:latin typeface="Arial"/>
                <a:cs typeface="Arial"/>
              </a:rPr>
              <a:t>).</a:t>
            </a:r>
          </a:p>
          <a:p>
            <a:pPr marL="434340" indent="-342900">
              <a:lnSpc>
                <a:spcPct val="150000"/>
              </a:lnSpc>
              <a:buAutoNum type="arabicPeriod"/>
            </a:pPr>
            <a:r>
              <a:rPr lang="en-GB" sz="2000" b="1"/>
              <a:t>Stage 2: </a:t>
            </a:r>
            <a:r>
              <a:rPr lang="en-GB" sz="2000"/>
              <a:t>Build local access networks around them to reach surrounding households (</a:t>
            </a:r>
            <a:r>
              <a:rPr lang="en-GB" sz="2000" u="sng"/>
              <a:t>Last Mile</a:t>
            </a:r>
            <a:r>
              <a:rPr lang="en-GB" sz="2000"/>
              <a:t>).</a:t>
            </a:r>
          </a:p>
        </p:txBody>
      </p:sp>
      <p:sp>
        <p:nvSpPr>
          <p:cNvPr id="4" name="Title 3">
            <a:extLst>
              <a:ext uri="{FF2B5EF4-FFF2-40B4-BE49-F238E27FC236}">
                <a16:creationId xmlns:a16="http://schemas.microsoft.com/office/drawing/2014/main" id="{5B1ECD74-3DB1-0D86-0311-EF468BAC7A92}"/>
              </a:ext>
            </a:extLst>
          </p:cNvPr>
          <p:cNvSpPr>
            <a:spLocks noGrp="1"/>
          </p:cNvSpPr>
          <p:nvPr>
            <p:ph type="title"/>
          </p:nvPr>
        </p:nvSpPr>
        <p:spPr>
          <a:xfrm>
            <a:off x="642359" y="912650"/>
            <a:ext cx="10465569" cy="565079"/>
          </a:xfrm>
        </p:spPr>
        <p:txBody>
          <a:bodyPr/>
          <a:lstStyle/>
          <a:p>
            <a:r>
              <a:rPr lang="en-GB" sz="3200">
                <a:latin typeface="Arial"/>
                <a:cs typeface="Arial"/>
              </a:rPr>
              <a:t>A National Broadband Plan to Expand Connectivity</a:t>
            </a:r>
          </a:p>
        </p:txBody>
      </p:sp>
      <p:pic>
        <p:nvPicPr>
          <p:cNvPr id="7" name="Picture 6">
            <a:extLst>
              <a:ext uri="{FF2B5EF4-FFF2-40B4-BE49-F238E27FC236}">
                <a16:creationId xmlns:a16="http://schemas.microsoft.com/office/drawing/2014/main" id="{46D76D9C-B4B1-7CB2-F034-562366F33882}"/>
              </a:ext>
            </a:extLst>
          </p:cNvPr>
          <p:cNvPicPr>
            <a:picLocks noChangeAspect="1"/>
          </p:cNvPicPr>
          <p:nvPr/>
        </p:nvPicPr>
        <p:blipFill>
          <a:blip r:embed="rId3"/>
          <a:stretch>
            <a:fillRect/>
          </a:stretch>
        </p:blipFill>
        <p:spPr>
          <a:xfrm>
            <a:off x="7076462" y="2221658"/>
            <a:ext cx="1917700" cy="2413000"/>
          </a:xfrm>
          <a:prstGeom prst="rect">
            <a:avLst/>
          </a:prstGeom>
        </p:spPr>
      </p:pic>
      <p:pic>
        <p:nvPicPr>
          <p:cNvPr id="8" name="Picture 7">
            <a:extLst>
              <a:ext uri="{FF2B5EF4-FFF2-40B4-BE49-F238E27FC236}">
                <a16:creationId xmlns:a16="http://schemas.microsoft.com/office/drawing/2014/main" id="{F3363F5A-D9FA-CB8A-D118-D2F58AF9A53F}"/>
              </a:ext>
            </a:extLst>
          </p:cNvPr>
          <p:cNvPicPr>
            <a:picLocks noChangeAspect="1"/>
          </p:cNvPicPr>
          <p:nvPr/>
        </p:nvPicPr>
        <p:blipFill>
          <a:blip r:embed="rId4"/>
          <a:stretch>
            <a:fillRect/>
          </a:stretch>
        </p:blipFill>
        <p:spPr>
          <a:xfrm>
            <a:off x="9791595" y="2123129"/>
            <a:ext cx="1968500" cy="2476500"/>
          </a:xfrm>
          <a:prstGeom prst="rect">
            <a:avLst/>
          </a:prstGeom>
        </p:spPr>
      </p:pic>
      <p:sp>
        <p:nvSpPr>
          <p:cNvPr id="9" name="TextBox 8">
            <a:extLst>
              <a:ext uri="{FF2B5EF4-FFF2-40B4-BE49-F238E27FC236}">
                <a16:creationId xmlns:a16="http://schemas.microsoft.com/office/drawing/2014/main" id="{5920C901-703F-FADF-790C-FAA8EC96AB52}"/>
              </a:ext>
            </a:extLst>
          </p:cNvPr>
          <p:cNvSpPr txBox="1"/>
          <p:nvPr/>
        </p:nvSpPr>
        <p:spPr>
          <a:xfrm>
            <a:off x="7343830" y="1721694"/>
            <a:ext cx="1330167" cy="400110"/>
          </a:xfrm>
          <a:prstGeom prst="rect">
            <a:avLst/>
          </a:prstGeom>
          <a:noFill/>
        </p:spPr>
        <p:txBody>
          <a:bodyPr wrap="square">
            <a:spAutoFit/>
          </a:bodyPr>
          <a:lstStyle/>
          <a:p>
            <a:pPr algn="ctr"/>
            <a:r>
              <a:rPr lang="en-GB" sz="2000" b="1">
                <a:solidFill>
                  <a:schemeClr val="accent5"/>
                </a:solidFill>
                <a:latin typeface="Arial"/>
                <a:cs typeface="Arial"/>
              </a:rPr>
              <a:t>Stage 1</a:t>
            </a:r>
            <a:endParaRPr lang="en-GB" sz="2000">
              <a:solidFill>
                <a:schemeClr val="accent5"/>
              </a:solidFill>
            </a:endParaRPr>
          </a:p>
        </p:txBody>
      </p:sp>
      <p:sp>
        <p:nvSpPr>
          <p:cNvPr id="10" name="TextBox 9">
            <a:extLst>
              <a:ext uri="{FF2B5EF4-FFF2-40B4-BE49-F238E27FC236}">
                <a16:creationId xmlns:a16="http://schemas.microsoft.com/office/drawing/2014/main" id="{63455B2A-3D4F-A95E-DCD3-B5C662144392}"/>
              </a:ext>
            </a:extLst>
          </p:cNvPr>
          <p:cNvSpPr txBox="1"/>
          <p:nvPr/>
        </p:nvSpPr>
        <p:spPr>
          <a:xfrm>
            <a:off x="10189955" y="1727467"/>
            <a:ext cx="1330167" cy="400110"/>
          </a:xfrm>
          <a:prstGeom prst="rect">
            <a:avLst/>
          </a:prstGeom>
          <a:noFill/>
        </p:spPr>
        <p:txBody>
          <a:bodyPr wrap="square">
            <a:spAutoFit/>
          </a:bodyPr>
          <a:lstStyle/>
          <a:p>
            <a:pPr algn="ctr"/>
            <a:r>
              <a:rPr lang="en-GB" sz="2000" b="1">
                <a:solidFill>
                  <a:schemeClr val="accent5"/>
                </a:solidFill>
                <a:latin typeface="Arial"/>
                <a:cs typeface="Arial"/>
              </a:rPr>
              <a:t>Stage 2</a:t>
            </a:r>
            <a:endParaRPr lang="en-GB" sz="2000">
              <a:solidFill>
                <a:schemeClr val="accent5"/>
              </a:solidFill>
            </a:endParaRPr>
          </a:p>
        </p:txBody>
      </p:sp>
      <p:sp>
        <p:nvSpPr>
          <p:cNvPr id="11" name="Rounded Rectangle 10">
            <a:extLst>
              <a:ext uri="{FF2B5EF4-FFF2-40B4-BE49-F238E27FC236}">
                <a16:creationId xmlns:a16="http://schemas.microsoft.com/office/drawing/2014/main" id="{24B49AEF-D193-39C0-707A-D5089739A95B}"/>
              </a:ext>
            </a:extLst>
          </p:cNvPr>
          <p:cNvSpPr/>
          <p:nvPr/>
        </p:nvSpPr>
        <p:spPr>
          <a:xfrm>
            <a:off x="6843496" y="2120925"/>
            <a:ext cx="2330837" cy="2640078"/>
          </a:xfrm>
          <a:prstGeom prst="roundRect">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2" name="Rounded Rectangle 11">
            <a:extLst>
              <a:ext uri="{FF2B5EF4-FFF2-40B4-BE49-F238E27FC236}">
                <a16:creationId xmlns:a16="http://schemas.microsoft.com/office/drawing/2014/main" id="{2E188684-7525-7A92-494F-4E39E4840F42}"/>
              </a:ext>
            </a:extLst>
          </p:cNvPr>
          <p:cNvSpPr/>
          <p:nvPr/>
        </p:nvSpPr>
        <p:spPr>
          <a:xfrm>
            <a:off x="9610427" y="2123129"/>
            <a:ext cx="2330837" cy="2640079"/>
          </a:xfrm>
          <a:prstGeom prst="roundRect">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3" name="TextBox 12">
            <a:extLst>
              <a:ext uri="{FF2B5EF4-FFF2-40B4-BE49-F238E27FC236}">
                <a16:creationId xmlns:a16="http://schemas.microsoft.com/office/drawing/2014/main" id="{FFB0A1EA-D1BD-CBAA-DAC7-55A0E03DFC9E}"/>
              </a:ext>
            </a:extLst>
          </p:cNvPr>
          <p:cNvSpPr txBox="1"/>
          <p:nvPr/>
        </p:nvSpPr>
        <p:spPr>
          <a:xfrm>
            <a:off x="6843496" y="4843811"/>
            <a:ext cx="2383633" cy="830997"/>
          </a:xfrm>
          <a:prstGeom prst="rect">
            <a:avLst/>
          </a:prstGeom>
          <a:noFill/>
        </p:spPr>
        <p:txBody>
          <a:bodyPr wrap="square">
            <a:spAutoFit/>
          </a:bodyPr>
          <a:lstStyle/>
          <a:p>
            <a:pPr lvl="0"/>
            <a:r>
              <a:rPr lang="en-GB" sz="1600" b="1">
                <a:solidFill>
                  <a:schemeClr val="accent5"/>
                </a:solidFill>
              </a:rPr>
              <a:t>Middle Mile: </a:t>
            </a:r>
            <a:r>
              <a:rPr lang="en-GB" sz="1600">
                <a:solidFill>
                  <a:schemeClr val="accent5"/>
                </a:solidFill>
              </a:rPr>
              <a:t>Connect </a:t>
            </a:r>
            <a:r>
              <a:rPr lang="en-GB" sz="1600" err="1">
                <a:solidFill>
                  <a:schemeClr val="accent5"/>
                </a:solidFill>
              </a:rPr>
              <a:t>fiber</a:t>
            </a:r>
            <a:r>
              <a:rPr lang="en-GB" sz="1600">
                <a:solidFill>
                  <a:schemeClr val="accent5"/>
                </a:solidFill>
              </a:rPr>
              <a:t> backbone to public institutions.</a:t>
            </a:r>
          </a:p>
        </p:txBody>
      </p:sp>
      <p:sp>
        <p:nvSpPr>
          <p:cNvPr id="14" name="TextBox 13">
            <a:extLst>
              <a:ext uri="{FF2B5EF4-FFF2-40B4-BE49-F238E27FC236}">
                <a16:creationId xmlns:a16="http://schemas.microsoft.com/office/drawing/2014/main" id="{09A21B90-9ECA-137A-7CA6-02279DF22F63}"/>
              </a:ext>
            </a:extLst>
          </p:cNvPr>
          <p:cNvSpPr txBox="1"/>
          <p:nvPr/>
        </p:nvSpPr>
        <p:spPr>
          <a:xfrm>
            <a:off x="9663223" y="4843811"/>
            <a:ext cx="2383633" cy="1077218"/>
          </a:xfrm>
          <a:prstGeom prst="rect">
            <a:avLst/>
          </a:prstGeom>
          <a:noFill/>
        </p:spPr>
        <p:txBody>
          <a:bodyPr wrap="square">
            <a:spAutoFit/>
          </a:bodyPr>
          <a:lstStyle/>
          <a:p>
            <a:pPr lvl="0"/>
            <a:r>
              <a:rPr lang="en-GB" sz="1600" b="1">
                <a:solidFill>
                  <a:schemeClr val="accent5"/>
                </a:solidFill>
              </a:rPr>
              <a:t>Last mile: </a:t>
            </a:r>
            <a:r>
              <a:rPr lang="en-GB" sz="1600">
                <a:solidFill>
                  <a:schemeClr val="accent5"/>
                </a:solidFill>
              </a:rPr>
              <a:t>Develop access</a:t>
            </a:r>
            <a:r>
              <a:rPr lang="en-GB" sz="1600" b="1">
                <a:solidFill>
                  <a:schemeClr val="accent5"/>
                </a:solidFill>
              </a:rPr>
              <a:t> </a:t>
            </a:r>
            <a:r>
              <a:rPr lang="en-GB" sz="1600">
                <a:solidFill>
                  <a:schemeClr val="accent5"/>
                </a:solidFill>
              </a:rPr>
              <a:t>networks from institutions to households.</a:t>
            </a:r>
          </a:p>
        </p:txBody>
      </p:sp>
      <p:pic>
        <p:nvPicPr>
          <p:cNvPr id="3" name="ITU logo blue">
            <a:extLst>
              <a:ext uri="{FF2B5EF4-FFF2-40B4-BE49-F238E27FC236}">
                <a16:creationId xmlns:a16="http://schemas.microsoft.com/office/drawing/2014/main" id="{A6B8C5A1-B831-9874-FFC3-9B81C87AD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17" name="TextBox 16">
            <a:extLst>
              <a:ext uri="{FF2B5EF4-FFF2-40B4-BE49-F238E27FC236}">
                <a16:creationId xmlns:a16="http://schemas.microsoft.com/office/drawing/2014/main" id="{23EA57C1-B9D0-4989-3E45-734C16DC434A}"/>
              </a:ext>
            </a:extLst>
          </p:cNvPr>
          <p:cNvSpPr txBox="1"/>
          <p:nvPr/>
        </p:nvSpPr>
        <p:spPr>
          <a:xfrm>
            <a:off x="694276" y="308954"/>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spTree>
    <p:extLst>
      <p:ext uri="{BB962C8B-B14F-4D97-AF65-F5344CB8AC3E}">
        <p14:creationId xmlns:p14="http://schemas.microsoft.com/office/powerpoint/2010/main" val="2236276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ADE0EE-B9F5-0DD3-86EA-D33ABF7E02D8}"/>
              </a:ext>
            </a:extLst>
          </p:cNvPr>
          <p:cNvSpPr>
            <a:spLocks noGrp="1"/>
          </p:cNvSpPr>
          <p:nvPr>
            <p:ph type="title"/>
          </p:nvPr>
        </p:nvSpPr>
        <p:spPr>
          <a:xfrm>
            <a:off x="614783" y="1048325"/>
            <a:ext cx="9132198" cy="565079"/>
          </a:xfrm>
        </p:spPr>
        <p:txBody>
          <a:bodyPr/>
          <a:lstStyle/>
          <a:p>
            <a:r>
              <a:rPr lang="en-GB" sz="3200">
                <a:latin typeface="Arial"/>
                <a:cs typeface="Arial"/>
              </a:rPr>
              <a:t>Modelling Technology Options</a:t>
            </a:r>
            <a:endParaRPr lang="en-US" sz="3200"/>
          </a:p>
        </p:txBody>
      </p:sp>
      <p:graphicFrame>
        <p:nvGraphicFramePr>
          <p:cNvPr id="6" name="Diagram 5">
            <a:extLst>
              <a:ext uri="{FF2B5EF4-FFF2-40B4-BE49-F238E27FC236}">
                <a16:creationId xmlns:a16="http://schemas.microsoft.com/office/drawing/2014/main" id="{54D88AEA-0684-FE27-623B-1A66F36C4E8A}"/>
              </a:ext>
            </a:extLst>
          </p:cNvPr>
          <p:cNvGraphicFramePr/>
          <p:nvPr>
            <p:extLst>
              <p:ext uri="{D42A27DB-BD31-4B8C-83A1-F6EECF244321}">
                <p14:modId xmlns:p14="http://schemas.microsoft.com/office/powerpoint/2010/main" val="289608216"/>
              </p:ext>
            </p:extLst>
          </p:nvPr>
        </p:nvGraphicFramePr>
        <p:xfrm>
          <a:off x="1120339" y="2039555"/>
          <a:ext cx="10311923" cy="3232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0FD31A86-8BB0-962F-EBB1-98E9E110E163}"/>
              </a:ext>
            </a:extLst>
          </p:cNvPr>
          <p:cNvSpPr/>
          <p:nvPr/>
        </p:nvSpPr>
        <p:spPr>
          <a:xfrm>
            <a:off x="1033741" y="2273571"/>
            <a:ext cx="2641602" cy="2536534"/>
          </a:xfrm>
          <a:prstGeom prst="rect">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56763EBF-04F4-9F1C-0FDD-225B2A3D34FA}"/>
              </a:ext>
            </a:extLst>
          </p:cNvPr>
          <p:cNvSpPr/>
          <p:nvPr/>
        </p:nvSpPr>
        <p:spPr>
          <a:xfrm>
            <a:off x="3675343" y="2273570"/>
            <a:ext cx="7843517" cy="2536535"/>
          </a:xfrm>
          <a:prstGeom prst="rect">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54CB382A-F26F-61F3-A8E5-6E4C532BDF49}"/>
              </a:ext>
            </a:extLst>
          </p:cNvPr>
          <p:cNvSpPr txBox="1"/>
          <p:nvPr/>
        </p:nvSpPr>
        <p:spPr>
          <a:xfrm>
            <a:off x="1855678" y="5074764"/>
            <a:ext cx="1036374" cy="461665"/>
          </a:xfrm>
          <a:prstGeom prst="rect">
            <a:avLst/>
          </a:prstGeom>
          <a:noFill/>
        </p:spPr>
        <p:txBody>
          <a:bodyPr wrap="none" rtlCol="0">
            <a:spAutoFit/>
          </a:bodyPr>
          <a:lstStyle/>
          <a:p>
            <a:r>
              <a:rPr lang="en-GB" sz="2400" b="1">
                <a:solidFill>
                  <a:schemeClr val="accent5"/>
                </a:solidFill>
              </a:rPr>
              <a:t>Wired</a:t>
            </a:r>
            <a:endParaRPr lang="en-GB" b="1">
              <a:solidFill>
                <a:schemeClr val="accent5"/>
              </a:solidFill>
            </a:endParaRPr>
          </a:p>
        </p:txBody>
      </p:sp>
      <p:sp>
        <p:nvSpPr>
          <p:cNvPr id="11" name="TextBox 10">
            <a:extLst>
              <a:ext uri="{FF2B5EF4-FFF2-40B4-BE49-F238E27FC236}">
                <a16:creationId xmlns:a16="http://schemas.microsoft.com/office/drawing/2014/main" id="{B664868A-BC48-88F9-A719-2E694A1D29CE}"/>
              </a:ext>
            </a:extLst>
          </p:cNvPr>
          <p:cNvSpPr txBox="1"/>
          <p:nvPr/>
        </p:nvSpPr>
        <p:spPr>
          <a:xfrm>
            <a:off x="7031306" y="5074765"/>
            <a:ext cx="1448345" cy="461665"/>
          </a:xfrm>
          <a:prstGeom prst="rect">
            <a:avLst/>
          </a:prstGeom>
          <a:noFill/>
        </p:spPr>
        <p:txBody>
          <a:bodyPr wrap="none" rtlCol="0">
            <a:spAutoFit/>
          </a:bodyPr>
          <a:lstStyle/>
          <a:p>
            <a:r>
              <a:rPr lang="en-GB" sz="2400" b="1">
                <a:solidFill>
                  <a:schemeClr val="accent5"/>
                </a:solidFill>
              </a:rPr>
              <a:t>Wireless</a:t>
            </a:r>
            <a:endParaRPr lang="en-GB" b="1">
              <a:solidFill>
                <a:schemeClr val="accent5"/>
              </a:solidFill>
            </a:endParaRPr>
          </a:p>
        </p:txBody>
      </p:sp>
      <p:pic>
        <p:nvPicPr>
          <p:cNvPr id="3" name="ITU logo blue">
            <a:extLst>
              <a:ext uri="{FF2B5EF4-FFF2-40B4-BE49-F238E27FC236}">
                <a16:creationId xmlns:a16="http://schemas.microsoft.com/office/drawing/2014/main" id="{D70C99A0-B00B-7D34-F943-FE5EFE7BF2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7" name="TextBox 6">
            <a:extLst>
              <a:ext uri="{FF2B5EF4-FFF2-40B4-BE49-F238E27FC236}">
                <a16:creationId xmlns:a16="http://schemas.microsoft.com/office/drawing/2014/main" id="{7E717B14-BD98-968A-6612-F12DD4CB8C3F}"/>
              </a:ext>
            </a:extLst>
          </p:cNvPr>
          <p:cNvSpPr txBox="1"/>
          <p:nvPr/>
        </p:nvSpPr>
        <p:spPr>
          <a:xfrm>
            <a:off x="694276" y="308954"/>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spTree>
    <p:extLst>
      <p:ext uri="{BB962C8B-B14F-4D97-AF65-F5344CB8AC3E}">
        <p14:creationId xmlns:p14="http://schemas.microsoft.com/office/powerpoint/2010/main" val="2180751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8518DC5-05EF-7DD3-6808-EDE107CDC23C}"/>
              </a:ext>
            </a:extLst>
          </p:cNvPr>
          <p:cNvSpPr>
            <a:spLocks noGrp="1"/>
          </p:cNvSpPr>
          <p:nvPr>
            <p:ph type="title"/>
          </p:nvPr>
        </p:nvSpPr>
        <p:spPr>
          <a:xfrm>
            <a:off x="677973" y="1055220"/>
            <a:ext cx="9132198" cy="565079"/>
          </a:xfrm>
        </p:spPr>
        <p:txBody>
          <a:bodyPr/>
          <a:lstStyle/>
          <a:p>
            <a:r>
              <a:rPr lang="en-GB" sz="3200" b="1">
                <a:latin typeface="Arial"/>
                <a:cs typeface="Arial"/>
              </a:rPr>
              <a:t>Identifying and Closing </a:t>
            </a:r>
            <a:r>
              <a:rPr lang="en-GB" sz="3200">
                <a:latin typeface="Arial"/>
                <a:cs typeface="Arial"/>
              </a:rPr>
              <a:t>Connectivity</a:t>
            </a:r>
            <a:r>
              <a:rPr lang="en-GB" sz="3200" b="1">
                <a:latin typeface="Arial"/>
                <a:cs typeface="Arial"/>
              </a:rPr>
              <a:t> </a:t>
            </a:r>
            <a:r>
              <a:rPr lang="en-GB" sz="3200">
                <a:latin typeface="Arial"/>
                <a:cs typeface="Arial"/>
              </a:rPr>
              <a:t>Gaps</a:t>
            </a:r>
          </a:p>
        </p:txBody>
      </p:sp>
      <p:graphicFrame>
        <p:nvGraphicFramePr>
          <p:cNvPr id="11" name="Diagram 10">
            <a:extLst>
              <a:ext uri="{FF2B5EF4-FFF2-40B4-BE49-F238E27FC236}">
                <a16:creationId xmlns:a16="http://schemas.microsoft.com/office/drawing/2014/main" id="{21F248A4-E53A-2A1D-9636-B0BFAE7DAF72}"/>
              </a:ext>
            </a:extLst>
          </p:cNvPr>
          <p:cNvGraphicFramePr/>
          <p:nvPr>
            <p:extLst>
              <p:ext uri="{D42A27DB-BD31-4B8C-83A1-F6EECF244321}">
                <p14:modId xmlns:p14="http://schemas.microsoft.com/office/powerpoint/2010/main" val="81803758"/>
              </p:ext>
            </p:extLst>
          </p:nvPr>
        </p:nvGraphicFramePr>
        <p:xfrm>
          <a:off x="1682171" y="1620299"/>
          <a:ext cx="8128000" cy="322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4B875FB8-F2A2-B9E5-7D96-0C131FA22C43}"/>
              </a:ext>
            </a:extLst>
          </p:cNvPr>
          <p:cNvSpPr txBox="1"/>
          <p:nvPr/>
        </p:nvSpPr>
        <p:spPr>
          <a:xfrm>
            <a:off x="1682172" y="4188398"/>
            <a:ext cx="4064000" cy="113184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a:t>Fiber Nodes</a:t>
            </a:r>
          </a:p>
          <a:p>
            <a:pPr marL="285750" indent="-285750">
              <a:lnSpc>
                <a:spcPct val="150000"/>
              </a:lnSpc>
              <a:buFont typeface="Arial" panose="020B0604020202020204" pitchFamily="34" charset="0"/>
              <a:buChar char="•"/>
            </a:pPr>
            <a:r>
              <a:rPr lang="en-GB" sz="2400"/>
              <a:t>Cell Sites</a:t>
            </a:r>
          </a:p>
        </p:txBody>
      </p:sp>
      <p:sp>
        <p:nvSpPr>
          <p:cNvPr id="13" name="TextBox 12">
            <a:extLst>
              <a:ext uri="{FF2B5EF4-FFF2-40B4-BE49-F238E27FC236}">
                <a16:creationId xmlns:a16="http://schemas.microsoft.com/office/drawing/2014/main" id="{B095AA6E-0B95-63B0-8442-39605194EB65}"/>
              </a:ext>
            </a:extLst>
          </p:cNvPr>
          <p:cNvSpPr txBox="1"/>
          <p:nvPr/>
        </p:nvSpPr>
        <p:spPr>
          <a:xfrm>
            <a:off x="5746171" y="4188398"/>
            <a:ext cx="4587999" cy="223984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b="1"/>
              <a:t>Fiber</a:t>
            </a:r>
            <a:r>
              <a:rPr lang="en-GB" sz="2400"/>
              <a:t>: Road-based network expansion</a:t>
            </a:r>
          </a:p>
          <a:p>
            <a:pPr marL="285750" indent="-285750">
              <a:lnSpc>
                <a:spcPct val="150000"/>
              </a:lnSpc>
              <a:buFont typeface="Arial" panose="020B0604020202020204" pitchFamily="34" charset="0"/>
              <a:buChar char="•"/>
            </a:pPr>
            <a:r>
              <a:rPr lang="en-GB" sz="2400" b="1"/>
              <a:t>4G / 5G</a:t>
            </a:r>
            <a:r>
              <a:rPr lang="en-GB" sz="2400"/>
              <a:t>: Assess coverage</a:t>
            </a:r>
          </a:p>
          <a:p>
            <a:pPr marL="285750" indent="-285750">
              <a:lnSpc>
                <a:spcPct val="150000"/>
              </a:lnSpc>
              <a:buFont typeface="Arial" panose="020B0604020202020204" pitchFamily="34" charset="0"/>
              <a:buChar char="•"/>
            </a:pPr>
            <a:r>
              <a:rPr lang="en-GB" sz="2400" b="1"/>
              <a:t>P2P</a:t>
            </a:r>
            <a:r>
              <a:rPr lang="en-GB" sz="2400"/>
              <a:t>: Line-of-sight radio links</a:t>
            </a:r>
          </a:p>
        </p:txBody>
      </p:sp>
      <p:pic>
        <p:nvPicPr>
          <p:cNvPr id="3" name="ITU logo blue">
            <a:extLst>
              <a:ext uri="{FF2B5EF4-FFF2-40B4-BE49-F238E27FC236}">
                <a16:creationId xmlns:a16="http://schemas.microsoft.com/office/drawing/2014/main" id="{6EE44F56-E211-EA23-43BC-C446D9EBC4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7" name="TextBox 6">
            <a:extLst>
              <a:ext uri="{FF2B5EF4-FFF2-40B4-BE49-F238E27FC236}">
                <a16:creationId xmlns:a16="http://schemas.microsoft.com/office/drawing/2014/main" id="{7D97801B-EC8D-61B7-EFBA-9CCB9FC7B209}"/>
              </a:ext>
            </a:extLst>
          </p:cNvPr>
          <p:cNvSpPr txBox="1"/>
          <p:nvPr/>
        </p:nvSpPr>
        <p:spPr>
          <a:xfrm>
            <a:off x="694276" y="308954"/>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spTree>
    <p:extLst>
      <p:ext uri="{BB962C8B-B14F-4D97-AF65-F5344CB8AC3E}">
        <p14:creationId xmlns:p14="http://schemas.microsoft.com/office/powerpoint/2010/main" val="1140154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7E3876-80CC-1A24-5602-B8E584C500A2}"/>
              </a:ext>
            </a:extLst>
          </p:cNvPr>
          <p:cNvSpPr>
            <a:spLocks noGrp="1"/>
          </p:cNvSpPr>
          <p:nvPr>
            <p:ph sz="half" idx="1"/>
          </p:nvPr>
        </p:nvSpPr>
        <p:spPr>
          <a:xfrm>
            <a:off x="246064" y="1366497"/>
            <a:ext cx="6198279" cy="5084860"/>
          </a:xfrm>
        </p:spPr>
        <p:txBody>
          <a:bodyPr/>
          <a:lstStyle/>
          <a:p>
            <a:pPr marL="91440" indent="0" algn="just">
              <a:lnSpc>
                <a:spcPct val="150000"/>
              </a:lnSpc>
              <a:buNone/>
            </a:pPr>
            <a:r>
              <a:rPr lang="en-GB" sz="2000" b="1">
                <a:solidFill>
                  <a:schemeClr val="accent1"/>
                </a:solidFill>
              </a:rPr>
              <a:t>Current situation</a:t>
            </a:r>
          </a:p>
          <a:p>
            <a:pPr algn="just">
              <a:lnSpc>
                <a:spcPct val="150000"/>
              </a:lnSpc>
            </a:pPr>
            <a:r>
              <a:rPr lang="en-GB" sz="2000" b="1"/>
              <a:t>10%</a:t>
            </a:r>
            <a:r>
              <a:rPr lang="en-GB" sz="2000"/>
              <a:t> of institutions already connected</a:t>
            </a:r>
          </a:p>
          <a:p>
            <a:pPr algn="just">
              <a:lnSpc>
                <a:spcPct val="150000"/>
              </a:lnSpc>
            </a:pPr>
            <a:r>
              <a:rPr lang="en-GB" sz="2000"/>
              <a:t>~</a:t>
            </a:r>
            <a:r>
              <a:rPr lang="en-GB" sz="2000" b="1"/>
              <a:t>450 institutions</a:t>
            </a:r>
            <a:r>
              <a:rPr lang="en-GB" sz="2000"/>
              <a:t> still require connection </a:t>
            </a:r>
            <a:r>
              <a:rPr lang="en-GB" sz="2000" i="1"/>
              <a:t>(mostly schools)</a:t>
            </a:r>
          </a:p>
          <a:p>
            <a:pPr marL="91440" indent="0" algn="just">
              <a:lnSpc>
                <a:spcPct val="150000"/>
              </a:lnSpc>
              <a:buNone/>
            </a:pPr>
            <a:r>
              <a:rPr lang="en-GB" sz="2000" b="1">
                <a:solidFill>
                  <a:schemeClr val="accent1"/>
                </a:solidFill>
              </a:rPr>
              <a:t>Model results</a:t>
            </a:r>
          </a:p>
          <a:p>
            <a:pPr algn="just">
              <a:lnSpc>
                <a:spcPct val="150000"/>
              </a:lnSpc>
            </a:pPr>
            <a:r>
              <a:rPr lang="en-GB" sz="2000" b="1"/>
              <a:t>92%</a:t>
            </a:r>
            <a:r>
              <a:rPr lang="en-GB" sz="2000"/>
              <a:t> of institutions can be connected via </a:t>
            </a:r>
            <a:r>
              <a:rPr lang="en-GB" sz="2000" err="1"/>
              <a:t>fiber</a:t>
            </a:r>
            <a:r>
              <a:rPr lang="en-GB" sz="2000" i="1"/>
              <a:t>, 8</a:t>
            </a:r>
            <a:r>
              <a:rPr lang="en-GB" sz="2000"/>
              <a:t>% could not because of terrain or lack of roads</a:t>
            </a:r>
          </a:p>
          <a:p>
            <a:pPr algn="just">
              <a:lnSpc>
                <a:spcPct val="150000"/>
              </a:lnSpc>
            </a:pPr>
            <a:r>
              <a:rPr lang="en-GB" sz="2000"/>
              <a:t>Requires ~</a:t>
            </a:r>
            <a:r>
              <a:rPr lang="en-GB" sz="2000" b="1"/>
              <a:t>3,800 km</a:t>
            </a:r>
            <a:r>
              <a:rPr lang="en-GB" sz="2000"/>
              <a:t> of new </a:t>
            </a:r>
            <a:r>
              <a:rPr lang="en-GB" sz="2000" err="1"/>
              <a:t>fiber</a:t>
            </a:r>
            <a:r>
              <a:rPr lang="en-GB" sz="2000"/>
              <a:t>, laid along existing roads (aerial or buried)</a:t>
            </a:r>
          </a:p>
          <a:p>
            <a:pPr algn="just">
              <a:lnSpc>
                <a:spcPct val="150000"/>
              </a:lnSpc>
            </a:pPr>
            <a:r>
              <a:rPr lang="en-GB" sz="2000"/>
              <a:t>The longest link is 35 km from current </a:t>
            </a:r>
            <a:r>
              <a:rPr lang="en-GB" sz="2000" err="1"/>
              <a:t>fiber</a:t>
            </a:r>
            <a:r>
              <a:rPr lang="en-GB" sz="2000"/>
              <a:t> nodes</a:t>
            </a:r>
          </a:p>
        </p:txBody>
      </p:sp>
      <p:sp>
        <p:nvSpPr>
          <p:cNvPr id="4" name="Title 3">
            <a:extLst>
              <a:ext uri="{FF2B5EF4-FFF2-40B4-BE49-F238E27FC236}">
                <a16:creationId xmlns:a16="http://schemas.microsoft.com/office/drawing/2014/main" id="{28331A91-624B-89B3-2F52-2330FBA12B49}"/>
              </a:ext>
            </a:extLst>
          </p:cNvPr>
          <p:cNvSpPr>
            <a:spLocks noGrp="1"/>
          </p:cNvSpPr>
          <p:nvPr>
            <p:ph type="title"/>
          </p:nvPr>
        </p:nvSpPr>
        <p:spPr>
          <a:xfrm>
            <a:off x="614783" y="778563"/>
            <a:ext cx="9132198" cy="565079"/>
          </a:xfrm>
        </p:spPr>
        <p:txBody>
          <a:bodyPr/>
          <a:lstStyle/>
          <a:p>
            <a:r>
              <a:rPr lang="en-GB" sz="3200"/>
              <a:t>Fiber Deployment Results</a:t>
            </a:r>
          </a:p>
        </p:txBody>
      </p:sp>
      <p:pic>
        <p:nvPicPr>
          <p:cNvPr id="3" name="Picture 2">
            <a:extLst>
              <a:ext uri="{FF2B5EF4-FFF2-40B4-BE49-F238E27FC236}">
                <a16:creationId xmlns:a16="http://schemas.microsoft.com/office/drawing/2014/main" id="{DBDE57FC-51C0-1EB2-0C99-52768C3318F0}"/>
              </a:ext>
            </a:extLst>
          </p:cNvPr>
          <p:cNvPicPr>
            <a:picLocks noChangeAspect="1"/>
          </p:cNvPicPr>
          <p:nvPr/>
        </p:nvPicPr>
        <p:blipFill rotWithShape="1">
          <a:blip r:embed="rId3"/>
          <a:srcRect l="14952" t="14172" r="13725" b="8469"/>
          <a:stretch/>
        </p:blipFill>
        <p:spPr>
          <a:xfrm>
            <a:off x="6567408" y="1530493"/>
            <a:ext cx="5378528" cy="4125356"/>
          </a:xfrm>
          <a:prstGeom prst="rect">
            <a:avLst/>
          </a:prstGeom>
        </p:spPr>
      </p:pic>
      <p:sp>
        <p:nvSpPr>
          <p:cNvPr id="8" name="TextBox 7">
            <a:extLst>
              <a:ext uri="{FF2B5EF4-FFF2-40B4-BE49-F238E27FC236}">
                <a16:creationId xmlns:a16="http://schemas.microsoft.com/office/drawing/2014/main" id="{31A87C5D-25B9-D46D-F550-8F3F57C68942}"/>
              </a:ext>
            </a:extLst>
          </p:cNvPr>
          <p:cNvSpPr txBox="1"/>
          <p:nvPr/>
        </p:nvSpPr>
        <p:spPr>
          <a:xfrm>
            <a:off x="7522730" y="5680155"/>
            <a:ext cx="2904962" cy="276999"/>
          </a:xfrm>
          <a:prstGeom prst="rect">
            <a:avLst/>
          </a:prstGeom>
          <a:solidFill>
            <a:srgbClr val="F2F2F2">
              <a:alpha val="0"/>
            </a:srgbClr>
          </a:solidFill>
        </p:spPr>
        <p:txBody>
          <a:bodyPr wrap="none" rtlCol="0">
            <a:spAutoFit/>
          </a:bodyPr>
          <a:lstStyle/>
          <a:p>
            <a:r>
              <a:rPr lang="en-GB" sz="1200" i="1"/>
              <a:t>Proposed new </a:t>
            </a:r>
            <a:r>
              <a:rPr lang="en-GB" sz="1200" i="1" err="1"/>
              <a:t>fiber</a:t>
            </a:r>
            <a:r>
              <a:rPr lang="en-GB" sz="1200" i="1"/>
              <a:t> routes in </a:t>
            </a:r>
            <a:r>
              <a:rPr lang="en-GB" sz="1200" i="1" err="1"/>
              <a:t>Cobertura</a:t>
            </a:r>
            <a:r>
              <a:rPr lang="en-GB" sz="1200" i="1"/>
              <a:t>.</a:t>
            </a:r>
          </a:p>
        </p:txBody>
      </p:sp>
      <p:pic>
        <p:nvPicPr>
          <p:cNvPr id="7" name="ITU logo blue">
            <a:extLst>
              <a:ext uri="{FF2B5EF4-FFF2-40B4-BE49-F238E27FC236}">
                <a16:creationId xmlns:a16="http://schemas.microsoft.com/office/drawing/2014/main" id="{ABAD832A-B220-F839-B792-6EC8911EA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10" name="TextBox 9">
            <a:extLst>
              <a:ext uri="{FF2B5EF4-FFF2-40B4-BE49-F238E27FC236}">
                <a16:creationId xmlns:a16="http://schemas.microsoft.com/office/drawing/2014/main" id="{1F75D72A-D42E-E4D9-A9A5-F68C6B045F28}"/>
              </a:ext>
            </a:extLst>
          </p:cNvPr>
          <p:cNvSpPr txBox="1"/>
          <p:nvPr/>
        </p:nvSpPr>
        <p:spPr>
          <a:xfrm>
            <a:off x="694276" y="308954"/>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spTree>
    <p:extLst>
      <p:ext uri="{BB962C8B-B14F-4D97-AF65-F5344CB8AC3E}">
        <p14:creationId xmlns:p14="http://schemas.microsoft.com/office/powerpoint/2010/main" val="1777407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6BA25A-047F-4784-89BB-A0E558C601DB}"/>
              </a:ext>
            </a:extLst>
          </p:cNvPr>
          <p:cNvPicPr>
            <a:picLocks noChangeAspect="1"/>
          </p:cNvPicPr>
          <p:nvPr/>
        </p:nvPicPr>
        <p:blipFill rotWithShape="1">
          <a:blip r:embed="rId3"/>
          <a:srcRect l="7230" t="1689" r="8394"/>
          <a:stretch/>
        </p:blipFill>
        <p:spPr>
          <a:xfrm>
            <a:off x="6897296" y="1620480"/>
            <a:ext cx="5074157" cy="4180900"/>
          </a:xfrm>
          <a:prstGeom prst="rect">
            <a:avLst/>
          </a:prstGeom>
        </p:spPr>
      </p:pic>
      <p:sp>
        <p:nvSpPr>
          <p:cNvPr id="2" name="Content Placeholder 1">
            <a:extLst>
              <a:ext uri="{FF2B5EF4-FFF2-40B4-BE49-F238E27FC236}">
                <a16:creationId xmlns:a16="http://schemas.microsoft.com/office/drawing/2014/main" id="{EFC62F29-5061-FE2C-9272-36E610147C58}"/>
              </a:ext>
            </a:extLst>
          </p:cNvPr>
          <p:cNvSpPr>
            <a:spLocks noGrp="1"/>
          </p:cNvSpPr>
          <p:nvPr>
            <p:ph sz="half" idx="1"/>
          </p:nvPr>
        </p:nvSpPr>
        <p:spPr>
          <a:xfrm>
            <a:off x="291499" y="1478391"/>
            <a:ext cx="6069424" cy="4873082"/>
          </a:xfrm>
        </p:spPr>
        <p:txBody>
          <a:bodyPr vert="horz" lIns="91440" tIns="45720" rIns="91440" bIns="45720" rtlCol="0" anchor="t">
            <a:noAutofit/>
          </a:bodyPr>
          <a:lstStyle/>
          <a:p>
            <a:pPr marL="91440" indent="0">
              <a:lnSpc>
                <a:spcPct val="150000"/>
              </a:lnSpc>
              <a:buNone/>
            </a:pPr>
            <a:r>
              <a:rPr lang="en-GB" sz="2000" b="1">
                <a:solidFill>
                  <a:schemeClr val="accent1"/>
                </a:solidFill>
                <a:latin typeface="Arial"/>
                <a:cs typeface="Arial"/>
              </a:rPr>
              <a:t>Cellular Coverage</a:t>
            </a:r>
            <a:endParaRPr lang="en-GB" sz="2000">
              <a:solidFill>
                <a:schemeClr val="accent1"/>
              </a:solidFill>
            </a:endParaRPr>
          </a:p>
          <a:p>
            <a:pPr>
              <a:lnSpc>
                <a:spcPct val="150000"/>
              </a:lnSpc>
              <a:buFont typeface="Arial" panose="020B0604020202020204" pitchFamily="34" charset="0"/>
              <a:buChar char="•"/>
            </a:pPr>
            <a:r>
              <a:rPr lang="en-GB" sz="2000" b="1"/>
              <a:t>98%</a:t>
            </a:r>
            <a:r>
              <a:rPr lang="en-GB" sz="2000"/>
              <a:t> of institutions already within </a:t>
            </a:r>
            <a:r>
              <a:rPr lang="en-GB" sz="2000" b="1"/>
              <a:t>4G</a:t>
            </a:r>
            <a:r>
              <a:rPr lang="en-GB" sz="2000"/>
              <a:t> coverage and </a:t>
            </a:r>
            <a:r>
              <a:rPr lang="en-GB" sz="2000" b="1"/>
              <a:t>12%</a:t>
            </a:r>
            <a:r>
              <a:rPr lang="en-GB" sz="2000"/>
              <a:t> within </a:t>
            </a:r>
            <a:r>
              <a:rPr lang="en-GB" sz="2000" b="1"/>
              <a:t>5G</a:t>
            </a:r>
            <a:r>
              <a:rPr lang="en-GB" sz="2000"/>
              <a:t> coverage. </a:t>
            </a:r>
          </a:p>
          <a:p>
            <a:pPr marL="91440" indent="0">
              <a:lnSpc>
                <a:spcPct val="150000"/>
              </a:lnSpc>
              <a:buNone/>
            </a:pPr>
            <a:r>
              <a:rPr lang="en-GB" sz="2000" b="1">
                <a:solidFill>
                  <a:schemeClr val="accent1"/>
                </a:solidFill>
                <a:latin typeface="Arial"/>
                <a:cs typeface="Arial"/>
              </a:rPr>
              <a:t>Point-to-Point (Microwave)</a:t>
            </a:r>
            <a:endParaRPr lang="en-GB" sz="2000">
              <a:solidFill>
                <a:schemeClr val="accent1"/>
              </a:solidFill>
              <a:latin typeface="Arial"/>
              <a:cs typeface="Arial"/>
            </a:endParaRPr>
          </a:p>
          <a:p>
            <a:pPr>
              <a:lnSpc>
                <a:spcPct val="150000"/>
              </a:lnSpc>
              <a:buFont typeface="Arial" panose="020B0604020202020204" pitchFamily="34" charset="0"/>
              <a:buChar char="•"/>
            </a:pPr>
            <a:r>
              <a:rPr lang="en-GB" sz="2000" b="1"/>
              <a:t>45%</a:t>
            </a:r>
            <a:r>
              <a:rPr lang="en-GB" sz="2000"/>
              <a:t> of institutions can connect to a nearby cell site  (within </a:t>
            </a:r>
            <a:r>
              <a:rPr lang="en-GB" sz="2000" b="1"/>
              <a:t>35 km</a:t>
            </a:r>
            <a:r>
              <a:rPr lang="en-GB" sz="2000"/>
              <a:t> and with unobstructed line of sight)</a:t>
            </a:r>
          </a:p>
          <a:p>
            <a:pPr marL="91440" indent="0">
              <a:lnSpc>
                <a:spcPct val="150000"/>
              </a:lnSpc>
              <a:buNone/>
            </a:pPr>
            <a:r>
              <a:rPr lang="en-GB" sz="2000" b="1">
                <a:solidFill>
                  <a:schemeClr val="accent1"/>
                </a:solidFill>
              </a:rPr>
              <a:t>Satellite (LEO)</a:t>
            </a:r>
            <a:endParaRPr lang="en-GB" sz="2000">
              <a:solidFill>
                <a:schemeClr val="accent1"/>
              </a:solidFill>
            </a:endParaRPr>
          </a:p>
          <a:p>
            <a:pPr>
              <a:lnSpc>
                <a:spcPct val="150000"/>
              </a:lnSpc>
              <a:buFont typeface="Arial" panose="020B0604020202020204" pitchFamily="34" charset="0"/>
              <a:buChar char="•"/>
            </a:pPr>
            <a:r>
              <a:rPr lang="en-GB" sz="2000" b="1">
                <a:latin typeface="Arial"/>
                <a:cs typeface="Arial"/>
              </a:rPr>
              <a:t>100% potential coverage, </a:t>
            </a:r>
            <a:r>
              <a:rPr lang="en-GB" sz="2000">
                <a:latin typeface="Arial"/>
                <a:cs typeface="Arial"/>
              </a:rPr>
              <a:t>assuming</a:t>
            </a:r>
            <a:r>
              <a:rPr lang="en-GB" sz="2000" b="1">
                <a:latin typeface="Arial"/>
                <a:cs typeface="Arial"/>
              </a:rPr>
              <a:t> </a:t>
            </a:r>
            <a:r>
              <a:rPr lang="en-GB" sz="2000">
                <a:latin typeface="Arial"/>
                <a:cs typeface="Arial"/>
              </a:rPr>
              <a:t>available commercial capacity.</a:t>
            </a:r>
          </a:p>
          <a:p>
            <a:pPr marL="91440" indent="0">
              <a:lnSpc>
                <a:spcPct val="150000"/>
              </a:lnSpc>
              <a:buNone/>
            </a:pPr>
            <a:endParaRPr lang="en-GB"/>
          </a:p>
        </p:txBody>
      </p:sp>
      <p:sp>
        <p:nvSpPr>
          <p:cNvPr id="4" name="Title 3">
            <a:extLst>
              <a:ext uri="{FF2B5EF4-FFF2-40B4-BE49-F238E27FC236}">
                <a16:creationId xmlns:a16="http://schemas.microsoft.com/office/drawing/2014/main" id="{78C70F44-156B-A7DD-BE58-9C6B35CEE9D3}"/>
              </a:ext>
            </a:extLst>
          </p:cNvPr>
          <p:cNvSpPr>
            <a:spLocks noGrp="1"/>
          </p:cNvSpPr>
          <p:nvPr>
            <p:ph type="title"/>
          </p:nvPr>
        </p:nvSpPr>
        <p:spPr>
          <a:xfrm>
            <a:off x="614783" y="779621"/>
            <a:ext cx="9132198" cy="565079"/>
          </a:xfrm>
        </p:spPr>
        <p:txBody>
          <a:bodyPr/>
          <a:lstStyle/>
          <a:p>
            <a:r>
              <a:rPr lang="en-GB" sz="3200"/>
              <a:t>Wireless Connectivity Results</a:t>
            </a:r>
          </a:p>
        </p:txBody>
      </p:sp>
      <p:sp>
        <p:nvSpPr>
          <p:cNvPr id="10" name="TextBox 9">
            <a:extLst>
              <a:ext uri="{FF2B5EF4-FFF2-40B4-BE49-F238E27FC236}">
                <a16:creationId xmlns:a16="http://schemas.microsoft.com/office/drawing/2014/main" id="{AA93395D-9DA4-91A9-6F12-C93105A6E9F5}"/>
              </a:ext>
            </a:extLst>
          </p:cNvPr>
          <p:cNvSpPr txBox="1"/>
          <p:nvPr/>
        </p:nvSpPr>
        <p:spPr>
          <a:xfrm>
            <a:off x="7970042" y="5801380"/>
            <a:ext cx="1653017" cy="276999"/>
          </a:xfrm>
          <a:prstGeom prst="rect">
            <a:avLst/>
          </a:prstGeom>
          <a:solidFill>
            <a:srgbClr val="F2F2F2">
              <a:alpha val="0"/>
            </a:srgbClr>
          </a:solidFill>
        </p:spPr>
        <p:txBody>
          <a:bodyPr wrap="none" rtlCol="0">
            <a:spAutoFit/>
          </a:bodyPr>
          <a:lstStyle/>
          <a:p>
            <a:r>
              <a:rPr lang="en-GB" sz="1200" i="1"/>
              <a:t>4G and 5G coverage.</a:t>
            </a:r>
          </a:p>
        </p:txBody>
      </p:sp>
      <p:pic>
        <p:nvPicPr>
          <p:cNvPr id="7" name="ITU logo blue">
            <a:extLst>
              <a:ext uri="{FF2B5EF4-FFF2-40B4-BE49-F238E27FC236}">
                <a16:creationId xmlns:a16="http://schemas.microsoft.com/office/drawing/2014/main" id="{5AEE3BEE-D38D-618B-5D6A-72BC5A1B6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9" name="TextBox 8">
            <a:extLst>
              <a:ext uri="{FF2B5EF4-FFF2-40B4-BE49-F238E27FC236}">
                <a16:creationId xmlns:a16="http://schemas.microsoft.com/office/drawing/2014/main" id="{BBACF6F7-1A63-2233-F936-AA51223B913D}"/>
              </a:ext>
            </a:extLst>
          </p:cNvPr>
          <p:cNvSpPr txBox="1"/>
          <p:nvPr/>
        </p:nvSpPr>
        <p:spPr>
          <a:xfrm>
            <a:off x="694276" y="308954"/>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spTree>
    <p:extLst>
      <p:ext uri="{BB962C8B-B14F-4D97-AF65-F5344CB8AC3E}">
        <p14:creationId xmlns:p14="http://schemas.microsoft.com/office/powerpoint/2010/main" val="789322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BFF10B-6C6C-F9D1-E3E2-E5CAC3F64F28}"/>
              </a:ext>
            </a:extLst>
          </p:cNvPr>
          <p:cNvPicPr>
            <a:picLocks noChangeAspect="1"/>
          </p:cNvPicPr>
          <p:nvPr/>
        </p:nvPicPr>
        <p:blipFill rotWithShape="1">
          <a:blip r:embed="rId3"/>
          <a:srcRect l="7524" r="8458" b="3909"/>
          <a:stretch/>
        </p:blipFill>
        <p:spPr>
          <a:xfrm>
            <a:off x="7051964" y="1699013"/>
            <a:ext cx="4735032" cy="4106673"/>
          </a:xfrm>
          <a:prstGeom prst="rect">
            <a:avLst/>
          </a:prstGeom>
        </p:spPr>
      </p:pic>
      <p:sp>
        <p:nvSpPr>
          <p:cNvPr id="4" name="Title 3">
            <a:extLst>
              <a:ext uri="{FF2B5EF4-FFF2-40B4-BE49-F238E27FC236}">
                <a16:creationId xmlns:a16="http://schemas.microsoft.com/office/drawing/2014/main" id="{BC5512C5-18D7-DE49-A1C2-88BF574254A4}"/>
              </a:ext>
            </a:extLst>
          </p:cNvPr>
          <p:cNvSpPr>
            <a:spLocks noGrp="1"/>
          </p:cNvSpPr>
          <p:nvPr>
            <p:ph type="title"/>
          </p:nvPr>
        </p:nvSpPr>
        <p:spPr>
          <a:xfrm>
            <a:off x="614783" y="968812"/>
            <a:ext cx="9132198" cy="565079"/>
          </a:xfrm>
        </p:spPr>
        <p:txBody>
          <a:bodyPr/>
          <a:lstStyle/>
          <a:p>
            <a:r>
              <a:rPr lang="en-GB" sz="3200" b="1">
                <a:latin typeface="Arial"/>
                <a:cs typeface="Arial"/>
              </a:rPr>
              <a:t>A </a:t>
            </a:r>
            <a:r>
              <a:rPr lang="en-GB" sz="3200">
                <a:latin typeface="Arial"/>
                <a:cs typeface="Arial"/>
              </a:rPr>
              <a:t>Blended</a:t>
            </a:r>
            <a:r>
              <a:rPr lang="en-GB" sz="3200" b="1">
                <a:latin typeface="Arial"/>
                <a:cs typeface="Arial"/>
              </a:rPr>
              <a:t> </a:t>
            </a:r>
            <a:r>
              <a:rPr lang="en-GB" sz="3200">
                <a:latin typeface="Arial"/>
                <a:cs typeface="Arial"/>
              </a:rPr>
              <a:t>Solution</a:t>
            </a:r>
            <a:r>
              <a:rPr lang="en-GB" sz="3200" b="1">
                <a:latin typeface="Arial"/>
                <a:cs typeface="Arial"/>
              </a:rPr>
              <a:t> for </a:t>
            </a:r>
            <a:r>
              <a:rPr lang="en-GB" sz="3200">
                <a:latin typeface="Arial"/>
                <a:cs typeface="Arial"/>
              </a:rPr>
              <a:t>Universal</a:t>
            </a:r>
            <a:r>
              <a:rPr lang="en-GB" sz="3200" b="1">
                <a:latin typeface="Arial"/>
                <a:cs typeface="Arial"/>
              </a:rPr>
              <a:t> </a:t>
            </a:r>
            <a:r>
              <a:rPr lang="en-GB" sz="3200">
                <a:latin typeface="Arial"/>
                <a:cs typeface="Arial"/>
              </a:rPr>
              <a:t>Connectivity</a:t>
            </a:r>
          </a:p>
        </p:txBody>
      </p:sp>
      <p:sp>
        <p:nvSpPr>
          <p:cNvPr id="10" name="Content Placeholder 2">
            <a:extLst>
              <a:ext uri="{FF2B5EF4-FFF2-40B4-BE49-F238E27FC236}">
                <a16:creationId xmlns:a16="http://schemas.microsoft.com/office/drawing/2014/main" id="{1D8D2D06-0C8C-5331-1121-BCF6E7356D33}"/>
              </a:ext>
            </a:extLst>
          </p:cNvPr>
          <p:cNvSpPr txBox="1">
            <a:spLocks/>
          </p:cNvSpPr>
          <p:nvPr/>
        </p:nvSpPr>
        <p:spPr>
          <a:xfrm>
            <a:off x="405004" y="2005882"/>
            <a:ext cx="5887844" cy="4103426"/>
          </a:xfrm>
          <a:prstGeom prst="rect">
            <a:avLst/>
          </a:prstGeom>
        </p:spPr>
        <p:txBody>
          <a:bodyPr vert="horz" lIns="91440" tIns="45720" rIns="91440" bIns="45720" rtlCol="0" anchor="t">
            <a:noAutofit/>
          </a:bodyPr>
          <a:lstStyle>
            <a:lvl1pPr marL="228600" indent="-137160" algn="l" defTabSz="914400" rtl="0" eaLnBrk="1" latinLnBrk="0" hangingPunct="1">
              <a:lnSpc>
                <a:spcPts val="2200"/>
              </a:lnSpc>
              <a:spcBef>
                <a:spcPts val="1000"/>
              </a:spcBef>
              <a:buClr>
                <a:srgbClr val="009CD6"/>
              </a:buClr>
              <a:buSzPct val="110000"/>
              <a:buFont typeface="Arial" panose="020B0604020202020204" pitchFamily="34" charset="0"/>
              <a:buChar char="•"/>
              <a:defRPr lang="en-US" sz="1800" kern="1200" spc="20" dirty="0">
                <a:solidFill>
                  <a:schemeClr val="tx1"/>
                </a:solidFill>
                <a:latin typeface="Arial" panose="020B0604020202020204" pitchFamily="34" charset="0"/>
                <a:ea typeface="+mn-ea"/>
                <a:cs typeface="Arial" panose="020B0604020202020204" pitchFamily="34" charset="0"/>
              </a:defRPr>
            </a:lvl1pPr>
            <a:lvl2pPr marL="685800" indent="-137160" algn="l" defTabSz="914400" rtl="0" eaLnBrk="1" latinLnBrk="0" hangingPunct="1">
              <a:lnSpc>
                <a:spcPts val="2200"/>
              </a:lnSpc>
              <a:spcBef>
                <a:spcPts val="500"/>
              </a:spcBef>
              <a:buClr>
                <a:srgbClr val="009CD6"/>
              </a:buClr>
              <a:buSzPct val="110000"/>
              <a:buFont typeface="Arial" panose="020B0604020202020204" pitchFamily="34" charset="0"/>
              <a:buChar char="•"/>
              <a:defRPr lang="en-US" sz="1800" kern="1200" spc="20" dirty="0">
                <a:solidFill>
                  <a:schemeClr val="tx1"/>
                </a:solidFill>
                <a:latin typeface="Arial" panose="020B0604020202020204" pitchFamily="34" charset="0"/>
                <a:ea typeface="+mn-ea"/>
                <a:cs typeface="Arial" panose="020B0604020202020204" pitchFamily="34" charset="0"/>
              </a:defRPr>
            </a:lvl2pPr>
            <a:lvl3pPr marL="1143000" indent="-137160" algn="l" defTabSz="914400" rtl="0" eaLnBrk="1" latinLnBrk="0" hangingPunct="1">
              <a:lnSpc>
                <a:spcPts val="2200"/>
              </a:lnSpc>
              <a:spcBef>
                <a:spcPts val="500"/>
              </a:spcBef>
              <a:buClr>
                <a:srgbClr val="009CD6"/>
              </a:buClr>
              <a:buSzPct val="110000"/>
              <a:buFont typeface="Arial" panose="020B0604020202020204" pitchFamily="34" charset="0"/>
              <a:buChar char="•"/>
              <a:defRPr lang="en-US" sz="1800" kern="1200" spc="20" baseline="0" dirty="0">
                <a:solidFill>
                  <a:schemeClr val="tx1"/>
                </a:solidFill>
                <a:latin typeface="Arial" panose="020B0604020202020204" pitchFamily="34" charset="0"/>
                <a:ea typeface="+mn-ea"/>
                <a:cs typeface="Arial" panose="020B0604020202020204" pitchFamily="34" charset="0"/>
              </a:defRPr>
            </a:lvl3pPr>
            <a:lvl4pPr marL="1600200" indent="-137160" algn="l" defTabSz="914400" rtl="0" eaLnBrk="1" latinLnBrk="0" hangingPunct="1">
              <a:lnSpc>
                <a:spcPts val="2200"/>
              </a:lnSpc>
              <a:spcBef>
                <a:spcPts val="500"/>
              </a:spcBef>
              <a:buClr>
                <a:srgbClr val="009CD6"/>
              </a:buClr>
              <a:buSzPct val="110000"/>
              <a:buFont typeface="Arial" panose="020B0604020202020204" pitchFamily="34" charset="0"/>
              <a:buChar char="•"/>
              <a:defRPr lang="en-US" sz="1800" kern="1200" spc="20" baseline="0" dirty="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5B9BD5"/>
              </a:buClr>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nSpc>
                <a:spcPct val="150000"/>
              </a:lnSpc>
              <a:buNone/>
            </a:pPr>
            <a:r>
              <a:rPr lang="en-GB" sz="2000"/>
              <a:t>Universal connectivity in </a:t>
            </a:r>
            <a:r>
              <a:rPr lang="en-GB" sz="2000" err="1"/>
              <a:t>Cobertura</a:t>
            </a:r>
            <a:r>
              <a:rPr lang="en-GB" sz="2000"/>
              <a:t> requires a mix of technologies:</a:t>
            </a:r>
          </a:p>
          <a:p>
            <a:pPr>
              <a:lnSpc>
                <a:spcPct val="150000"/>
              </a:lnSpc>
            </a:pPr>
            <a:r>
              <a:rPr lang="en-GB" sz="2000" b="1">
                <a:latin typeface="Arial"/>
                <a:cs typeface="Arial"/>
              </a:rPr>
              <a:t>Fiber</a:t>
            </a:r>
            <a:r>
              <a:rPr lang="en-GB" sz="2000">
                <a:latin typeface="Arial"/>
                <a:cs typeface="Arial"/>
              </a:rPr>
              <a:t> can connect 95% of public institutions. It is the preferred solution due to high capacity and reliability.</a:t>
            </a:r>
          </a:p>
          <a:p>
            <a:pPr>
              <a:lnSpc>
                <a:spcPct val="150000"/>
              </a:lnSpc>
            </a:pPr>
            <a:r>
              <a:rPr lang="en-GB" sz="2000" b="1">
                <a:latin typeface="Arial"/>
                <a:cs typeface="Arial"/>
              </a:rPr>
              <a:t>Wireless </a:t>
            </a:r>
            <a:r>
              <a:rPr lang="en-GB" sz="2000">
                <a:latin typeface="Arial"/>
                <a:cs typeface="Arial"/>
              </a:rPr>
              <a:t>technologies (4G, 5G, Point-to-Point Microwave or Satellite) can be used to connect the remaining 5%.</a:t>
            </a:r>
            <a:endParaRPr lang="en-GB" sz="2000" b="1"/>
          </a:p>
          <a:p>
            <a:endParaRPr lang="en-GB" b="1"/>
          </a:p>
        </p:txBody>
      </p:sp>
      <p:sp>
        <p:nvSpPr>
          <p:cNvPr id="12" name="TextBox 11">
            <a:extLst>
              <a:ext uri="{FF2B5EF4-FFF2-40B4-BE49-F238E27FC236}">
                <a16:creationId xmlns:a16="http://schemas.microsoft.com/office/drawing/2014/main" id="{C131668C-7B56-BC4D-8E5F-282BFB3A2763}"/>
              </a:ext>
            </a:extLst>
          </p:cNvPr>
          <p:cNvSpPr txBox="1"/>
          <p:nvPr/>
        </p:nvSpPr>
        <p:spPr>
          <a:xfrm>
            <a:off x="7051964" y="5970808"/>
            <a:ext cx="3597460" cy="276999"/>
          </a:xfrm>
          <a:prstGeom prst="rect">
            <a:avLst/>
          </a:prstGeom>
          <a:solidFill>
            <a:srgbClr val="F2F2F2">
              <a:alpha val="0"/>
            </a:srgbClr>
          </a:solidFill>
        </p:spPr>
        <p:txBody>
          <a:bodyPr wrap="none" rtlCol="0">
            <a:spAutoFit/>
          </a:bodyPr>
          <a:lstStyle/>
          <a:p>
            <a:r>
              <a:rPr lang="en-GB" sz="1200" i="1"/>
              <a:t>Mix of technologies required to reach institutions. </a:t>
            </a:r>
          </a:p>
        </p:txBody>
      </p:sp>
      <p:pic>
        <p:nvPicPr>
          <p:cNvPr id="3" name="ITU logo blue">
            <a:extLst>
              <a:ext uri="{FF2B5EF4-FFF2-40B4-BE49-F238E27FC236}">
                <a16:creationId xmlns:a16="http://schemas.microsoft.com/office/drawing/2014/main" id="{D8FBB014-5189-685F-913B-CC7C14F9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7" name="TextBox 6">
            <a:extLst>
              <a:ext uri="{FF2B5EF4-FFF2-40B4-BE49-F238E27FC236}">
                <a16:creationId xmlns:a16="http://schemas.microsoft.com/office/drawing/2014/main" id="{2B1FF634-FC34-C0C6-336A-CE571A83FF23}"/>
              </a:ext>
            </a:extLst>
          </p:cNvPr>
          <p:cNvSpPr txBox="1"/>
          <p:nvPr/>
        </p:nvSpPr>
        <p:spPr>
          <a:xfrm>
            <a:off x="694276" y="308954"/>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spTree>
    <p:extLst>
      <p:ext uri="{BB962C8B-B14F-4D97-AF65-F5344CB8AC3E}">
        <p14:creationId xmlns:p14="http://schemas.microsoft.com/office/powerpoint/2010/main" val="4027476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8C461-BBA1-8ACD-F93D-58A6A044FD9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95FCE0-21AF-DE30-F649-E0383EC10609}"/>
              </a:ext>
            </a:extLst>
          </p:cNvPr>
          <p:cNvSpPr>
            <a:spLocks noGrp="1"/>
          </p:cNvSpPr>
          <p:nvPr>
            <p:ph sz="half" idx="1"/>
          </p:nvPr>
        </p:nvSpPr>
        <p:spPr>
          <a:xfrm>
            <a:off x="323046" y="1725025"/>
            <a:ext cx="5128315" cy="4964748"/>
          </a:xfrm>
        </p:spPr>
        <p:txBody>
          <a:bodyPr/>
          <a:lstStyle/>
          <a:p>
            <a:pPr marL="91440" indent="0" algn="just">
              <a:buNone/>
            </a:pPr>
            <a:r>
              <a:rPr lang="en-GB" sz="2000" b="1">
                <a:solidFill>
                  <a:schemeClr val="accent1"/>
                </a:solidFill>
              </a:rPr>
              <a:t>Challenge</a:t>
            </a:r>
          </a:p>
          <a:p>
            <a:pPr marL="91440" indent="0" algn="just">
              <a:buNone/>
            </a:pPr>
            <a:r>
              <a:rPr lang="en-GB" sz="2000"/>
              <a:t>Only 19% of the country is currently connected with </a:t>
            </a:r>
            <a:r>
              <a:rPr lang="en-GB" sz="2000" err="1"/>
              <a:t>fiber</a:t>
            </a:r>
            <a:endParaRPr lang="en-GB" sz="2000"/>
          </a:p>
          <a:p>
            <a:pPr marL="91440" indent="0" algn="just">
              <a:buNone/>
            </a:pPr>
            <a:r>
              <a:rPr lang="en-GB" sz="2000" b="1">
                <a:solidFill>
                  <a:schemeClr val="accent1"/>
                </a:solidFill>
              </a:rPr>
              <a:t>Approach</a:t>
            </a:r>
          </a:p>
          <a:p>
            <a:pPr algn="just"/>
            <a:r>
              <a:rPr lang="en-GB" sz="2000"/>
              <a:t>Build access networks around institutions (2.5 km radius using GPON networks)</a:t>
            </a:r>
          </a:p>
          <a:p>
            <a:pPr marL="91440" indent="0" algn="just">
              <a:buNone/>
            </a:pPr>
            <a:r>
              <a:rPr lang="en-GB" sz="2000" b="1">
                <a:solidFill>
                  <a:schemeClr val="accent1"/>
                </a:solidFill>
              </a:rPr>
              <a:t>Impact</a:t>
            </a:r>
          </a:p>
          <a:p>
            <a:pPr marL="91440" indent="0" algn="just">
              <a:buNone/>
            </a:pPr>
            <a:r>
              <a:rPr lang="en-GB" sz="2000"/>
              <a:t>Those can reach 52% of </a:t>
            </a:r>
            <a:r>
              <a:rPr lang="en-GB" sz="2000" err="1"/>
              <a:t>Cobertura’s</a:t>
            </a:r>
            <a:r>
              <a:rPr lang="en-GB" sz="2000"/>
              <a:t> residents</a:t>
            </a:r>
          </a:p>
          <a:p>
            <a:pPr marL="91440" indent="0" algn="just">
              <a:buNone/>
            </a:pPr>
            <a:r>
              <a:rPr lang="en-GB" sz="2000" b="1">
                <a:solidFill>
                  <a:schemeClr val="accent1"/>
                </a:solidFill>
              </a:rPr>
              <a:t>Implications</a:t>
            </a:r>
            <a:endParaRPr lang="en-GB" sz="2000">
              <a:solidFill>
                <a:schemeClr val="accent1"/>
              </a:solidFill>
            </a:endParaRPr>
          </a:p>
          <a:p>
            <a:pPr algn="just">
              <a:buFont typeface="Arial" panose="020B0604020202020204" pitchFamily="34" charset="0"/>
              <a:buChar char="•"/>
            </a:pPr>
            <a:r>
              <a:rPr lang="en-GB" sz="2000"/>
              <a:t>Increases national </a:t>
            </a:r>
            <a:r>
              <a:rPr lang="en-GB" sz="2000" err="1"/>
              <a:t>fiber</a:t>
            </a:r>
            <a:r>
              <a:rPr lang="en-GB" sz="2000"/>
              <a:t> coverage from </a:t>
            </a:r>
            <a:r>
              <a:rPr lang="en-GB" sz="2000" b="1"/>
              <a:t>19% </a:t>
            </a:r>
            <a:r>
              <a:rPr lang="en-GB" sz="2000"/>
              <a:t>to </a:t>
            </a:r>
            <a:r>
              <a:rPr lang="en-GB" sz="2000" b="1"/>
              <a:t>52%</a:t>
            </a:r>
            <a:r>
              <a:rPr lang="en-GB" sz="2000"/>
              <a:t>, surpassing target</a:t>
            </a:r>
            <a:endParaRPr lang="en-GB" sz="2000" i="1"/>
          </a:p>
          <a:p>
            <a:pPr marL="91440" indent="0">
              <a:buNone/>
            </a:pPr>
            <a:endParaRPr lang="en-GB"/>
          </a:p>
          <a:p>
            <a:pPr marL="91440" indent="0">
              <a:buNone/>
            </a:pPr>
            <a:endParaRPr lang="en-GB"/>
          </a:p>
          <a:p>
            <a:pPr marL="91440" indent="0">
              <a:buNone/>
            </a:pPr>
            <a:endParaRPr lang="en-GB"/>
          </a:p>
        </p:txBody>
      </p:sp>
      <p:sp>
        <p:nvSpPr>
          <p:cNvPr id="4" name="Title 3">
            <a:extLst>
              <a:ext uri="{FF2B5EF4-FFF2-40B4-BE49-F238E27FC236}">
                <a16:creationId xmlns:a16="http://schemas.microsoft.com/office/drawing/2014/main" id="{A66B32D1-E733-2F2A-276A-456830E3065A}"/>
              </a:ext>
            </a:extLst>
          </p:cNvPr>
          <p:cNvSpPr>
            <a:spLocks noGrp="1"/>
          </p:cNvSpPr>
          <p:nvPr>
            <p:ph type="title"/>
          </p:nvPr>
        </p:nvSpPr>
        <p:spPr>
          <a:xfrm>
            <a:off x="614782" y="818488"/>
            <a:ext cx="9850017" cy="565079"/>
          </a:xfrm>
        </p:spPr>
        <p:txBody>
          <a:bodyPr/>
          <a:lstStyle/>
          <a:p>
            <a:r>
              <a:rPr lang="en-GB" sz="3200">
                <a:latin typeface="Arial"/>
                <a:cs typeface="Arial"/>
              </a:rPr>
              <a:t>Reaching Households Through Access Networks</a:t>
            </a:r>
          </a:p>
        </p:txBody>
      </p:sp>
      <p:pic>
        <p:nvPicPr>
          <p:cNvPr id="8" name="Picture 7">
            <a:extLst>
              <a:ext uri="{FF2B5EF4-FFF2-40B4-BE49-F238E27FC236}">
                <a16:creationId xmlns:a16="http://schemas.microsoft.com/office/drawing/2014/main" id="{52A7965D-9417-4E63-0022-1733D6AB0048}"/>
              </a:ext>
            </a:extLst>
          </p:cNvPr>
          <p:cNvPicPr>
            <a:picLocks noChangeAspect="1"/>
          </p:cNvPicPr>
          <p:nvPr/>
        </p:nvPicPr>
        <p:blipFill>
          <a:blip r:embed="rId3"/>
          <a:stretch>
            <a:fillRect/>
          </a:stretch>
        </p:blipFill>
        <p:spPr>
          <a:xfrm>
            <a:off x="5737482" y="2023241"/>
            <a:ext cx="6168396" cy="3399903"/>
          </a:xfrm>
          <a:prstGeom prst="rect">
            <a:avLst/>
          </a:prstGeom>
        </p:spPr>
      </p:pic>
      <p:sp>
        <p:nvSpPr>
          <p:cNvPr id="3" name="Rectangle 2">
            <a:extLst>
              <a:ext uri="{FF2B5EF4-FFF2-40B4-BE49-F238E27FC236}">
                <a16:creationId xmlns:a16="http://schemas.microsoft.com/office/drawing/2014/main" id="{EBDB7331-12A7-D0AE-4925-968117A46227}"/>
              </a:ext>
            </a:extLst>
          </p:cNvPr>
          <p:cNvSpPr/>
          <p:nvPr/>
        </p:nvSpPr>
        <p:spPr>
          <a:xfrm>
            <a:off x="6383546" y="4175185"/>
            <a:ext cx="508959" cy="1052424"/>
          </a:xfrm>
          <a:prstGeom prst="rect">
            <a:avLst/>
          </a:prstGeom>
          <a:noFill/>
          <a:ln w="38100">
            <a:solidFill>
              <a:srgbClr val="29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highlight>
                <a:srgbClr val="00FFFF"/>
              </a:highlight>
            </a:endParaRPr>
          </a:p>
        </p:txBody>
      </p:sp>
      <p:sp>
        <p:nvSpPr>
          <p:cNvPr id="5" name="Rectangle 4">
            <a:extLst>
              <a:ext uri="{FF2B5EF4-FFF2-40B4-BE49-F238E27FC236}">
                <a16:creationId xmlns:a16="http://schemas.microsoft.com/office/drawing/2014/main" id="{5862AC69-3D00-2B83-FD82-5FD1847388BD}"/>
              </a:ext>
            </a:extLst>
          </p:cNvPr>
          <p:cNvSpPr/>
          <p:nvPr/>
        </p:nvSpPr>
        <p:spPr>
          <a:xfrm>
            <a:off x="8567200" y="3131389"/>
            <a:ext cx="508959" cy="2096219"/>
          </a:xfrm>
          <a:prstGeom prst="rect">
            <a:avLst/>
          </a:prstGeom>
          <a:noFill/>
          <a:ln w="38100">
            <a:solidFill>
              <a:srgbClr val="29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TU logo blue">
            <a:extLst>
              <a:ext uri="{FF2B5EF4-FFF2-40B4-BE49-F238E27FC236}">
                <a16:creationId xmlns:a16="http://schemas.microsoft.com/office/drawing/2014/main" id="{0AF01EB7-EEF9-71E2-0333-6BB0EBF5F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7" name="Text Placeholder 6">
            <a:extLst>
              <a:ext uri="{FF2B5EF4-FFF2-40B4-BE49-F238E27FC236}">
                <a16:creationId xmlns:a16="http://schemas.microsoft.com/office/drawing/2014/main" id="{E361F383-3EA1-2213-A30D-F22C66581ECE}"/>
              </a:ext>
            </a:extLst>
          </p:cNvPr>
          <p:cNvSpPr txBox="1">
            <a:spLocks noGrp="1"/>
          </p:cNvSpPr>
          <p:nvPr>
            <p:ph type="body" sz="quarter" idx="12"/>
          </p:nvPr>
        </p:nvSpPr>
        <p:spPr>
          <a:xfrm>
            <a:off x="614363" y="312738"/>
            <a:ext cx="4554537" cy="327526"/>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spTree>
    <p:extLst>
      <p:ext uri="{BB962C8B-B14F-4D97-AF65-F5344CB8AC3E}">
        <p14:creationId xmlns:p14="http://schemas.microsoft.com/office/powerpoint/2010/main" val="3284140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7F6900-55A6-3943-21DB-78464A548B19}"/>
              </a:ext>
            </a:extLst>
          </p:cNvPr>
          <p:cNvSpPr>
            <a:spLocks noGrp="1"/>
          </p:cNvSpPr>
          <p:nvPr>
            <p:ph type="title"/>
          </p:nvPr>
        </p:nvSpPr>
        <p:spPr>
          <a:xfrm>
            <a:off x="614783" y="927279"/>
            <a:ext cx="9132198" cy="565079"/>
          </a:xfrm>
        </p:spPr>
        <p:txBody>
          <a:bodyPr/>
          <a:lstStyle/>
          <a:p>
            <a:r>
              <a:rPr lang="en-GB" sz="3200"/>
              <a:t>Summary: Impact of Intervention</a:t>
            </a:r>
          </a:p>
        </p:txBody>
      </p:sp>
      <p:graphicFrame>
        <p:nvGraphicFramePr>
          <p:cNvPr id="11" name="Table 11">
            <a:extLst>
              <a:ext uri="{FF2B5EF4-FFF2-40B4-BE49-F238E27FC236}">
                <a16:creationId xmlns:a16="http://schemas.microsoft.com/office/drawing/2014/main" id="{74776EB9-1FD3-5A6F-CC3F-0000FB92E3BA}"/>
              </a:ext>
            </a:extLst>
          </p:cNvPr>
          <p:cNvGraphicFramePr>
            <a:graphicFrameLocks noGrp="1"/>
          </p:cNvGraphicFramePr>
          <p:nvPr>
            <p:extLst>
              <p:ext uri="{D42A27DB-BD31-4B8C-83A1-F6EECF244321}">
                <p14:modId xmlns:p14="http://schemas.microsoft.com/office/powerpoint/2010/main" val="182117388"/>
              </p:ext>
            </p:extLst>
          </p:nvPr>
        </p:nvGraphicFramePr>
        <p:xfrm>
          <a:off x="1441771" y="1630680"/>
          <a:ext cx="9308457" cy="1859280"/>
        </p:xfrm>
        <a:graphic>
          <a:graphicData uri="http://schemas.openxmlformats.org/drawingml/2006/table">
            <a:tbl>
              <a:tblPr firstRow="1">
                <a:tableStyleId>{69012ECD-51FC-41F1-AA8D-1B2483CD663E}</a:tableStyleId>
              </a:tblPr>
              <a:tblGrid>
                <a:gridCol w="3102819">
                  <a:extLst>
                    <a:ext uri="{9D8B030D-6E8A-4147-A177-3AD203B41FA5}">
                      <a16:colId xmlns:a16="http://schemas.microsoft.com/office/drawing/2014/main" val="4180370146"/>
                    </a:ext>
                  </a:extLst>
                </a:gridCol>
                <a:gridCol w="3102819">
                  <a:extLst>
                    <a:ext uri="{9D8B030D-6E8A-4147-A177-3AD203B41FA5}">
                      <a16:colId xmlns:a16="http://schemas.microsoft.com/office/drawing/2014/main" val="719977981"/>
                    </a:ext>
                  </a:extLst>
                </a:gridCol>
                <a:gridCol w="3102819">
                  <a:extLst>
                    <a:ext uri="{9D8B030D-6E8A-4147-A177-3AD203B41FA5}">
                      <a16:colId xmlns:a16="http://schemas.microsoft.com/office/drawing/2014/main" val="390552484"/>
                    </a:ext>
                  </a:extLst>
                </a:gridCol>
              </a:tblGrid>
              <a:tr h="640080">
                <a:tc>
                  <a:txBody>
                    <a:bodyPr/>
                    <a:lstStyle/>
                    <a:p>
                      <a:endParaRPr lang="en-GB" sz="2000"/>
                    </a:p>
                  </a:txBody>
                  <a:tcPr/>
                </a:tc>
                <a:tc>
                  <a:txBody>
                    <a:bodyPr/>
                    <a:lstStyle/>
                    <a:p>
                      <a:r>
                        <a:rPr lang="en-GB" sz="2000"/>
                        <a:t>2025 (Baseline)</a:t>
                      </a:r>
                    </a:p>
                  </a:txBody>
                  <a:tcPr/>
                </a:tc>
                <a:tc>
                  <a:txBody>
                    <a:bodyPr/>
                    <a:lstStyle/>
                    <a:p>
                      <a:r>
                        <a:rPr lang="en-GB" sz="2000"/>
                        <a:t>2030 (After intervention)</a:t>
                      </a:r>
                    </a:p>
                  </a:txBody>
                  <a:tcPr/>
                </a:tc>
                <a:extLst>
                  <a:ext uri="{0D108BD9-81ED-4DB2-BD59-A6C34878D82A}">
                    <a16:rowId xmlns:a16="http://schemas.microsoft.com/office/drawing/2014/main" val="2956740335"/>
                  </a:ext>
                </a:extLst>
              </a:tr>
              <a:tr h="640080">
                <a:tc>
                  <a:txBody>
                    <a:bodyPr/>
                    <a:lstStyle/>
                    <a:p>
                      <a:r>
                        <a:rPr lang="en-GB" sz="2000"/>
                        <a:t>Number of households connected with </a:t>
                      </a:r>
                      <a:r>
                        <a:rPr lang="en-GB" sz="2000" b="1"/>
                        <a:t>fiber</a:t>
                      </a:r>
                      <a:r>
                        <a:rPr lang="en-GB" sz="2000"/>
                        <a:t> (%)</a:t>
                      </a:r>
                    </a:p>
                  </a:txBody>
                  <a:tcPr/>
                </a:tc>
                <a:tc>
                  <a:txBody>
                    <a:bodyPr/>
                    <a:lstStyle/>
                    <a:p>
                      <a:r>
                        <a:rPr lang="en-GB" sz="2000"/>
                        <a:t>717,000 (19%)</a:t>
                      </a:r>
                    </a:p>
                  </a:txBody>
                  <a:tcPr/>
                </a:tc>
                <a:tc>
                  <a:txBody>
                    <a:bodyPr/>
                    <a:lstStyle/>
                    <a:p>
                      <a:r>
                        <a:rPr lang="en-GB" sz="2000"/>
                        <a:t> 2 million (52%)</a:t>
                      </a:r>
                    </a:p>
                  </a:txBody>
                  <a:tcPr/>
                </a:tc>
                <a:extLst>
                  <a:ext uri="{0D108BD9-81ED-4DB2-BD59-A6C34878D82A}">
                    <a16:rowId xmlns:a16="http://schemas.microsoft.com/office/drawing/2014/main" val="2813509581"/>
                  </a:ext>
                </a:extLst>
              </a:tr>
              <a:tr h="370840">
                <a:tc gridSpan="3">
                  <a:txBody>
                    <a:bodyPr/>
                    <a:lstStyle/>
                    <a:p>
                      <a:pPr algn="r"/>
                      <a:endParaRPr lang="en-GB" sz="1400" i="1"/>
                    </a:p>
                    <a:p>
                      <a:pPr algn="r"/>
                      <a:r>
                        <a:rPr lang="en-GB" sz="1400" i="1"/>
                        <a:t>Assumption: 4 people per household</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4662193"/>
                  </a:ext>
                </a:extLst>
              </a:tr>
            </a:tbl>
          </a:graphicData>
        </a:graphic>
      </p:graphicFrame>
      <p:graphicFrame>
        <p:nvGraphicFramePr>
          <p:cNvPr id="12" name="Table 11">
            <a:extLst>
              <a:ext uri="{FF2B5EF4-FFF2-40B4-BE49-F238E27FC236}">
                <a16:creationId xmlns:a16="http://schemas.microsoft.com/office/drawing/2014/main" id="{F17C3AAB-5955-3CF2-6263-95481CE5F622}"/>
              </a:ext>
            </a:extLst>
          </p:cNvPr>
          <p:cNvGraphicFramePr>
            <a:graphicFrameLocks noGrp="1"/>
          </p:cNvGraphicFramePr>
          <p:nvPr>
            <p:extLst>
              <p:ext uri="{D42A27DB-BD31-4B8C-83A1-F6EECF244321}">
                <p14:modId xmlns:p14="http://schemas.microsoft.com/office/powerpoint/2010/main" val="1594752977"/>
              </p:ext>
            </p:extLst>
          </p:nvPr>
        </p:nvGraphicFramePr>
        <p:xfrm>
          <a:off x="1441771" y="3489960"/>
          <a:ext cx="9308457" cy="2818063"/>
        </p:xfrm>
        <a:graphic>
          <a:graphicData uri="http://schemas.openxmlformats.org/drawingml/2006/table">
            <a:tbl>
              <a:tblPr firstRow="1">
                <a:tableStyleId>{69012ECD-51FC-41F1-AA8D-1B2483CD663E}</a:tableStyleId>
              </a:tblPr>
              <a:tblGrid>
                <a:gridCol w="3102819">
                  <a:extLst>
                    <a:ext uri="{9D8B030D-6E8A-4147-A177-3AD203B41FA5}">
                      <a16:colId xmlns:a16="http://schemas.microsoft.com/office/drawing/2014/main" val="4180370146"/>
                    </a:ext>
                  </a:extLst>
                </a:gridCol>
                <a:gridCol w="3102819">
                  <a:extLst>
                    <a:ext uri="{9D8B030D-6E8A-4147-A177-3AD203B41FA5}">
                      <a16:colId xmlns:a16="http://schemas.microsoft.com/office/drawing/2014/main" val="719977981"/>
                    </a:ext>
                  </a:extLst>
                </a:gridCol>
                <a:gridCol w="3102819">
                  <a:extLst>
                    <a:ext uri="{9D8B030D-6E8A-4147-A177-3AD203B41FA5}">
                      <a16:colId xmlns:a16="http://schemas.microsoft.com/office/drawing/2014/main" val="390552484"/>
                    </a:ext>
                  </a:extLst>
                </a:gridCol>
              </a:tblGrid>
              <a:tr h="684463">
                <a:tc>
                  <a:txBody>
                    <a:bodyPr/>
                    <a:lstStyle/>
                    <a:p>
                      <a:endParaRPr lang="en-GB" sz="2000"/>
                    </a:p>
                  </a:txBody>
                  <a:tcPr/>
                </a:tc>
                <a:tc>
                  <a:txBody>
                    <a:bodyPr/>
                    <a:lstStyle/>
                    <a:p>
                      <a:r>
                        <a:rPr lang="en-GB" sz="2000"/>
                        <a:t>2025 (Baseline)</a:t>
                      </a:r>
                    </a:p>
                  </a:txBody>
                  <a:tcPr/>
                </a:tc>
                <a:tc>
                  <a:txBody>
                    <a:bodyPr/>
                    <a:lstStyle/>
                    <a:p>
                      <a:r>
                        <a:rPr lang="en-GB" sz="2000"/>
                        <a:t>2030 (After intervention)</a:t>
                      </a:r>
                    </a:p>
                  </a:txBody>
                  <a:tcPr/>
                </a:tc>
                <a:extLst>
                  <a:ext uri="{0D108BD9-81ED-4DB2-BD59-A6C34878D82A}">
                    <a16:rowId xmlns:a16="http://schemas.microsoft.com/office/drawing/2014/main" val="2956740335"/>
                  </a:ext>
                </a:extLst>
              </a:tr>
              <a:tr h="684463">
                <a:tc>
                  <a:txBody>
                    <a:bodyPr/>
                    <a:lstStyle/>
                    <a:p>
                      <a:r>
                        <a:rPr lang="en-GB" sz="2000"/>
                        <a:t>Number of people connected with </a:t>
                      </a:r>
                      <a:r>
                        <a:rPr lang="en-GB" sz="2000" b="1"/>
                        <a:t>4G</a:t>
                      </a:r>
                      <a:r>
                        <a:rPr lang="en-GB" sz="2000"/>
                        <a:t> (%)</a:t>
                      </a:r>
                    </a:p>
                  </a:txBody>
                  <a:tcPr/>
                </a:tc>
                <a:tc>
                  <a:txBody>
                    <a:bodyPr/>
                    <a:lstStyle/>
                    <a:p>
                      <a:r>
                        <a:rPr lang="en-GB" sz="2000"/>
                        <a:t>13.2 million (87%)</a:t>
                      </a:r>
                    </a:p>
                  </a:txBody>
                  <a:tcPr/>
                </a:tc>
                <a:tc>
                  <a:txBody>
                    <a:bodyPr/>
                    <a:lstStyle/>
                    <a:p>
                      <a:r>
                        <a:rPr lang="en-GB" sz="2000"/>
                        <a:t>13.2 million (87%)</a:t>
                      </a:r>
                    </a:p>
                  </a:txBody>
                  <a:tcPr/>
                </a:tc>
                <a:extLst>
                  <a:ext uri="{0D108BD9-81ED-4DB2-BD59-A6C34878D82A}">
                    <a16:rowId xmlns:a16="http://schemas.microsoft.com/office/drawing/2014/main" val="3413864008"/>
                  </a:ext>
                </a:extLst>
              </a:tr>
              <a:tr h="684463">
                <a:tc>
                  <a:txBody>
                    <a:bodyPr/>
                    <a:lstStyle/>
                    <a:p>
                      <a:r>
                        <a:rPr lang="en-GB" sz="2000"/>
                        <a:t>Number of people connected with </a:t>
                      </a:r>
                      <a:r>
                        <a:rPr lang="en-GB" sz="2000" b="1"/>
                        <a:t>5G</a:t>
                      </a:r>
                      <a:r>
                        <a:rPr lang="en-GB" sz="2000"/>
                        <a:t> (%)</a:t>
                      </a:r>
                    </a:p>
                  </a:txBody>
                  <a:tcPr/>
                </a:tc>
                <a:tc>
                  <a:txBody>
                    <a:bodyPr/>
                    <a:lstStyle/>
                    <a:p>
                      <a:r>
                        <a:rPr lang="en-GB" sz="2000"/>
                        <a:t>4.06 million (27%)</a:t>
                      </a:r>
                    </a:p>
                  </a:txBody>
                  <a:tcPr/>
                </a:tc>
                <a:tc>
                  <a:txBody>
                    <a:bodyPr/>
                    <a:lstStyle/>
                    <a:p>
                      <a:r>
                        <a:rPr lang="en-GB" sz="2000"/>
                        <a:t>4.06 million (27%)</a:t>
                      </a:r>
                    </a:p>
                  </a:txBody>
                  <a:tcPr/>
                </a:tc>
                <a:extLst>
                  <a:ext uri="{0D108BD9-81ED-4DB2-BD59-A6C34878D82A}">
                    <a16:rowId xmlns:a16="http://schemas.microsoft.com/office/drawing/2014/main" val="2998821634"/>
                  </a:ext>
                </a:extLst>
              </a:tr>
              <a:tr h="488903">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GB" sz="1400" i="1"/>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i="1"/>
                        <a:t>4G and 5G coverage remains unchanged, as the intervention relies on existing cellular infrastructure. Satellite is not required, as rural connectivity targets (50%) can be achieved with 4G/5G.</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63468780"/>
                  </a:ext>
                </a:extLst>
              </a:tr>
            </a:tbl>
          </a:graphicData>
        </a:graphic>
      </p:graphicFrame>
      <p:pic>
        <p:nvPicPr>
          <p:cNvPr id="3" name="ITU logo blue">
            <a:extLst>
              <a:ext uri="{FF2B5EF4-FFF2-40B4-BE49-F238E27FC236}">
                <a16:creationId xmlns:a16="http://schemas.microsoft.com/office/drawing/2014/main" id="{77C207E4-9953-A279-8A77-FB491A9E5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8" name="Text Placeholder 7">
            <a:extLst>
              <a:ext uri="{FF2B5EF4-FFF2-40B4-BE49-F238E27FC236}">
                <a16:creationId xmlns:a16="http://schemas.microsoft.com/office/drawing/2014/main" id="{D069D4AD-3609-BDEA-0121-62CEE62E7956}"/>
              </a:ext>
            </a:extLst>
          </p:cNvPr>
          <p:cNvSpPr txBox="1">
            <a:spLocks noGrp="1"/>
          </p:cNvSpPr>
          <p:nvPr>
            <p:ph type="body" sz="quarter" idx="12"/>
          </p:nvPr>
        </p:nvSpPr>
        <p:spPr>
          <a:xfrm>
            <a:off x="614363" y="312738"/>
            <a:ext cx="4554537" cy="327526"/>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spTree>
    <p:extLst>
      <p:ext uri="{BB962C8B-B14F-4D97-AF65-F5344CB8AC3E}">
        <p14:creationId xmlns:p14="http://schemas.microsoft.com/office/powerpoint/2010/main" val="3029575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A6EE-0A41-5921-2B64-E446FFC6A07B}"/>
              </a:ext>
            </a:extLst>
          </p:cNvPr>
          <p:cNvSpPr>
            <a:spLocks noGrp="1"/>
          </p:cNvSpPr>
          <p:nvPr>
            <p:ph type="title"/>
          </p:nvPr>
        </p:nvSpPr>
        <p:spPr>
          <a:xfrm>
            <a:off x="598599" y="868448"/>
            <a:ext cx="9061228" cy="535531"/>
          </a:xfrm>
        </p:spPr>
        <p:txBody>
          <a:bodyPr/>
          <a:lstStyle/>
          <a:p>
            <a:r>
              <a:rPr lang="en-GB" sz="3200"/>
              <a:t>Connectivity Planning Workflow</a:t>
            </a:r>
          </a:p>
        </p:txBody>
      </p:sp>
      <p:graphicFrame>
        <p:nvGraphicFramePr>
          <p:cNvPr id="7" name="Diagram 6">
            <a:extLst>
              <a:ext uri="{FF2B5EF4-FFF2-40B4-BE49-F238E27FC236}">
                <a16:creationId xmlns:a16="http://schemas.microsoft.com/office/drawing/2014/main" id="{EA5FD1A3-1F70-03DD-44F6-C91541F6DCE2}"/>
              </a:ext>
            </a:extLst>
          </p:cNvPr>
          <p:cNvGraphicFramePr/>
          <p:nvPr>
            <p:extLst>
              <p:ext uri="{D42A27DB-BD31-4B8C-83A1-F6EECF244321}">
                <p14:modId xmlns:p14="http://schemas.microsoft.com/office/powerpoint/2010/main" val="4156003797"/>
              </p:ext>
            </p:extLst>
          </p:nvPr>
        </p:nvGraphicFramePr>
        <p:xfrm>
          <a:off x="896524" y="1403979"/>
          <a:ext cx="10398952" cy="4050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4">
            <a:extLst>
              <a:ext uri="{FF2B5EF4-FFF2-40B4-BE49-F238E27FC236}">
                <a16:creationId xmlns:a16="http://schemas.microsoft.com/office/drawing/2014/main" id="{DD7EAD14-D2C4-F8FB-B76E-3CFE225F712D}"/>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dirty="0">
              <a:solidFill>
                <a:schemeClr val="accent3"/>
              </a:solidFill>
            </a:endParaRPr>
          </a:p>
        </p:txBody>
      </p:sp>
      <p:pic>
        <p:nvPicPr>
          <p:cNvPr id="4" name="ITU logo blue">
            <a:extLst>
              <a:ext uri="{FF2B5EF4-FFF2-40B4-BE49-F238E27FC236}">
                <a16:creationId xmlns:a16="http://schemas.microsoft.com/office/drawing/2014/main" id="{311370F4-3762-1AB4-1BF5-8A80625363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3" name="TextBox 2">
            <a:extLst>
              <a:ext uri="{FF2B5EF4-FFF2-40B4-BE49-F238E27FC236}">
                <a16:creationId xmlns:a16="http://schemas.microsoft.com/office/drawing/2014/main" id="{C7788317-597B-CADC-2C18-3133BCC26587}"/>
              </a:ext>
            </a:extLst>
          </p:cNvPr>
          <p:cNvSpPr txBox="1"/>
          <p:nvPr/>
        </p:nvSpPr>
        <p:spPr>
          <a:xfrm>
            <a:off x="694276" y="308954"/>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spTree>
    <p:extLst>
      <p:ext uri="{BB962C8B-B14F-4D97-AF65-F5344CB8AC3E}">
        <p14:creationId xmlns:p14="http://schemas.microsoft.com/office/powerpoint/2010/main" val="1298808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A6EE-0A41-5921-2B64-E446FFC6A07B}"/>
              </a:ext>
            </a:extLst>
          </p:cNvPr>
          <p:cNvSpPr>
            <a:spLocks noGrp="1"/>
          </p:cNvSpPr>
          <p:nvPr>
            <p:ph type="title"/>
          </p:nvPr>
        </p:nvSpPr>
        <p:spPr>
          <a:xfrm>
            <a:off x="622523" y="868448"/>
            <a:ext cx="9061228" cy="535531"/>
          </a:xfrm>
        </p:spPr>
        <p:txBody>
          <a:bodyPr/>
          <a:lstStyle/>
          <a:p>
            <a:r>
              <a:rPr lang="en-GB" sz="3200"/>
              <a:t>Connectivity Planning Workflow</a:t>
            </a:r>
          </a:p>
        </p:txBody>
      </p:sp>
      <p:graphicFrame>
        <p:nvGraphicFramePr>
          <p:cNvPr id="7" name="Diagram 6">
            <a:extLst>
              <a:ext uri="{FF2B5EF4-FFF2-40B4-BE49-F238E27FC236}">
                <a16:creationId xmlns:a16="http://schemas.microsoft.com/office/drawing/2014/main" id="{EA5FD1A3-1F70-03DD-44F6-C91541F6DCE2}"/>
              </a:ext>
            </a:extLst>
          </p:cNvPr>
          <p:cNvGraphicFramePr/>
          <p:nvPr>
            <p:extLst>
              <p:ext uri="{D42A27DB-BD31-4B8C-83A1-F6EECF244321}">
                <p14:modId xmlns:p14="http://schemas.microsoft.com/office/powerpoint/2010/main" val="2625216259"/>
              </p:ext>
            </p:extLst>
          </p:nvPr>
        </p:nvGraphicFramePr>
        <p:xfrm>
          <a:off x="896524" y="1403979"/>
          <a:ext cx="10398952" cy="4050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4">
            <a:extLst>
              <a:ext uri="{FF2B5EF4-FFF2-40B4-BE49-F238E27FC236}">
                <a16:creationId xmlns:a16="http://schemas.microsoft.com/office/drawing/2014/main" id="{E5347A82-4437-7863-4812-24FF7CDCCF9F}"/>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dirty="0">
              <a:solidFill>
                <a:schemeClr val="accent3"/>
              </a:solidFill>
            </a:endParaRPr>
          </a:p>
        </p:txBody>
      </p:sp>
      <p:pic>
        <p:nvPicPr>
          <p:cNvPr id="4" name="ITU logo blue">
            <a:extLst>
              <a:ext uri="{FF2B5EF4-FFF2-40B4-BE49-F238E27FC236}">
                <a16:creationId xmlns:a16="http://schemas.microsoft.com/office/drawing/2014/main" id="{C5C7D915-9081-6C85-184B-EFF53570CC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3" name="TextBox 2">
            <a:extLst>
              <a:ext uri="{FF2B5EF4-FFF2-40B4-BE49-F238E27FC236}">
                <a16:creationId xmlns:a16="http://schemas.microsoft.com/office/drawing/2014/main" id="{A6282BD4-6ACF-5D05-BF5A-66A5F133B6F7}"/>
              </a:ext>
            </a:extLst>
          </p:cNvPr>
          <p:cNvSpPr txBox="1"/>
          <p:nvPr/>
        </p:nvSpPr>
        <p:spPr>
          <a:xfrm>
            <a:off x="694276" y="308954"/>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CPP</a:t>
            </a:r>
            <a:endParaRPr lang="en-US" sz="1600" dirty="0">
              <a:cs typeface="Arial"/>
            </a:endParaRPr>
          </a:p>
        </p:txBody>
      </p:sp>
    </p:spTree>
    <p:extLst>
      <p:ext uri="{BB962C8B-B14F-4D97-AF65-F5344CB8AC3E}">
        <p14:creationId xmlns:p14="http://schemas.microsoft.com/office/powerpoint/2010/main" val="4060740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6BC56-027A-C636-2D97-529C53730495}"/>
            </a:ext>
          </a:extLst>
        </p:cNvPr>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F4E3BBD9-C293-3C11-04E8-1C1B3E590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1093" y="5759284"/>
            <a:ext cx="748040" cy="824258"/>
          </a:xfrm>
          <a:prstGeom prst="rect">
            <a:avLst/>
          </a:prstGeom>
        </p:spPr>
      </p:pic>
      <p:cxnSp>
        <p:nvCxnSpPr>
          <p:cNvPr id="11" name="Straight Connector 10">
            <a:extLst>
              <a:ext uri="{FF2B5EF4-FFF2-40B4-BE49-F238E27FC236}">
                <a16:creationId xmlns:a16="http://schemas.microsoft.com/office/drawing/2014/main" id="{863D20F1-FEDB-7BBE-08EC-B30F273E8C70}"/>
              </a:ext>
            </a:extLst>
          </p:cNvPr>
          <p:cNvCxnSpPr>
            <a:cxnSpLocks/>
          </p:cNvCxnSpPr>
          <p:nvPr/>
        </p:nvCxnSpPr>
        <p:spPr>
          <a:xfrm>
            <a:off x="937797" y="4572001"/>
            <a:ext cx="6020121" cy="0"/>
          </a:xfrm>
          <a:prstGeom prst="line">
            <a:avLst/>
          </a:prstGeom>
          <a:ln w="12700">
            <a:solidFill>
              <a:srgbClr val="009CD6"/>
            </a:solidFill>
          </a:ln>
        </p:spPr>
        <p:style>
          <a:lnRef idx="1">
            <a:schemeClr val="accent1"/>
          </a:lnRef>
          <a:fillRef idx="0">
            <a:schemeClr val="accent1"/>
          </a:fillRef>
          <a:effectRef idx="0">
            <a:schemeClr val="accent1"/>
          </a:effectRef>
          <a:fontRef idx="minor">
            <a:schemeClr val="tx1"/>
          </a:fontRef>
        </p:style>
      </p:cxnSp>
      <p:sp>
        <p:nvSpPr>
          <p:cNvPr id="12" name="Title 9">
            <a:extLst>
              <a:ext uri="{FF2B5EF4-FFF2-40B4-BE49-F238E27FC236}">
                <a16:creationId xmlns:a16="http://schemas.microsoft.com/office/drawing/2014/main" id="{7F4CBBB8-DE48-23EA-59B3-12A8B1CDF0F2}"/>
              </a:ext>
            </a:extLst>
          </p:cNvPr>
          <p:cNvSpPr txBox="1">
            <a:spLocks/>
          </p:cNvSpPr>
          <p:nvPr/>
        </p:nvSpPr>
        <p:spPr>
          <a:xfrm>
            <a:off x="802510" y="1308102"/>
            <a:ext cx="11092270" cy="3019753"/>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r>
              <a:rPr lang="en-GB" b="1" dirty="0">
                <a:solidFill>
                  <a:schemeClr val="tx1"/>
                </a:solidFill>
                <a:latin typeface="+mn-lt"/>
                <a:cs typeface="Arial"/>
              </a:rPr>
              <a:t>Global Symposium for Regulators (GSR-26)</a:t>
            </a:r>
          </a:p>
        </p:txBody>
      </p:sp>
      <p:pic>
        <p:nvPicPr>
          <p:cNvPr id="2" name="ITU logo blue">
            <a:extLst>
              <a:ext uri="{FF2B5EF4-FFF2-40B4-BE49-F238E27FC236}">
                <a16:creationId xmlns:a16="http://schemas.microsoft.com/office/drawing/2014/main" id="{F3AC3CAC-BD1D-5C60-5315-7AF3FB469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3785624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93B683-9CB4-892D-7849-3DAA521F3069}"/>
              </a:ext>
            </a:extLst>
          </p:cNvPr>
          <p:cNvSpPr>
            <a:spLocks noGrp="1"/>
          </p:cNvSpPr>
          <p:nvPr>
            <p:ph type="body" sz="quarter" idx="10"/>
          </p:nvPr>
        </p:nvSpPr>
        <p:spPr/>
        <p:txBody>
          <a:bodyPr/>
          <a:lstStyle/>
          <a:p>
            <a:endParaRPr lang="en-GB"/>
          </a:p>
        </p:txBody>
      </p:sp>
      <p:pic>
        <p:nvPicPr>
          <p:cNvPr id="7" name="Picture 6">
            <a:extLst>
              <a:ext uri="{FF2B5EF4-FFF2-40B4-BE49-F238E27FC236}">
                <a16:creationId xmlns:a16="http://schemas.microsoft.com/office/drawing/2014/main" id="{18CB02B6-0722-8AF3-085F-DA14FC0EDB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
            <a:ext cx="12192000" cy="6953249"/>
          </a:xfrm>
          <a:prstGeom prst="rect">
            <a:avLst/>
          </a:prstGeom>
        </p:spPr>
      </p:pic>
    </p:spTree>
    <p:extLst>
      <p:ext uri="{BB962C8B-B14F-4D97-AF65-F5344CB8AC3E}">
        <p14:creationId xmlns:p14="http://schemas.microsoft.com/office/powerpoint/2010/main" val="1699653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5725F88-2E88-0305-F8ED-DF6F6B5DE8E2}"/>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4801" t="425" r="24909" b="425"/>
          <a:stretch/>
        </p:blipFill>
        <p:spPr>
          <a:xfrm>
            <a:off x="-26126" y="1"/>
            <a:ext cx="12218126" cy="6858000"/>
          </a:xfrm>
          <a:prstGeom prst="rect">
            <a:avLst/>
          </a:prstGeom>
        </p:spPr>
      </p:pic>
      <p:sp>
        <p:nvSpPr>
          <p:cNvPr id="6" name="Rectangle 5">
            <a:extLst>
              <a:ext uri="{FF2B5EF4-FFF2-40B4-BE49-F238E27FC236}">
                <a16:creationId xmlns:a16="http://schemas.microsoft.com/office/drawing/2014/main" id="{6FA154E6-52A8-A0DD-539A-40715AD00E65}"/>
              </a:ext>
            </a:extLst>
          </p:cNvPr>
          <p:cNvSpPr/>
          <p:nvPr/>
        </p:nvSpPr>
        <p:spPr>
          <a:xfrm>
            <a:off x="-26126" y="0"/>
            <a:ext cx="8338276" cy="6858000"/>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cxnSp>
        <p:nvCxnSpPr>
          <p:cNvPr id="11" name="Straight Connector 10">
            <a:extLst>
              <a:ext uri="{FF2B5EF4-FFF2-40B4-BE49-F238E27FC236}">
                <a16:creationId xmlns:a16="http://schemas.microsoft.com/office/drawing/2014/main" id="{7C207F98-EB20-35DC-8D50-EABA2DE60502}"/>
              </a:ext>
            </a:extLst>
          </p:cNvPr>
          <p:cNvCxnSpPr>
            <a:cxnSpLocks/>
          </p:cNvCxnSpPr>
          <p:nvPr/>
        </p:nvCxnSpPr>
        <p:spPr>
          <a:xfrm>
            <a:off x="763137" y="4202131"/>
            <a:ext cx="602012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itle 9">
            <a:extLst>
              <a:ext uri="{FF2B5EF4-FFF2-40B4-BE49-F238E27FC236}">
                <a16:creationId xmlns:a16="http://schemas.microsoft.com/office/drawing/2014/main" id="{1BA93771-12AC-5DC4-9CBA-DC5449F0100B}"/>
              </a:ext>
            </a:extLst>
          </p:cNvPr>
          <p:cNvSpPr txBox="1">
            <a:spLocks/>
          </p:cNvSpPr>
          <p:nvPr/>
        </p:nvSpPr>
        <p:spPr>
          <a:xfrm>
            <a:off x="680776" y="2482088"/>
            <a:ext cx="6924472" cy="1627125"/>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r>
              <a:rPr lang="en-GB" sz="3600" b="1" cap="small" dirty="0">
                <a:solidFill>
                  <a:schemeClr val="tx1"/>
                </a:solidFill>
              </a:rPr>
              <a:t>Global Economic Model and Study (GEMS) Tool</a:t>
            </a:r>
          </a:p>
          <a:p>
            <a:r>
              <a:rPr lang="en-GB" sz="2800" b="1" dirty="0">
                <a:solidFill>
                  <a:schemeClr val="tx1"/>
                </a:solidFill>
              </a:rPr>
              <a:t>for Digital Infrastructure deployment</a:t>
            </a:r>
          </a:p>
        </p:txBody>
      </p:sp>
      <p:sp>
        <p:nvSpPr>
          <p:cNvPr id="2" name="Title 9">
            <a:extLst>
              <a:ext uri="{FF2B5EF4-FFF2-40B4-BE49-F238E27FC236}">
                <a16:creationId xmlns:a16="http://schemas.microsoft.com/office/drawing/2014/main" id="{29C07AB8-6B4C-AF30-EC1B-F4E59420C4F9}"/>
              </a:ext>
            </a:extLst>
          </p:cNvPr>
          <p:cNvSpPr txBox="1">
            <a:spLocks/>
          </p:cNvSpPr>
          <p:nvPr/>
        </p:nvSpPr>
        <p:spPr>
          <a:xfrm>
            <a:off x="680776" y="4438440"/>
            <a:ext cx="6877754" cy="906906"/>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lvl="0">
              <a:spcBef>
                <a:spcPts val="600"/>
              </a:spcBef>
            </a:pPr>
            <a:r>
              <a:rPr lang="en-US" sz="2800">
                <a:solidFill>
                  <a:schemeClr val="tx1"/>
                </a:solidFill>
                <a:latin typeface="+mj-lt"/>
                <a:cs typeface="Varela Round"/>
              </a:rPr>
              <a:t>Quantify the economic impact of global connectivity</a:t>
            </a:r>
          </a:p>
        </p:txBody>
      </p:sp>
    </p:spTree>
    <p:extLst>
      <p:ext uri="{BB962C8B-B14F-4D97-AF65-F5344CB8AC3E}">
        <p14:creationId xmlns:p14="http://schemas.microsoft.com/office/powerpoint/2010/main" val="3612243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933FA5-F997-4175-9503-D3A46EF60E4D}"/>
              </a:ext>
            </a:extLst>
          </p:cNvPr>
          <p:cNvSpPr>
            <a:spLocks noGrp="1"/>
          </p:cNvSpPr>
          <p:nvPr>
            <p:ph type="title"/>
          </p:nvPr>
        </p:nvSpPr>
        <p:spPr>
          <a:xfrm>
            <a:off x="634707" y="1258101"/>
            <a:ext cx="6000749" cy="480131"/>
          </a:xfrm>
        </p:spPr>
        <p:txBody>
          <a:bodyPr/>
          <a:lstStyle/>
          <a:p>
            <a:r>
              <a:rPr lang="en-US"/>
              <a:t>Purposes of the GEMS Tool</a:t>
            </a:r>
          </a:p>
        </p:txBody>
      </p:sp>
      <p:sp>
        <p:nvSpPr>
          <p:cNvPr id="3" name="Text Placeholder 2">
            <a:extLst>
              <a:ext uri="{FF2B5EF4-FFF2-40B4-BE49-F238E27FC236}">
                <a16:creationId xmlns:a16="http://schemas.microsoft.com/office/drawing/2014/main" id="{E7C5D06F-DA01-480F-A437-F4CAC1C6F5F8}"/>
              </a:ext>
            </a:extLst>
          </p:cNvPr>
          <p:cNvSpPr>
            <a:spLocks noGrp="1"/>
          </p:cNvSpPr>
          <p:nvPr>
            <p:ph type="body" sz="half" idx="2"/>
          </p:nvPr>
        </p:nvSpPr>
        <p:spPr>
          <a:xfrm>
            <a:off x="598600" y="1979258"/>
            <a:ext cx="6018224" cy="4388491"/>
          </a:xfrm>
        </p:spPr>
        <p:txBody>
          <a:bodyPr/>
          <a:lstStyle/>
          <a:p>
            <a:pPr marL="285750" indent="-285750">
              <a:lnSpc>
                <a:spcPct val="100000"/>
              </a:lnSpc>
              <a:buFont typeface="Arial" panose="020B0604020202020204" pitchFamily="34" charset="0"/>
              <a:buChar char="•"/>
            </a:pPr>
            <a:r>
              <a:rPr lang="en-US" sz="2000" u="sng"/>
              <a:t>Guide</a:t>
            </a:r>
            <a:r>
              <a:rPr lang="en-US" sz="2000"/>
              <a:t> policymakers, regulators and the private sector on investment decisions, and in the application of regulatory practices to achieve full connectivity in a country</a:t>
            </a:r>
          </a:p>
          <a:p>
            <a:pPr marL="285750" indent="-285750">
              <a:lnSpc>
                <a:spcPct val="100000"/>
              </a:lnSpc>
              <a:buFont typeface="Arial" panose="020B0604020202020204" pitchFamily="34" charset="0"/>
              <a:buChar char="•"/>
            </a:pPr>
            <a:r>
              <a:rPr lang="en-US" sz="2000"/>
              <a:t>The tool </a:t>
            </a:r>
            <a:r>
              <a:rPr lang="en-US" sz="2000" u="sng"/>
              <a:t>estimates investment requirements</a:t>
            </a:r>
            <a:r>
              <a:rPr lang="en-US" sz="2000"/>
              <a:t>, potential returns on such investment, stipulating business opportunities and models</a:t>
            </a:r>
          </a:p>
          <a:p>
            <a:pPr marL="285750" indent="-285750">
              <a:lnSpc>
                <a:spcPct val="100000"/>
              </a:lnSpc>
              <a:buFont typeface="Arial" panose="020B0604020202020204" pitchFamily="34" charset="0"/>
              <a:buChar char="•"/>
            </a:pPr>
            <a:r>
              <a:rPr lang="en-US" sz="2000"/>
              <a:t>The </a:t>
            </a:r>
            <a:r>
              <a:rPr lang="en-US" sz="2000" u="sng"/>
              <a:t>output is tailored to the context </a:t>
            </a:r>
            <a:r>
              <a:rPr lang="en-US" sz="2000"/>
              <a:t>and capabilities of each country and region</a:t>
            </a:r>
          </a:p>
          <a:p>
            <a:pPr marL="285750" indent="-285750">
              <a:lnSpc>
                <a:spcPct val="100000"/>
              </a:lnSpc>
              <a:buFont typeface="Arial" panose="020B0604020202020204" pitchFamily="34" charset="0"/>
              <a:buChar char="•"/>
            </a:pPr>
            <a:r>
              <a:rPr lang="en-US" sz="2000"/>
              <a:t>Finally, the tool leverages the </a:t>
            </a:r>
            <a:r>
              <a:rPr lang="en-US" sz="2000" u="sng"/>
              <a:t>use of models and resources already developed for the ITU</a:t>
            </a:r>
          </a:p>
        </p:txBody>
      </p:sp>
      <p:sp>
        <p:nvSpPr>
          <p:cNvPr id="11" name="Text Placeholder 4">
            <a:extLst>
              <a:ext uri="{FF2B5EF4-FFF2-40B4-BE49-F238E27FC236}">
                <a16:creationId xmlns:a16="http://schemas.microsoft.com/office/drawing/2014/main" id="{916B4317-5396-A3DA-31EC-56C65457F26F}"/>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dirty="0">
              <a:solidFill>
                <a:schemeClr val="accent3"/>
              </a:solidFill>
            </a:endParaRPr>
          </a:p>
        </p:txBody>
      </p:sp>
      <p:sp>
        <p:nvSpPr>
          <p:cNvPr id="2" name="TextBox 1">
            <a:extLst>
              <a:ext uri="{FF2B5EF4-FFF2-40B4-BE49-F238E27FC236}">
                <a16:creationId xmlns:a16="http://schemas.microsoft.com/office/drawing/2014/main" id="{19110404-4255-4CD7-6833-BECED42752F0}"/>
              </a:ext>
            </a:extLst>
          </p:cNvPr>
          <p:cNvSpPr txBox="1"/>
          <p:nvPr/>
        </p:nvSpPr>
        <p:spPr>
          <a:xfrm>
            <a:off x="694276" y="308954"/>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GEMS</a:t>
            </a:r>
            <a:endParaRPr lang="en-US" sz="1600" dirty="0">
              <a:cs typeface="Arial"/>
            </a:endParaRPr>
          </a:p>
        </p:txBody>
      </p:sp>
      <p:sp>
        <p:nvSpPr>
          <p:cNvPr id="9" name="Picture Placeholder 8">
            <a:extLst>
              <a:ext uri="{FF2B5EF4-FFF2-40B4-BE49-F238E27FC236}">
                <a16:creationId xmlns:a16="http://schemas.microsoft.com/office/drawing/2014/main" id="{8833A0D5-0247-B733-8711-7B777A52FF7D}"/>
              </a:ext>
            </a:extLst>
          </p:cNvPr>
          <p:cNvSpPr>
            <a:spLocks noGrp="1"/>
          </p:cNvSpPr>
          <p:nvPr>
            <p:ph type="pic" idx="1"/>
          </p:nvPr>
        </p:nvSpPr>
        <p:spPr/>
        <p:txBody>
          <a:bodyPr/>
          <a:lstStyle/>
          <a:p>
            <a:endParaRPr lang="en-CH"/>
          </a:p>
        </p:txBody>
      </p:sp>
      <p:pic>
        <p:nvPicPr>
          <p:cNvPr id="6" name="Picture 5">
            <a:extLst>
              <a:ext uri="{FF2B5EF4-FFF2-40B4-BE49-F238E27FC236}">
                <a16:creationId xmlns:a16="http://schemas.microsoft.com/office/drawing/2014/main" id="{89A69522-37FB-90E9-ACA4-0FCA2D3687D3}"/>
              </a:ext>
            </a:extLst>
          </p:cNvPr>
          <p:cNvPicPr>
            <a:picLocks noChangeAspect="1"/>
          </p:cNvPicPr>
          <p:nvPr/>
        </p:nvPicPr>
        <p:blipFill>
          <a:blip r:embed="rId2"/>
          <a:stretch>
            <a:fillRect/>
          </a:stretch>
        </p:blipFill>
        <p:spPr>
          <a:xfrm>
            <a:off x="7385574" y="230002"/>
            <a:ext cx="4559982" cy="63979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6785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sky, outdoor, boat, transport&#10;&#10;Description automatically generated">
            <a:extLst>
              <a:ext uri="{FF2B5EF4-FFF2-40B4-BE49-F238E27FC236}">
                <a16:creationId xmlns:a16="http://schemas.microsoft.com/office/drawing/2014/main" id="{843553B7-36BF-4969-97FF-E386CE161EF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5598" r="35598"/>
          <a:stretch/>
        </p:blipFill>
        <p:spPr/>
      </p:pic>
      <p:sp>
        <p:nvSpPr>
          <p:cNvPr id="3" name="Text Placeholder 2">
            <a:extLst>
              <a:ext uri="{FF2B5EF4-FFF2-40B4-BE49-F238E27FC236}">
                <a16:creationId xmlns:a16="http://schemas.microsoft.com/office/drawing/2014/main" id="{BC77D32B-6EB7-4852-A60D-98B428DD8579}"/>
              </a:ext>
            </a:extLst>
          </p:cNvPr>
          <p:cNvSpPr>
            <a:spLocks noGrp="1"/>
          </p:cNvSpPr>
          <p:nvPr>
            <p:ph type="body" sz="half" idx="2"/>
          </p:nvPr>
        </p:nvSpPr>
        <p:spPr>
          <a:xfrm>
            <a:off x="361950" y="2354178"/>
            <a:ext cx="4550171" cy="4294272"/>
          </a:xfrm>
        </p:spPr>
        <p:txBody>
          <a:bodyPr>
            <a:noAutofit/>
          </a:bodyPr>
          <a:lstStyle/>
          <a:p>
            <a:r>
              <a:rPr lang="en-US"/>
              <a:t>Use outputs to shape broadband plans and engage development partners (Multilateral Banks, Development Agencies)</a:t>
            </a:r>
          </a:p>
          <a:p>
            <a:r>
              <a:rPr lang="en-US"/>
              <a:t>Compare the investments and returns associated with different technology solutions (e.g., wired, wireless)</a:t>
            </a:r>
          </a:p>
          <a:p>
            <a:r>
              <a:rPr lang="en-US"/>
              <a:t>Find the optimal solution for each area of the country (urban, suburban, rural)</a:t>
            </a:r>
          </a:p>
          <a:p>
            <a:r>
              <a:rPr lang="en-US"/>
              <a:t>Explore satellite backup options for rural areas</a:t>
            </a:r>
          </a:p>
          <a:p>
            <a:r>
              <a:rPr lang="en-US"/>
              <a:t>Analyze the optimal policies to make investments possible</a:t>
            </a:r>
          </a:p>
        </p:txBody>
      </p:sp>
      <p:sp>
        <p:nvSpPr>
          <p:cNvPr id="4" name="Title 3">
            <a:extLst>
              <a:ext uri="{FF2B5EF4-FFF2-40B4-BE49-F238E27FC236}">
                <a16:creationId xmlns:a16="http://schemas.microsoft.com/office/drawing/2014/main" id="{44156B36-7250-46C6-ABFD-537D8F4782DD}"/>
              </a:ext>
            </a:extLst>
          </p:cNvPr>
          <p:cNvSpPr>
            <a:spLocks noGrp="1"/>
          </p:cNvSpPr>
          <p:nvPr>
            <p:ph type="title"/>
          </p:nvPr>
        </p:nvSpPr>
        <p:spPr>
          <a:xfrm>
            <a:off x="361950" y="1270389"/>
            <a:ext cx="4530073" cy="933507"/>
          </a:xfrm>
        </p:spPr>
        <p:txBody>
          <a:bodyPr/>
          <a:lstStyle/>
          <a:p>
            <a:r>
              <a:rPr lang="en-US">
                <a:latin typeface="+mn-lt"/>
                <a:ea typeface="+mn-ea"/>
                <a:cs typeface="+mn-cs"/>
              </a:rPr>
              <a:t>Practical use Cases of the GEMS tool</a:t>
            </a:r>
            <a:br>
              <a:rPr lang="en-GB"/>
            </a:br>
            <a:endParaRPr lang="en-US"/>
          </a:p>
        </p:txBody>
      </p:sp>
      <p:sp>
        <p:nvSpPr>
          <p:cNvPr id="8" name="Text Placeholder 4">
            <a:extLst>
              <a:ext uri="{FF2B5EF4-FFF2-40B4-BE49-F238E27FC236}">
                <a16:creationId xmlns:a16="http://schemas.microsoft.com/office/drawing/2014/main" id="{22019BC5-1290-F1F5-4392-C55C86EE980D}"/>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dirty="0">
              <a:solidFill>
                <a:schemeClr val="accent3"/>
              </a:solidFill>
            </a:endParaRPr>
          </a:p>
        </p:txBody>
      </p:sp>
      <p:sp>
        <p:nvSpPr>
          <p:cNvPr id="2" name="TextBox 1">
            <a:extLst>
              <a:ext uri="{FF2B5EF4-FFF2-40B4-BE49-F238E27FC236}">
                <a16:creationId xmlns:a16="http://schemas.microsoft.com/office/drawing/2014/main" id="{C1F47F77-D131-321F-D653-E8959BB16784}"/>
              </a:ext>
            </a:extLst>
          </p:cNvPr>
          <p:cNvSpPr txBox="1"/>
          <p:nvPr/>
        </p:nvSpPr>
        <p:spPr>
          <a:xfrm>
            <a:off x="694276" y="308954"/>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GEMS</a:t>
            </a:r>
            <a:endParaRPr lang="en-US" sz="1600" dirty="0">
              <a:cs typeface="Arial"/>
            </a:endParaRPr>
          </a:p>
        </p:txBody>
      </p:sp>
    </p:spTree>
    <p:extLst>
      <p:ext uri="{BB962C8B-B14F-4D97-AF65-F5344CB8AC3E}">
        <p14:creationId xmlns:p14="http://schemas.microsoft.com/office/powerpoint/2010/main" val="3055627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4">
            <a:extLst>
              <a:ext uri="{FF2B5EF4-FFF2-40B4-BE49-F238E27FC236}">
                <a16:creationId xmlns:a16="http://schemas.microsoft.com/office/drawing/2014/main" id="{99AFE2E8-329B-4ECE-842B-5E8942988A46}"/>
              </a:ext>
            </a:extLst>
          </p:cNvPr>
          <p:cNvSpPr txBox="1">
            <a:spLocks/>
          </p:cNvSpPr>
          <p:nvPr/>
        </p:nvSpPr>
        <p:spPr>
          <a:xfrm>
            <a:off x="530906" y="3692983"/>
            <a:ext cx="2262333" cy="867930"/>
          </a:xfrm>
          <a:prstGeom prst="rect">
            <a:avLst/>
          </a:prstGeom>
          <a:ln>
            <a:noFill/>
          </a:ln>
        </p:spPr>
        <p:txBody>
          <a:bodyPr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algn="ctr"/>
            <a:r>
              <a:rPr lang="en-US" sz="1800" b="1">
                <a:solidFill>
                  <a:schemeClr val="tx1"/>
                </a:solidFill>
              </a:rPr>
              <a:t>How can we fulfill universal digital connectivity?</a:t>
            </a:r>
          </a:p>
        </p:txBody>
      </p:sp>
      <p:cxnSp>
        <p:nvCxnSpPr>
          <p:cNvPr id="51" name="Straight Connector 50">
            <a:extLst>
              <a:ext uri="{FF2B5EF4-FFF2-40B4-BE49-F238E27FC236}">
                <a16:creationId xmlns:a16="http://schemas.microsoft.com/office/drawing/2014/main" id="{17534AD3-4CD8-432B-AF4A-9456120D47F1}"/>
              </a:ext>
            </a:extLst>
          </p:cNvPr>
          <p:cNvCxnSpPr>
            <a:cxnSpLocks/>
          </p:cNvCxnSpPr>
          <p:nvPr/>
        </p:nvCxnSpPr>
        <p:spPr>
          <a:xfrm>
            <a:off x="3063608" y="2381381"/>
            <a:ext cx="0" cy="21031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7">
            <a:extLst>
              <a:ext uri="{FF2B5EF4-FFF2-40B4-BE49-F238E27FC236}">
                <a16:creationId xmlns:a16="http://schemas.microsoft.com/office/drawing/2014/main" id="{D6DBBF36-620C-3FE1-D6BD-604DE20076C9}"/>
              </a:ext>
            </a:extLst>
          </p:cNvPr>
          <p:cNvSpPr/>
          <p:nvPr/>
        </p:nvSpPr>
        <p:spPr>
          <a:xfrm>
            <a:off x="616074" y="2209931"/>
            <a:ext cx="2079321" cy="88322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noProof="0"/>
              <a:t>Government policy makers</a:t>
            </a:r>
          </a:p>
        </p:txBody>
      </p:sp>
      <p:sp>
        <p:nvSpPr>
          <p:cNvPr id="16" name="Title 3">
            <a:extLst>
              <a:ext uri="{FF2B5EF4-FFF2-40B4-BE49-F238E27FC236}">
                <a16:creationId xmlns:a16="http://schemas.microsoft.com/office/drawing/2014/main" id="{44156B36-7250-46C6-ABFD-537D8F4782DD}"/>
              </a:ext>
            </a:extLst>
          </p:cNvPr>
          <p:cNvSpPr>
            <a:spLocks noGrp="1"/>
          </p:cNvSpPr>
          <p:nvPr>
            <p:ph type="title"/>
          </p:nvPr>
        </p:nvSpPr>
        <p:spPr>
          <a:xfrm>
            <a:off x="2367187" y="1042089"/>
            <a:ext cx="7457625" cy="867930"/>
          </a:xfrm>
        </p:spPr>
        <p:txBody>
          <a:bodyPr/>
          <a:lstStyle/>
          <a:p>
            <a:pPr algn="ctr"/>
            <a:r>
              <a:rPr lang="en-US">
                <a:latin typeface="+mn-lt"/>
                <a:ea typeface="+mn-ea"/>
                <a:cs typeface="+mn-cs"/>
              </a:rPr>
              <a:t>GEMS should be used to frame a discussion among stakeholders</a:t>
            </a:r>
          </a:p>
        </p:txBody>
      </p:sp>
      <p:sp>
        <p:nvSpPr>
          <p:cNvPr id="18" name="Title 4">
            <a:extLst>
              <a:ext uri="{FF2B5EF4-FFF2-40B4-BE49-F238E27FC236}">
                <a16:creationId xmlns:a16="http://schemas.microsoft.com/office/drawing/2014/main" id="{99AFE2E8-329B-4ECE-842B-5E8942988A46}"/>
              </a:ext>
            </a:extLst>
          </p:cNvPr>
          <p:cNvSpPr txBox="1">
            <a:spLocks/>
          </p:cNvSpPr>
          <p:nvPr/>
        </p:nvSpPr>
        <p:spPr>
          <a:xfrm>
            <a:off x="3286457" y="3713326"/>
            <a:ext cx="2631772" cy="827245"/>
          </a:xfrm>
          <a:prstGeom prst="rect">
            <a:avLst/>
          </a:prstGeom>
          <a:ln>
            <a:noFill/>
          </a:ln>
        </p:spPr>
        <p:txBody>
          <a:bodyPr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algn="ctr"/>
            <a:r>
              <a:rPr lang="en-US" sz="1800" b="1">
                <a:solidFill>
                  <a:schemeClr val="tx1"/>
                </a:solidFill>
              </a:rPr>
              <a:t>Regulatory framework to fulfill universal connectivity?</a:t>
            </a:r>
          </a:p>
        </p:txBody>
      </p:sp>
      <p:cxnSp>
        <p:nvCxnSpPr>
          <p:cNvPr id="19" name="Straight Connector 50">
            <a:extLst>
              <a:ext uri="{FF2B5EF4-FFF2-40B4-BE49-F238E27FC236}">
                <a16:creationId xmlns:a16="http://schemas.microsoft.com/office/drawing/2014/main" id="{17534AD3-4CD8-432B-AF4A-9456120D47F1}"/>
              </a:ext>
            </a:extLst>
          </p:cNvPr>
          <p:cNvCxnSpPr>
            <a:cxnSpLocks/>
          </p:cNvCxnSpPr>
          <p:nvPr/>
        </p:nvCxnSpPr>
        <p:spPr>
          <a:xfrm>
            <a:off x="6074522" y="2381381"/>
            <a:ext cx="0" cy="21031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7">
            <a:extLst>
              <a:ext uri="{FF2B5EF4-FFF2-40B4-BE49-F238E27FC236}">
                <a16:creationId xmlns:a16="http://schemas.microsoft.com/office/drawing/2014/main" id="{D6DBBF36-620C-3FE1-D6BD-604DE20076C9}"/>
              </a:ext>
            </a:extLst>
          </p:cNvPr>
          <p:cNvSpPr/>
          <p:nvPr/>
        </p:nvSpPr>
        <p:spPr>
          <a:xfrm>
            <a:off x="3646038" y="2209931"/>
            <a:ext cx="2079321" cy="88322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Telecom regulators</a:t>
            </a:r>
          </a:p>
        </p:txBody>
      </p:sp>
      <p:sp>
        <p:nvSpPr>
          <p:cNvPr id="21" name="Title 4">
            <a:extLst>
              <a:ext uri="{FF2B5EF4-FFF2-40B4-BE49-F238E27FC236}">
                <a16:creationId xmlns:a16="http://schemas.microsoft.com/office/drawing/2014/main" id="{99AFE2E8-329B-4ECE-842B-5E8942988A46}"/>
              </a:ext>
            </a:extLst>
          </p:cNvPr>
          <p:cNvSpPr txBox="1">
            <a:spLocks/>
          </p:cNvSpPr>
          <p:nvPr/>
        </p:nvSpPr>
        <p:spPr>
          <a:xfrm>
            <a:off x="6265023" y="3713326"/>
            <a:ext cx="2492156" cy="827245"/>
          </a:xfrm>
          <a:prstGeom prst="rect">
            <a:avLst/>
          </a:prstGeom>
          <a:ln>
            <a:noFill/>
          </a:ln>
        </p:spPr>
        <p:txBody>
          <a:bodyPr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algn="ctr"/>
            <a:r>
              <a:rPr lang="en-US" sz="1800" b="1">
                <a:solidFill>
                  <a:schemeClr val="tx1"/>
                </a:solidFill>
              </a:rPr>
              <a:t>Achieve universal network deployment with positive ROI?</a:t>
            </a:r>
          </a:p>
        </p:txBody>
      </p:sp>
      <p:cxnSp>
        <p:nvCxnSpPr>
          <p:cNvPr id="22" name="Straight Connector 50">
            <a:extLst>
              <a:ext uri="{FF2B5EF4-FFF2-40B4-BE49-F238E27FC236}">
                <a16:creationId xmlns:a16="http://schemas.microsoft.com/office/drawing/2014/main" id="{17534AD3-4CD8-432B-AF4A-9456120D47F1}"/>
              </a:ext>
            </a:extLst>
          </p:cNvPr>
          <p:cNvCxnSpPr>
            <a:cxnSpLocks/>
          </p:cNvCxnSpPr>
          <p:nvPr/>
        </p:nvCxnSpPr>
        <p:spPr>
          <a:xfrm>
            <a:off x="8966729" y="2381381"/>
            <a:ext cx="0" cy="21031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7">
            <a:extLst>
              <a:ext uri="{FF2B5EF4-FFF2-40B4-BE49-F238E27FC236}">
                <a16:creationId xmlns:a16="http://schemas.microsoft.com/office/drawing/2014/main" id="{D6DBBF36-620C-3FE1-D6BD-604DE20076C9}"/>
              </a:ext>
            </a:extLst>
          </p:cNvPr>
          <p:cNvSpPr/>
          <p:nvPr/>
        </p:nvSpPr>
        <p:spPr>
          <a:xfrm>
            <a:off x="6423945" y="2209931"/>
            <a:ext cx="2079321" cy="88322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Telecom operators</a:t>
            </a:r>
          </a:p>
        </p:txBody>
      </p:sp>
      <p:sp>
        <p:nvSpPr>
          <p:cNvPr id="24" name="Title 4">
            <a:extLst>
              <a:ext uri="{FF2B5EF4-FFF2-40B4-BE49-F238E27FC236}">
                <a16:creationId xmlns:a16="http://schemas.microsoft.com/office/drawing/2014/main" id="{99AFE2E8-329B-4ECE-842B-5E8942988A46}"/>
              </a:ext>
            </a:extLst>
          </p:cNvPr>
          <p:cNvSpPr txBox="1">
            <a:spLocks/>
          </p:cNvSpPr>
          <p:nvPr/>
        </p:nvSpPr>
        <p:spPr>
          <a:xfrm>
            <a:off x="9187722" y="3713326"/>
            <a:ext cx="2391236" cy="827245"/>
          </a:xfrm>
          <a:prstGeom prst="rect">
            <a:avLst/>
          </a:prstGeom>
          <a:ln>
            <a:noFill/>
          </a:ln>
        </p:spPr>
        <p:txBody>
          <a:bodyPr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algn="ctr"/>
            <a:r>
              <a:rPr lang="en-US" sz="1800" b="1">
                <a:solidFill>
                  <a:schemeClr val="tx1"/>
                </a:solidFill>
              </a:rPr>
              <a:t>Digital transformation of production?</a:t>
            </a:r>
          </a:p>
        </p:txBody>
      </p:sp>
      <p:sp>
        <p:nvSpPr>
          <p:cNvPr id="26" name="Oval 7">
            <a:extLst>
              <a:ext uri="{FF2B5EF4-FFF2-40B4-BE49-F238E27FC236}">
                <a16:creationId xmlns:a16="http://schemas.microsoft.com/office/drawing/2014/main" id="{D6DBBF36-620C-3FE1-D6BD-604DE20076C9}"/>
              </a:ext>
            </a:extLst>
          </p:cNvPr>
          <p:cNvSpPr/>
          <p:nvPr/>
        </p:nvSpPr>
        <p:spPr>
          <a:xfrm>
            <a:off x="9415809" y="2209931"/>
            <a:ext cx="2079321" cy="88322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Private sector enterprises</a:t>
            </a:r>
          </a:p>
        </p:txBody>
      </p:sp>
      <p:sp>
        <p:nvSpPr>
          <p:cNvPr id="28" name="Rectángulo: esquinas redondeadas 15">
            <a:extLst>
              <a:ext uri="{FF2B5EF4-FFF2-40B4-BE49-F238E27FC236}">
                <a16:creationId xmlns:a16="http://schemas.microsoft.com/office/drawing/2014/main" id="{B3DC932B-A359-FD67-CDE6-24B54E6C368A}"/>
              </a:ext>
            </a:extLst>
          </p:cNvPr>
          <p:cNvSpPr/>
          <p:nvPr/>
        </p:nvSpPr>
        <p:spPr>
          <a:xfrm>
            <a:off x="4905056" y="5405926"/>
            <a:ext cx="2140646" cy="47400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GEMS</a:t>
            </a:r>
            <a:endParaRPr lang="en-US" sz="2400" b="1" noProof="0"/>
          </a:p>
        </p:txBody>
      </p:sp>
      <p:cxnSp>
        <p:nvCxnSpPr>
          <p:cNvPr id="30" name="Straight Arrow Connector 23">
            <a:extLst>
              <a:ext uri="{FF2B5EF4-FFF2-40B4-BE49-F238E27FC236}">
                <a16:creationId xmlns:a16="http://schemas.microsoft.com/office/drawing/2014/main" id="{9E287881-3F09-C132-E6B4-9B815A3C760C}"/>
              </a:ext>
            </a:extLst>
          </p:cNvPr>
          <p:cNvCxnSpPr>
            <a:cxnSpLocks/>
          </p:cNvCxnSpPr>
          <p:nvPr/>
        </p:nvCxnSpPr>
        <p:spPr>
          <a:xfrm>
            <a:off x="1629499" y="4518991"/>
            <a:ext cx="2787964" cy="886935"/>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2">
            <a:extLst>
              <a:ext uri="{FF2B5EF4-FFF2-40B4-BE49-F238E27FC236}">
                <a16:creationId xmlns:a16="http://schemas.microsoft.com/office/drawing/2014/main" id="{C05D1A94-3A18-0075-4C59-86B0104AC1FC}"/>
              </a:ext>
            </a:extLst>
          </p:cNvPr>
          <p:cNvCxnSpPr>
            <a:cxnSpLocks/>
            <a:stCxn id="18" idx="2"/>
          </p:cNvCxnSpPr>
          <p:nvPr/>
        </p:nvCxnSpPr>
        <p:spPr>
          <a:xfrm>
            <a:off x="4602343" y="4540571"/>
            <a:ext cx="807286" cy="688654"/>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2">
            <a:extLst>
              <a:ext uri="{FF2B5EF4-FFF2-40B4-BE49-F238E27FC236}">
                <a16:creationId xmlns:a16="http://schemas.microsoft.com/office/drawing/2014/main" id="{C05D1A94-3A18-0075-4C59-86B0104AC1FC}"/>
              </a:ext>
            </a:extLst>
          </p:cNvPr>
          <p:cNvCxnSpPr>
            <a:cxnSpLocks/>
            <a:stCxn id="21" idx="2"/>
          </p:cNvCxnSpPr>
          <p:nvPr/>
        </p:nvCxnSpPr>
        <p:spPr>
          <a:xfrm flipH="1">
            <a:off x="6549759" y="4540571"/>
            <a:ext cx="961342" cy="688654"/>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23">
            <a:extLst>
              <a:ext uri="{FF2B5EF4-FFF2-40B4-BE49-F238E27FC236}">
                <a16:creationId xmlns:a16="http://schemas.microsoft.com/office/drawing/2014/main" id="{9E287881-3F09-C132-E6B4-9B815A3C760C}"/>
              </a:ext>
            </a:extLst>
          </p:cNvPr>
          <p:cNvCxnSpPr>
            <a:cxnSpLocks/>
            <a:stCxn id="24" idx="2"/>
          </p:cNvCxnSpPr>
          <p:nvPr/>
        </p:nvCxnSpPr>
        <p:spPr>
          <a:xfrm flipH="1">
            <a:off x="7666232" y="4540571"/>
            <a:ext cx="2717108" cy="865355"/>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45" name="Flecha abajo 44"/>
          <p:cNvSpPr/>
          <p:nvPr/>
        </p:nvSpPr>
        <p:spPr>
          <a:xfrm>
            <a:off x="1438998" y="3210308"/>
            <a:ext cx="381000" cy="32631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echa abajo 48"/>
          <p:cNvSpPr/>
          <p:nvPr/>
        </p:nvSpPr>
        <p:spPr>
          <a:xfrm>
            <a:off x="4495198" y="3210308"/>
            <a:ext cx="381000" cy="32631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echa abajo 49"/>
          <p:cNvSpPr/>
          <p:nvPr/>
        </p:nvSpPr>
        <p:spPr>
          <a:xfrm>
            <a:off x="7285232" y="3210308"/>
            <a:ext cx="381000" cy="32631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echa abajo 51"/>
          <p:cNvSpPr/>
          <p:nvPr/>
        </p:nvSpPr>
        <p:spPr>
          <a:xfrm>
            <a:off x="10341432" y="3210308"/>
            <a:ext cx="381000" cy="32631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TU logo blue">
            <a:extLst>
              <a:ext uri="{FF2B5EF4-FFF2-40B4-BE49-F238E27FC236}">
                <a16:creationId xmlns:a16="http://schemas.microsoft.com/office/drawing/2014/main" id="{67AF1198-C0E1-5BB8-3385-0C6710D10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5" name="Text Placeholder 4">
            <a:extLst>
              <a:ext uri="{FF2B5EF4-FFF2-40B4-BE49-F238E27FC236}">
                <a16:creationId xmlns:a16="http://schemas.microsoft.com/office/drawing/2014/main" id="{718EAC67-61B9-24A5-9698-7F3FFBEDA2C6}"/>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a:p>
            <a:endParaRPr lang="en-GB" sz="1600" dirty="0">
              <a:solidFill>
                <a:schemeClr val="accent3"/>
              </a:solidFill>
            </a:endParaRPr>
          </a:p>
        </p:txBody>
      </p:sp>
    </p:spTree>
    <p:extLst>
      <p:ext uri="{BB962C8B-B14F-4D97-AF65-F5344CB8AC3E}">
        <p14:creationId xmlns:p14="http://schemas.microsoft.com/office/powerpoint/2010/main" val="2241424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object, sky&#10;&#10;Description automatically generated">
            <a:extLst>
              <a:ext uri="{FF2B5EF4-FFF2-40B4-BE49-F238E27FC236}">
                <a16:creationId xmlns:a16="http://schemas.microsoft.com/office/drawing/2014/main" id="{54307A62-FCA3-4F30-B643-50AE3D8D64C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6129" r="16129"/>
          <a:stretch/>
        </p:blipFill>
        <p:spPr/>
      </p:pic>
      <p:sp>
        <p:nvSpPr>
          <p:cNvPr id="12" name="Text Placeholder 11">
            <a:extLst>
              <a:ext uri="{FF2B5EF4-FFF2-40B4-BE49-F238E27FC236}">
                <a16:creationId xmlns:a16="http://schemas.microsoft.com/office/drawing/2014/main" id="{93E41D4B-4287-4D48-BD73-542E6AB59E85}"/>
              </a:ext>
            </a:extLst>
          </p:cNvPr>
          <p:cNvSpPr>
            <a:spLocks noGrp="1"/>
          </p:cNvSpPr>
          <p:nvPr>
            <p:ph type="body" sz="half" idx="2"/>
          </p:nvPr>
        </p:nvSpPr>
        <p:spPr>
          <a:xfrm>
            <a:off x="304800" y="2277900"/>
            <a:ext cx="4889502" cy="4294350"/>
          </a:xfrm>
        </p:spPr>
        <p:txBody>
          <a:bodyPr>
            <a:noAutofit/>
          </a:bodyPr>
          <a:lstStyle/>
          <a:p>
            <a:r>
              <a:rPr lang="en-US"/>
              <a:t>To calculate investment and return estimates the platform requires entering all data fields; even if data is not available, the user will have to provide reliable estimates for all data</a:t>
            </a:r>
          </a:p>
          <a:p>
            <a:r>
              <a:rPr lang="en-US"/>
              <a:t>The platform provides calculation of average investment and returns under a range of assumptions and econometric models within a confidence interval</a:t>
            </a:r>
          </a:p>
          <a:p>
            <a:r>
              <a:rPr lang="en-US"/>
              <a:t>Platform estimates provide an initial calculation of investment and results for a particular project/plan, which require further refinement in case they  will be used for business case development</a:t>
            </a:r>
          </a:p>
        </p:txBody>
      </p:sp>
      <p:sp>
        <p:nvSpPr>
          <p:cNvPr id="2" name="Title 1">
            <a:extLst>
              <a:ext uri="{FF2B5EF4-FFF2-40B4-BE49-F238E27FC236}">
                <a16:creationId xmlns:a16="http://schemas.microsoft.com/office/drawing/2014/main" id="{798E336F-E517-4825-9417-61422F658952}"/>
              </a:ext>
            </a:extLst>
          </p:cNvPr>
          <p:cNvSpPr>
            <a:spLocks noGrp="1"/>
          </p:cNvSpPr>
          <p:nvPr>
            <p:ph type="title"/>
          </p:nvPr>
        </p:nvSpPr>
        <p:spPr>
          <a:xfrm>
            <a:off x="465990" y="1117989"/>
            <a:ext cx="4587222" cy="933507"/>
          </a:xfrm>
        </p:spPr>
        <p:txBody>
          <a:bodyPr/>
          <a:lstStyle/>
          <a:p>
            <a:r>
              <a:rPr lang="en-US"/>
              <a:t>Overall Caveats of GEMS platform (I)</a:t>
            </a:r>
          </a:p>
        </p:txBody>
      </p:sp>
      <p:sp>
        <p:nvSpPr>
          <p:cNvPr id="6" name="Text Placeholder 4">
            <a:extLst>
              <a:ext uri="{FF2B5EF4-FFF2-40B4-BE49-F238E27FC236}">
                <a16:creationId xmlns:a16="http://schemas.microsoft.com/office/drawing/2014/main" id="{29323ADE-50C9-B67E-8B80-4B6BAE641EDD}"/>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p:txBody>
      </p:sp>
    </p:spTree>
    <p:extLst>
      <p:ext uri="{BB962C8B-B14F-4D97-AF65-F5344CB8AC3E}">
        <p14:creationId xmlns:p14="http://schemas.microsoft.com/office/powerpoint/2010/main" val="391995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computer&#10;&#10;Description automatically generated">
            <a:extLst>
              <a:ext uri="{FF2B5EF4-FFF2-40B4-BE49-F238E27FC236}">
                <a16:creationId xmlns:a16="http://schemas.microsoft.com/office/drawing/2014/main" id="{FE0A05A1-9FEE-40A1-B517-A5C998703D2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9454" r="19454"/>
          <a:stretch/>
        </p:blipFill>
        <p:spPr/>
      </p:pic>
      <p:sp>
        <p:nvSpPr>
          <p:cNvPr id="4" name="Title 3">
            <a:extLst>
              <a:ext uri="{FF2B5EF4-FFF2-40B4-BE49-F238E27FC236}">
                <a16:creationId xmlns:a16="http://schemas.microsoft.com/office/drawing/2014/main" id="{43933FA5-F997-4175-9503-D3A46EF60E4D}"/>
              </a:ext>
            </a:extLst>
          </p:cNvPr>
          <p:cNvSpPr>
            <a:spLocks noGrp="1"/>
          </p:cNvSpPr>
          <p:nvPr>
            <p:ph type="title"/>
          </p:nvPr>
        </p:nvSpPr>
        <p:spPr>
          <a:xfrm>
            <a:off x="482724" y="1143801"/>
            <a:ext cx="5785143" cy="867930"/>
          </a:xfrm>
        </p:spPr>
        <p:txBody>
          <a:bodyPr/>
          <a:lstStyle/>
          <a:p>
            <a:r>
              <a:rPr lang="en-US"/>
              <a:t>Overall Caveats of GEMS platform (II)</a:t>
            </a:r>
          </a:p>
        </p:txBody>
      </p:sp>
      <p:sp>
        <p:nvSpPr>
          <p:cNvPr id="3" name="Text Placeholder 2">
            <a:extLst>
              <a:ext uri="{FF2B5EF4-FFF2-40B4-BE49-F238E27FC236}">
                <a16:creationId xmlns:a16="http://schemas.microsoft.com/office/drawing/2014/main" id="{E7C5D06F-DA01-480F-A437-F4CAC1C6F5F8}"/>
              </a:ext>
            </a:extLst>
          </p:cNvPr>
          <p:cNvSpPr>
            <a:spLocks noGrp="1"/>
          </p:cNvSpPr>
          <p:nvPr>
            <p:ph type="body" sz="half" idx="2"/>
          </p:nvPr>
        </p:nvSpPr>
        <p:spPr>
          <a:xfrm>
            <a:off x="616074" y="2245958"/>
            <a:ext cx="6000749" cy="4307242"/>
          </a:xfrm>
        </p:spPr>
        <p:txBody>
          <a:bodyPr/>
          <a:lstStyle/>
          <a:p>
            <a:pPr marL="285750" indent="-285750">
              <a:buFont typeface="Arial" panose="020B0604020202020204" pitchFamily="34" charset="0"/>
              <a:buChar char="•"/>
            </a:pPr>
            <a:r>
              <a:rPr lang="en-US"/>
              <a:t>The platform does not address topography conditions affecting investment; it only considers population density as a cost driver – if user needs to incorporate topographic considerations, use of the CPP platform for restricted territories is advisable</a:t>
            </a:r>
          </a:p>
          <a:p>
            <a:pPr marL="285750" indent="-285750">
              <a:buFont typeface="Arial" panose="020B0604020202020204" pitchFamily="34" charset="0"/>
              <a:buChar char="•"/>
            </a:pPr>
            <a:r>
              <a:rPr lang="en-US"/>
              <a:t>The regulatory options menu to simulate is limited, constrained by the availability of data for a cross-country sample</a:t>
            </a:r>
          </a:p>
          <a:p>
            <a:pPr marL="285750" indent="-285750">
              <a:buFont typeface="Arial" panose="020B0604020202020204" pitchFamily="34" charset="0"/>
              <a:buChar char="•"/>
            </a:pPr>
            <a:r>
              <a:rPr lang="en-US"/>
              <a:t>Beyond urban / suburban / rural, the model does not provide more granular disaggregation (e.g., covering specific schools or municipalities); in this case, rely on the CPP platform</a:t>
            </a:r>
          </a:p>
        </p:txBody>
      </p:sp>
      <p:sp>
        <p:nvSpPr>
          <p:cNvPr id="8" name="Text Placeholder 4">
            <a:extLst>
              <a:ext uri="{FF2B5EF4-FFF2-40B4-BE49-F238E27FC236}">
                <a16:creationId xmlns:a16="http://schemas.microsoft.com/office/drawing/2014/main" id="{2AA91013-31E8-2A3E-1ABF-4295F545DBD8}"/>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p:txBody>
      </p:sp>
    </p:spTree>
    <p:extLst>
      <p:ext uri="{BB962C8B-B14F-4D97-AF65-F5344CB8AC3E}">
        <p14:creationId xmlns:p14="http://schemas.microsoft.com/office/powerpoint/2010/main" val="2588513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44156B36-7250-46C6-ABFD-537D8F4782DD}"/>
              </a:ext>
            </a:extLst>
          </p:cNvPr>
          <p:cNvSpPr>
            <a:spLocks noGrp="1"/>
          </p:cNvSpPr>
          <p:nvPr>
            <p:ph type="title"/>
          </p:nvPr>
        </p:nvSpPr>
        <p:spPr>
          <a:xfrm>
            <a:off x="2334277" y="409207"/>
            <a:ext cx="7457625" cy="480131"/>
          </a:xfrm>
        </p:spPr>
        <p:txBody>
          <a:bodyPr/>
          <a:lstStyle/>
          <a:p>
            <a:pPr algn="ctr"/>
            <a:r>
              <a:rPr lang="en-US"/>
              <a:t>GEMS Tool: Conceptual Structure</a:t>
            </a:r>
          </a:p>
        </p:txBody>
      </p:sp>
      <p:grpSp>
        <p:nvGrpSpPr>
          <p:cNvPr id="27" name="Software and database">
            <a:extLst>
              <a:ext uri="{FF2B5EF4-FFF2-40B4-BE49-F238E27FC236}">
                <a16:creationId xmlns:a16="http://schemas.microsoft.com/office/drawing/2014/main" id="{1E18A054-AF16-9900-879A-B4A70FC43401}"/>
              </a:ext>
            </a:extLst>
          </p:cNvPr>
          <p:cNvGrpSpPr/>
          <p:nvPr/>
        </p:nvGrpSpPr>
        <p:grpSpPr>
          <a:xfrm>
            <a:off x="9334702" y="1007104"/>
            <a:ext cx="457200" cy="457200"/>
            <a:chOff x="2180860" y="4458495"/>
            <a:chExt cx="457200" cy="457200"/>
          </a:xfrm>
        </p:grpSpPr>
        <p:grpSp>
          <p:nvGrpSpPr>
            <p:cNvPr id="29" name="Graphic 8">
              <a:extLst>
                <a:ext uri="{FF2B5EF4-FFF2-40B4-BE49-F238E27FC236}">
                  <a16:creationId xmlns:a16="http://schemas.microsoft.com/office/drawing/2014/main" id="{CB32A051-52F6-3E27-4C58-3B49AD3D2F93}"/>
                </a:ext>
              </a:extLst>
            </p:cNvPr>
            <p:cNvGrpSpPr/>
            <p:nvPr/>
          </p:nvGrpSpPr>
          <p:grpSpPr>
            <a:xfrm>
              <a:off x="2285635" y="4458495"/>
              <a:ext cx="352425" cy="287940"/>
              <a:chOff x="2285635" y="4458495"/>
              <a:chExt cx="352425" cy="287940"/>
            </a:xfrm>
            <a:solidFill>
              <a:srgbClr val="009CD6"/>
            </a:solidFill>
          </p:grpSpPr>
          <p:grpSp>
            <p:nvGrpSpPr>
              <p:cNvPr id="46" name="Graphic 8">
                <a:extLst>
                  <a:ext uri="{FF2B5EF4-FFF2-40B4-BE49-F238E27FC236}">
                    <a16:creationId xmlns:a16="http://schemas.microsoft.com/office/drawing/2014/main" id="{FF909D33-6F6E-5179-30B1-BEE14823DD4D}"/>
                  </a:ext>
                </a:extLst>
              </p:cNvPr>
              <p:cNvGrpSpPr/>
              <p:nvPr/>
            </p:nvGrpSpPr>
            <p:grpSpPr>
              <a:xfrm>
                <a:off x="2285635" y="4479640"/>
                <a:ext cx="352425" cy="68675"/>
                <a:chOff x="2285635" y="4479640"/>
                <a:chExt cx="352425" cy="68675"/>
              </a:xfrm>
              <a:solidFill>
                <a:srgbClr val="009CD6"/>
              </a:solidFill>
            </p:grpSpPr>
            <p:sp>
              <p:nvSpPr>
                <p:cNvPr id="48" name="Freeform: Shape 2861">
                  <a:extLst>
                    <a:ext uri="{FF2B5EF4-FFF2-40B4-BE49-F238E27FC236}">
                      <a16:creationId xmlns:a16="http://schemas.microsoft.com/office/drawing/2014/main" id="{5B6E61B5-DE7E-171A-5E51-00A4D47D6BF8}"/>
                    </a:ext>
                  </a:extLst>
                </p:cNvPr>
                <p:cNvSpPr/>
                <p:nvPr/>
              </p:nvSpPr>
              <p:spPr>
                <a:xfrm>
                  <a:off x="2285635" y="4529265"/>
                  <a:ext cx="352425" cy="19050"/>
                </a:xfrm>
                <a:custGeom>
                  <a:avLst/>
                  <a:gdLst>
                    <a:gd name="connsiteX0" fmla="*/ 342900 w 352425"/>
                    <a:gd name="connsiteY0" fmla="*/ 19050 h 19050"/>
                    <a:gd name="connsiteX1" fmla="*/ 9525 w 352425"/>
                    <a:gd name="connsiteY1" fmla="*/ 19050 h 19050"/>
                    <a:gd name="connsiteX2" fmla="*/ 0 w 352425"/>
                    <a:gd name="connsiteY2" fmla="*/ 9525 h 19050"/>
                    <a:gd name="connsiteX3" fmla="*/ 9525 w 352425"/>
                    <a:gd name="connsiteY3" fmla="*/ 0 h 19050"/>
                    <a:gd name="connsiteX4" fmla="*/ 342900 w 352425"/>
                    <a:gd name="connsiteY4" fmla="*/ 0 h 19050"/>
                    <a:gd name="connsiteX5" fmla="*/ 352425 w 352425"/>
                    <a:gd name="connsiteY5" fmla="*/ 9525 h 19050"/>
                    <a:gd name="connsiteX6" fmla="*/ 342900 w 35242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25" h="19050">
                      <a:moveTo>
                        <a:pt x="342900" y="19050"/>
                      </a:moveTo>
                      <a:lnTo>
                        <a:pt x="9525" y="19050"/>
                      </a:lnTo>
                      <a:cubicBezTo>
                        <a:pt x="4286" y="19050"/>
                        <a:pt x="0" y="14764"/>
                        <a:pt x="0" y="9525"/>
                      </a:cubicBezTo>
                      <a:cubicBezTo>
                        <a:pt x="0" y="4286"/>
                        <a:pt x="4286" y="0"/>
                        <a:pt x="9525" y="0"/>
                      </a:cubicBezTo>
                      <a:lnTo>
                        <a:pt x="342900" y="0"/>
                      </a:lnTo>
                      <a:cubicBezTo>
                        <a:pt x="348139" y="0"/>
                        <a:pt x="352425" y="4286"/>
                        <a:pt x="352425" y="9525"/>
                      </a:cubicBezTo>
                      <a:cubicBezTo>
                        <a:pt x="352425" y="14764"/>
                        <a:pt x="348139" y="19050"/>
                        <a:pt x="342900" y="19050"/>
                      </a:cubicBezTo>
                      <a:close/>
                    </a:path>
                  </a:pathLst>
                </a:custGeom>
                <a:solidFill>
                  <a:srgbClr val="009CD6"/>
                </a:solidFill>
                <a:ln w="9525" cap="flat">
                  <a:noFill/>
                  <a:prstDash val="solid"/>
                  <a:miter/>
                </a:ln>
              </p:spPr>
              <p:txBody>
                <a:bodyPr rtlCol="0" anchor="ctr"/>
                <a:lstStyle/>
                <a:p>
                  <a:endParaRPr lang="en-GB"/>
                </a:p>
              </p:txBody>
            </p:sp>
            <p:sp>
              <p:nvSpPr>
                <p:cNvPr id="49" name="Freeform: Shape 2862">
                  <a:extLst>
                    <a:ext uri="{FF2B5EF4-FFF2-40B4-BE49-F238E27FC236}">
                      <a16:creationId xmlns:a16="http://schemas.microsoft.com/office/drawing/2014/main" id="{ECC718CD-6FF9-E826-C4E9-1545726D5491}"/>
                    </a:ext>
                  </a:extLst>
                </p:cNvPr>
                <p:cNvSpPr/>
                <p:nvPr/>
              </p:nvSpPr>
              <p:spPr>
                <a:xfrm>
                  <a:off x="2568242" y="4479640"/>
                  <a:ext cx="48005" cy="47434"/>
                </a:xfrm>
                <a:custGeom>
                  <a:avLst/>
                  <a:gdLst>
                    <a:gd name="connsiteX0" fmla="*/ 24003 w 48005"/>
                    <a:gd name="connsiteY0" fmla="*/ 47434 h 47434"/>
                    <a:gd name="connsiteX1" fmla="*/ 0 w 48005"/>
                    <a:gd name="connsiteY1" fmla="*/ 23717 h 47434"/>
                    <a:gd name="connsiteX2" fmla="*/ 24003 w 48005"/>
                    <a:gd name="connsiteY2" fmla="*/ 0 h 47434"/>
                    <a:gd name="connsiteX3" fmla="*/ 48006 w 48005"/>
                    <a:gd name="connsiteY3" fmla="*/ 23717 h 47434"/>
                    <a:gd name="connsiteX4" fmla="*/ 24003 w 48005"/>
                    <a:gd name="connsiteY4" fmla="*/ 47434 h 47434"/>
                    <a:gd name="connsiteX5" fmla="*/ 24003 w 48005"/>
                    <a:gd name="connsiteY5" fmla="*/ 19145 h 47434"/>
                    <a:gd name="connsiteX6" fmla="*/ 19050 w 48005"/>
                    <a:gd name="connsiteY6" fmla="*/ 23812 h 47434"/>
                    <a:gd name="connsiteX7" fmla="*/ 24003 w 48005"/>
                    <a:gd name="connsiteY7" fmla="*/ 28480 h 47434"/>
                    <a:gd name="connsiteX8" fmla="*/ 28956 w 48005"/>
                    <a:gd name="connsiteY8" fmla="*/ 23812 h 47434"/>
                    <a:gd name="connsiteX9" fmla="*/ 24003 w 48005"/>
                    <a:gd name="connsiteY9" fmla="*/ 19145 h 4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5" h="47434">
                      <a:moveTo>
                        <a:pt x="24003" y="47434"/>
                      </a:moveTo>
                      <a:cubicBezTo>
                        <a:pt x="10763" y="47434"/>
                        <a:pt x="0" y="36862"/>
                        <a:pt x="0" y="23717"/>
                      </a:cubicBezTo>
                      <a:cubicBezTo>
                        <a:pt x="0" y="10573"/>
                        <a:pt x="10763" y="0"/>
                        <a:pt x="24003" y="0"/>
                      </a:cubicBezTo>
                      <a:cubicBezTo>
                        <a:pt x="37243" y="0"/>
                        <a:pt x="48006" y="10573"/>
                        <a:pt x="48006" y="23717"/>
                      </a:cubicBezTo>
                      <a:cubicBezTo>
                        <a:pt x="48006" y="36862"/>
                        <a:pt x="37243" y="47434"/>
                        <a:pt x="24003" y="47434"/>
                      </a:cubicBezTo>
                      <a:close/>
                      <a:moveTo>
                        <a:pt x="24003" y="19145"/>
                      </a:moveTo>
                      <a:cubicBezTo>
                        <a:pt x="21241" y="19145"/>
                        <a:pt x="19050" y="21241"/>
                        <a:pt x="19050" y="23812"/>
                      </a:cubicBezTo>
                      <a:cubicBezTo>
                        <a:pt x="19050" y="26384"/>
                        <a:pt x="21241" y="28480"/>
                        <a:pt x="24003" y="28480"/>
                      </a:cubicBezTo>
                      <a:cubicBezTo>
                        <a:pt x="26765" y="28480"/>
                        <a:pt x="28956" y="26384"/>
                        <a:pt x="28956" y="23812"/>
                      </a:cubicBezTo>
                      <a:cubicBezTo>
                        <a:pt x="28956" y="21241"/>
                        <a:pt x="26765" y="19145"/>
                        <a:pt x="24003" y="19145"/>
                      </a:cubicBezTo>
                      <a:close/>
                    </a:path>
                  </a:pathLst>
                </a:custGeom>
                <a:solidFill>
                  <a:srgbClr val="009CD6"/>
                </a:solidFill>
                <a:ln w="9525" cap="flat">
                  <a:noFill/>
                  <a:prstDash val="solid"/>
                  <a:miter/>
                </a:ln>
              </p:spPr>
              <p:txBody>
                <a:bodyPr rtlCol="0" anchor="ctr"/>
                <a:lstStyle/>
                <a:p>
                  <a:endParaRPr lang="en-GB"/>
                </a:p>
              </p:txBody>
            </p:sp>
            <p:sp>
              <p:nvSpPr>
                <p:cNvPr id="50" name="Freeform: Shape 2863">
                  <a:extLst>
                    <a:ext uri="{FF2B5EF4-FFF2-40B4-BE49-F238E27FC236}">
                      <a16:creationId xmlns:a16="http://schemas.microsoft.com/office/drawing/2014/main" id="{B47AF7CE-DDBB-75CB-6B42-C08120893C55}"/>
                    </a:ext>
                  </a:extLst>
                </p:cNvPr>
                <p:cNvSpPr/>
                <p:nvPr/>
              </p:nvSpPr>
              <p:spPr>
                <a:xfrm>
                  <a:off x="2517569" y="4479640"/>
                  <a:ext cx="48006" cy="47434"/>
                </a:xfrm>
                <a:custGeom>
                  <a:avLst/>
                  <a:gdLst>
                    <a:gd name="connsiteX0" fmla="*/ 24003 w 48006"/>
                    <a:gd name="connsiteY0" fmla="*/ 47434 h 47434"/>
                    <a:gd name="connsiteX1" fmla="*/ 0 w 48006"/>
                    <a:gd name="connsiteY1" fmla="*/ 23717 h 47434"/>
                    <a:gd name="connsiteX2" fmla="*/ 24003 w 48006"/>
                    <a:gd name="connsiteY2" fmla="*/ 0 h 47434"/>
                    <a:gd name="connsiteX3" fmla="*/ 48006 w 48006"/>
                    <a:gd name="connsiteY3" fmla="*/ 23717 h 47434"/>
                    <a:gd name="connsiteX4" fmla="*/ 24003 w 48006"/>
                    <a:gd name="connsiteY4" fmla="*/ 47434 h 47434"/>
                    <a:gd name="connsiteX5" fmla="*/ 24003 w 48006"/>
                    <a:gd name="connsiteY5" fmla="*/ 19145 h 47434"/>
                    <a:gd name="connsiteX6" fmla="*/ 19050 w 48006"/>
                    <a:gd name="connsiteY6" fmla="*/ 23812 h 47434"/>
                    <a:gd name="connsiteX7" fmla="*/ 24003 w 48006"/>
                    <a:gd name="connsiteY7" fmla="*/ 28480 h 47434"/>
                    <a:gd name="connsiteX8" fmla="*/ 28956 w 48006"/>
                    <a:gd name="connsiteY8" fmla="*/ 23812 h 47434"/>
                    <a:gd name="connsiteX9" fmla="*/ 24003 w 48006"/>
                    <a:gd name="connsiteY9" fmla="*/ 19145 h 4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 h="47434">
                      <a:moveTo>
                        <a:pt x="24003" y="47434"/>
                      </a:moveTo>
                      <a:cubicBezTo>
                        <a:pt x="10763" y="47434"/>
                        <a:pt x="0" y="36862"/>
                        <a:pt x="0" y="23717"/>
                      </a:cubicBezTo>
                      <a:cubicBezTo>
                        <a:pt x="0" y="10573"/>
                        <a:pt x="10763" y="0"/>
                        <a:pt x="24003" y="0"/>
                      </a:cubicBezTo>
                      <a:cubicBezTo>
                        <a:pt x="37243" y="0"/>
                        <a:pt x="48006" y="10573"/>
                        <a:pt x="48006" y="23717"/>
                      </a:cubicBezTo>
                      <a:cubicBezTo>
                        <a:pt x="48006" y="36862"/>
                        <a:pt x="37243" y="47434"/>
                        <a:pt x="24003" y="47434"/>
                      </a:cubicBezTo>
                      <a:close/>
                      <a:moveTo>
                        <a:pt x="24003" y="19145"/>
                      </a:moveTo>
                      <a:cubicBezTo>
                        <a:pt x="21241" y="19145"/>
                        <a:pt x="19050" y="21241"/>
                        <a:pt x="19050" y="23812"/>
                      </a:cubicBezTo>
                      <a:cubicBezTo>
                        <a:pt x="19050" y="26384"/>
                        <a:pt x="21241" y="28480"/>
                        <a:pt x="24003" y="28480"/>
                      </a:cubicBezTo>
                      <a:cubicBezTo>
                        <a:pt x="26765" y="28480"/>
                        <a:pt x="28956" y="26384"/>
                        <a:pt x="28956" y="23812"/>
                      </a:cubicBezTo>
                      <a:cubicBezTo>
                        <a:pt x="28956" y="21241"/>
                        <a:pt x="26765" y="19145"/>
                        <a:pt x="24003" y="19145"/>
                      </a:cubicBezTo>
                      <a:close/>
                    </a:path>
                  </a:pathLst>
                </a:custGeom>
                <a:solidFill>
                  <a:srgbClr val="009CD6"/>
                </a:solidFill>
                <a:ln w="9525" cap="flat">
                  <a:noFill/>
                  <a:prstDash val="solid"/>
                  <a:miter/>
                </a:ln>
              </p:spPr>
              <p:txBody>
                <a:bodyPr rtlCol="0" anchor="ctr"/>
                <a:lstStyle/>
                <a:p>
                  <a:endParaRPr lang="en-GB"/>
                </a:p>
              </p:txBody>
            </p:sp>
            <p:sp>
              <p:nvSpPr>
                <p:cNvPr id="52" name="Freeform: Shape 2864">
                  <a:extLst>
                    <a:ext uri="{FF2B5EF4-FFF2-40B4-BE49-F238E27FC236}">
                      <a16:creationId xmlns:a16="http://schemas.microsoft.com/office/drawing/2014/main" id="{70C1898E-A609-04B0-9DF2-D6AB94A9D3C0}"/>
                    </a:ext>
                  </a:extLst>
                </p:cNvPr>
                <p:cNvSpPr/>
                <p:nvPr/>
              </p:nvSpPr>
              <p:spPr>
                <a:xfrm>
                  <a:off x="2466801" y="4479640"/>
                  <a:ext cx="48006" cy="47434"/>
                </a:xfrm>
                <a:custGeom>
                  <a:avLst/>
                  <a:gdLst>
                    <a:gd name="connsiteX0" fmla="*/ 24003 w 48006"/>
                    <a:gd name="connsiteY0" fmla="*/ 47434 h 47434"/>
                    <a:gd name="connsiteX1" fmla="*/ 0 w 48006"/>
                    <a:gd name="connsiteY1" fmla="*/ 23717 h 47434"/>
                    <a:gd name="connsiteX2" fmla="*/ 24003 w 48006"/>
                    <a:gd name="connsiteY2" fmla="*/ 0 h 47434"/>
                    <a:gd name="connsiteX3" fmla="*/ 48006 w 48006"/>
                    <a:gd name="connsiteY3" fmla="*/ 23717 h 47434"/>
                    <a:gd name="connsiteX4" fmla="*/ 24003 w 48006"/>
                    <a:gd name="connsiteY4" fmla="*/ 47434 h 47434"/>
                    <a:gd name="connsiteX5" fmla="*/ 24003 w 48006"/>
                    <a:gd name="connsiteY5" fmla="*/ 19145 h 47434"/>
                    <a:gd name="connsiteX6" fmla="*/ 19050 w 48006"/>
                    <a:gd name="connsiteY6" fmla="*/ 23812 h 47434"/>
                    <a:gd name="connsiteX7" fmla="*/ 24003 w 48006"/>
                    <a:gd name="connsiteY7" fmla="*/ 28480 h 47434"/>
                    <a:gd name="connsiteX8" fmla="*/ 28956 w 48006"/>
                    <a:gd name="connsiteY8" fmla="*/ 23812 h 47434"/>
                    <a:gd name="connsiteX9" fmla="*/ 24003 w 48006"/>
                    <a:gd name="connsiteY9" fmla="*/ 19145 h 4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 h="47434">
                      <a:moveTo>
                        <a:pt x="24003" y="47434"/>
                      </a:moveTo>
                      <a:cubicBezTo>
                        <a:pt x="10763" y="47434"/>
                        <a:pt x="0" y="36862"/>
                        <a:pt x="0" y="23717"/>
                      </a:cubicBezTo>
                      <a:cubicBezTo>
                        <a:pt x="0" y="10573"/>
                        <a:pt x="10763" y="0"/>
                        <a:pt x="24003" y="0"/>
                      </a:cubicBezTo>
                      <a:cubicBezTo>
                        <a:pt x="37243" y="0"/>
                        <a:pt x="48006" y="10573"/>
                        <a:pt x="48006" y="23717"/>
                      </a:cubicBezTo>
                      <a:cubicBezTo>
                        <a:pt x="48006" y="36862"/>
                        <a:pt x="37243" y="47434"/>
                        <a:pt x="24003" y="47434"/>
                      </a:cubicBezTo>
                      <a:close/>
                      <a:moveTo>
                        <a:pt x="24003" y="19145"/>
                      </a:moveTo>
                      <a:cubicBezTo>
                        <a:pt x="21241" y="19145"/>
                        <a:pt x="19050" y="21241"/>
                        <a:pt x="19050" y="23812"/>
                      </a:cubicBezTo>
                      <a:cubicBezTo>
                        <a:pt x="19050" y="26384"/>
                        <a:pt x="21241" y="28480"/>
                        <a:pt x="24003" y="28480"/>
                      </a:cubicBezTo>
                      <a:cubicBezTo>
                        <a:pt x="26765" y="28480"/>
                        <a:pt x="28956" y="26384"/>
                        <a:pt x="28956" y="23812"/>
                      </a:cubicBezTo>
                      <a:cubicBezTo>
                        <a:pt x="28956" y="21241"/>
                        <a:pt x="26765" y="19145"/>
                        <a:pt x="24003" y="19145"/>
                      </a:cubicBezTo>
                      <a:close/>
                    </a:path>
                  </a:pathLst>
                </a:custGeom>
                <a:solidFill>
                  <a:srgbClr val="009CD6"/>
                </a:solidFill>
                <a:ln w="9525" cap="flat">
                  <a:noFill/>
                  <a:prstDash val="solid"/>
                  <a:miter/>
                </a:ln>
              </p:spPr>
              <p:txBody>
                <a:bodyPr rtlCol="0" anchor="ctr"/>
                <a:lstStyle/>
                <a:p>
                  <a:endParaRPr lang="en-GB"/>
                </a:p>
              </p:txBody>
            </p:sp>
          </p:grpSp>
          <p:sp>
            <p:nvSpPr>
              <p:cNvPr id="47" name="Freeform: Shape 2865">
                <a:extLst>
                  <a:ext uri="{FF2B5EF4-FFF2-40B4-BE49-F238E27FC236}">
                    <a16:creationId xmlns:a16="http://schemas.microsoft.com/office/drawing/2014/main" id="{3A4A5356-3C70-3226-3FA7-E75AEAD8426F}"/>
                  </a:ext>
                </a:extLst>
              </p:cNvPr>
              <p:cNvSpPr/>
              <p:nvPr/>
            </p:nvSpPr>
            <p:spPr>
              <a:xfrm>
                <a:off x="2285635" y="4458495"/>
                <a:ext cx="352425" cy="287940"/>
              </a:xfrm>
              <a:custGeom>
                <a:avLst/>
                <a:gdLst>
                  <a:gd name="connsiteX0" fmla="*/ 342900 w 352425"/>
                  <a:gd name="connsiteY0" fmla="*/ 287941 h 287940"/>
                  <a:gd name="connsiteX1" fmla="*/ 116872 w 352425"/>
                  <a:gd name="connsiteY1" fmla="*/ 287941 h 287940"/>
                  <a:gd name="connsiteX2" fmla="*/ 107347 w 352425"/>
                  <a:gd name="connsiteY2" fmla="*/ 278416 h 287940"/>
                  <a:gd name="connsiteX3" fmla="*/ 116872 w 352425"/>
                  <a:gd name="connsiteY3" fmla="*/ 268891 h 287940"/>
                  <a:gd name="connsiteX4" fmla="*/ 333375 w 352425"/>
                  <a:gd name="connsiteY4" fmla="*/ 268891 h 287940"/>
                  <a:gd name="connsiteX5" fmla="*/ 333375 w 352425"/>
                  <a:gd name="connsiteY5" fmla="*/ 19050 h 287940"/>
                  <a:gd name="connsiteX6" fmla="*/ 19050 w 352425"/>
                  <a:gd name="connsiteY6" fmla="*/ 19050 h 287940"/>
                  <a:gd name="connsiteX7" fmla="*/ 19050 w 352425"/>
                  <a:gd name="connsiteY7" fmla="*/ 123825 h 287940"/>
                  <a:gd name="connsiteX8" fmla="*/ 9525 w 352425"/>
                  <a:gd name="connsiteY8" fmla="*/ 133350 h 287940"/>
                  <a:gd name="connsiteX9" fmla="*/ 0 w 352425"/>
                  <a:gd name="connsiteY9" fmla="*/ 123825 h 287940"/>
                  <a:gd name="connsiteX10" fmla="*/ 0 w 352425"/>
                  <a:gd name="connsiteY10" fmla="*/ 9525 h 287940"/>
                  <a:gd name="connsiteX11" fmla="*/ 9525 w 352425"/>
                  <a:gd name="connsiteY11" fmla="*/ 0 h 287940"/>
                  <a:gd name="connsiteX12" fmla="*/ 342900 w 352425"/>
                  <a:gd name="connsiteY12" fmla="*/ 0 h 287940"/>
                  <a:gd name="connsiteX13" fmla="*/ 352425 w 352425"/>
                  <a:gd name="connsiteY13" fmla="*/ 9525 h 287940"/>
                  <a:gd name="connsiteX14" fmla="*/ 352425 w 352425"/>
                  <a:gd name="connsiteY14" fmla="*/ 278416 h 287940"/>
                  <a:gd name="connsiteX15" fmla="*/ 342900 w 352425"/>
                  <a:gd name="connsiteY15" fmla="*/ 287941 h 28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2425" h="287940">
                    <a:moveTo>
                      <a:pt x="342900" y="287941"/>
                    </a:moveTo>
                    <a:lnTo>
                      <a:pt x="116872" y="287941"/>
                    </a:lnTo>
                    <a:cubicBezTo>
                      <a:pt x="111633" y="287941"/>
                      <a:pt x="107347" y="283655"/>
                      <a:pt x="107347" y="278416"/>
                    </a:cubicBezTo>
                    <a:cubicBezTo>
                      <a:pt x="107347" y="273177"/>
                      <a:pt x="111633" y="268891"/>
                      <a:pt x="116872" y="268891"/>
                    </a:cubicBezTo>
                    <a:lnTo>
                      <a:pt x="333375" y="268891"/>
                    </a:lnTo>
                    <a:lnTo>
                      <a:pt x="333375" y="19050"/>
                    </a:lnTo>
                    <a:lnTo>
                      <a:pt x="19050" y="19050"/>
                    </a:lnTo>
                    <a:lnTo>
                      <a:pt x="19050" y="123825"/>
                    </a:lnTo>
                    <a:cubicBezTo>
                      <a:pt x="19050" y="129064"/>
                      <a:pt x="14764" y="133350"/>
                      <a:pt x="9525" y="133350"/>
                    </a:cubicBezTo>
                    <a:cubicBezTo>
                      <a:pt x="4286" y="133350"/>
                      <a:pt x="0" y="129064"/>
                      <a:pt x="0" y="123825"/>
                    </a:cubicBezTo>
                    <a:lnTo>
                      <a:pt x="0" y="9525"/>
                    </a:lnTo>
                    <a:cubicBezTo>
                      <a:pt x="0" y="4286"/>
                      <a:pt x="4286" y="0"/>
                      <a:pt x="9525" y="0"/>
                    </a:cubicBezTo>
                    <a:lnTo>
                      <a:pt x="342900" y="0"/>
                    </a:lnTo>
                    <a:cubicBezTo>
                      <a:pt x="348139" y="0"/>
                      <a:pt x="352425" y="4286"/>
                      <a:pt x="352425" y="9525"/>
                    </a:cubicBezTo>
                    <a:lnTo>
                      <a:pt x="352425" y="278416"/>
                    </a:lnTo>
                    <a:cubicBezTo>
                      <a:pt x="352425" y="283655"/>
                      <a:pt x="348139" y="287941"/>
                      <a:pt x="342900" y="287941"/>
                    </a:cubicBezTo>
                    <a:close/>
                  </a:path>
                </a:pathLst>
              </a:custGeom>
              <a:solidFill>
                <a:srgbClr val="009CD6"/>
              </a:solidFill>
              <a:ln w="9525" cap="flat">
                <a:noFill/>
                <a:prstDash val="solid"/>
                <a:miter/>
              </a:ln>
            </p:spPr>
            <p:txBody>
              <a:bodyPr rtlCol="0" anchor="ctr"/>
              <a:lstStyle/>
              <a:p>
                <a:endParaRPr lang="en-GB"/>
              </a:p>
            </p:txBody>
          </p:sp>
        </p:grpSp>
        <p:grpSp>
          <p:nvGrpSpPr>
            <p:cNvPr id="32" name="Graphic 8">
              <a:extLst>
                <a:ext uri="{FF2B5EF4-FFF2-40B4-BE49-F238E27FC236}">
                  <a16:creationId xmlns:a16="http://schemas.microsoft.com/office/drawing/2014/main" id="{7E95C3A6-909D-0AB9-EFAA-78D9E3173A76}"/>
                </a:ext>
              </a:extLst>
            </p:cNvPr>
            <p:cNvGrpSpPr/>
            <p:nvPr/>
          </p:nvGrpSpPr>
          <p:grpSpPr>
            <a:xfrm>
              <a:off x="2180860" y="4572795"/>
              <a:ext cx="231171" cy="342900"/>
              <a:chOff x="2180860" y="4572795"/>
              <a:chExt cx="231171" cy="342900"/>
            </a:xfrm>
            <a:solidFill>
              <a:srgbClr val="009CD6"/>
            </a:solidFill>
          </p:grpSpPr>
          <p:sp>
            <p:nvSpPr>
              <p:cNvPr id="40" name="Freeform: Shape 2867">
                <a:extLst>
                  <a:ext uri="{FF2B5EF4-FFF2-40B4-BE49-F238E27FC236}">
                    <a16:creationId xmlns:a16="http://schemas.microsoft.com/office/drawing/2014/main" id="{0F74F80B-952A-068F-F798-2D0F4CDD5C12}"/>
                  </a:ext>
                </a:extLst>
              </p:cNvPr>
              <p:cNvSpPr/>
              <p:nvPr/>
            </p:nvSpPr>
            <p:spPr>
              <a:xfrm>
                <a:off x="2180860" y="4572795"/>
                <a:ext cx="231171" cy="342900"/>
              </a:xfrm>
              <a:custGeom>
                <a:avLst/>
                <a:gdLst>
                  <a:gd name="connsiteX0" fmla="*/ 212312 w 231171"/>
                  <a:gd name="connsiteY0" fmla="*/ 342900 h 342900"/>
                  <a:gd name="connsiteX1" fmla="*/ 18860 w 231171"/>
                  <a:gd name="connsiteY1" fmla="*/ 342900 h 342900"/>
                  <a:gd name="connsiteX2" fmla="*/ 0 w 231171"/>
                  <a:gd name="connsiteY2" fmla="*/ 324041 h 342900"/>
                  <a:gd name="connsiteX3" fmla="*/ 0 w 231171"/>
                  <a:gd name="connsiteY3" fmla="*/ 18859 h 342900"/>
                  <a:gd name="connsiteX4" fmla="*/ 18860 w 231171"/>
                  <a:gd name="connsiteY4" fmla="*/ 0 h 342900"/>
                  <a:gd name="connsiteX5" fmla="*/ 114300 w 231171"/>
                  <a:gd name="connsiteY5" fmla="*/ 0 h 342900"/>
                  <a:gd name="connsiteX6" fmla="*/ 123825 w 231171"/>
                  <a:gd name="connsiteY6" fmla="*/ 9525 h 342900"/>
                  <a:gd name="connsiteX7" fmla="*/ 114300 w 231171"/>
                  <a:gd name="connsiteY7" fmla="*/ 19050 h 342900"/>
                  <a:gd name="connsiteX8" fmla="*/ 18860 w 231171"/>
                  <a:gd name="connsiteY8" fmla="*/ 19050 h 342900"/>
                  <a:gd name="connsiteX9" fmla="*/ 19050 w 231171"/>
                  <a:gd name="connsiteY9" fmla="*/ 324041 h 342900"/>
                  <a:gd name="connsiteX10" fmla="*/ 212312 w 231171"/>
                  <a:gd name="connsiteY10" fmla="*/ 323850 h 342900"/>
                  <a:gd name="connsiteX11" fmla="*/ 212122 w 231171"/>
                  <a:gd name="connsiteY11" fmla="*/ 164116 h 342900"/>
                  <a:gd name="connsiteX12" fmla="*/ 221647 w 231171"/>
                  <a:gd name="connsiteY12" fmla="*/ 154591 h 342900"/>
                  <a:gd name="connsiteX13" fmla="*/ 231172 w 231171"/>
                  <a:gd name="connsiteY13" fmla="*/ 164116 h 342900"/>
                  <a:gd name="connsiteX14" fmla="*/ 231172 w 231171"/>
                  <a:gd name="connsiteY14" fmla="*/ 324041 h 342900"/>
                  <a:gd name="connsiteX15" fmla="*/ 212312 w 231171"/>
                  <a:gd name="connsiteY15"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171" h="342900">
                    <a:moveTo>
                      <a:pt x="212312" y="342900"/>
                    </a:moveTo>
                    <a:lnTo>
                      <a:pt x="18860" y="342900"/>
                    </a:lnTo>
                    <a:cubicBezTo>
                      <a:pt x="8477" y="342900"/>
                      <a:pt x="0" y="334423"/>
                      <a:pt x="0" y="324041"/>
                    </a:cubicBezTo>
                    <a:lnTo>
                      <a:pt x="0" y="18859"/>
                    </a:lnTo>
                    <a:cubicBezTo>
                      <a:pt x="0" y="8477"/>
                      <a:pt x="8477" y="0"/>
                      <a:pt x="18860" y="0"/>
                    </a:cubicBezTo>
                    <a:lnTo>
                      <a:pt x="114300" y="0"/>
                    </a:lnTo>
                    <a:cubicBezTo>
                      <a:pt x="119539" y="0"/>
                      <a:pt x="123825" y="4286"/>
                      <a:pt x="123825" y="9525"/>
                    </a:cubicBezTo>
                    <a:cubicBezTo>
                      <a:pt x="123825" y="14764"/>
                      <a:pt x="119539" y="19050"/>
                      <a:pt x="114300" y="19050"/>
                    </a:cubicBezTo>
                    <a:lnTo>
                      <a:pt x="18860" y="19050"/>
                    </a:lnTo>
                    <a:lnTo>
                      <a:pt x="19050" y="324041"/>
                    </a:lnTo>
                    <a:lnTo>
                      <a:pt x="212312" y="323850"/>
                    </a:lnTo>
                    <a:lnTo>
                      <a:pt x="212122" y="164116"/>
                    </a:lnTo>
                    <a:cubicBezTo>
                      <a:pt x="212122" y="158877"/>
                      <a:pt x="216408" y="154591"/>
                      <a:pt x="221647" y="154591"/>
                    </a:cubicBezTo>
                    <a:cubicBezTo>
                      <a:pt x="226886" y="154591"/>
                      <a:pt x="231172" y="158877"/>
                      <a:pt x="231172" y="164116"/>
                    </a:cubicBezTo>
                    <a:lnTo>
                      <a:pt x="231172" y="324041"/>
                    </a:lnTo>
                    <a:cubicBezTo>
                      <a:pt x="231172" y="334423"/>
                      <a:pt x="222695" y="342900"/>
                      <a:pt x="212312" y="342900"/>
                    </a:cubicBezTo>
                    <a:close/>
                  </a:path>
                </a:pathLst>
              </a:custGeom>
              <a:solidFill>
                <a:srgbClr val="009CD6"/>
              </a:solidFill>
              <a:ln w="9525" cap="flat">
                <a:noFill/>
                <a:prstDash val="solid"/>
                <a:miter/>
              </a:ln>
            </p:spPr>
            <p:txBody>
              <a:bodyPr rtlCol="0" anchor="ctr"/>
              <a:lstStyle/>
              <a:p>
                <a:endParaRPr lang="en-GB"/>
              </a:p>
            </p:txBody>
          </p:sp>
          <p:sp>
            <p:nvSpPr>
              <p:cNvPr id="41" name="Freeform: Shape 2868">
                <a:extLst>
                  <a:ext uri="{FF2B5EF4-FFF2-40B4-BE49-F238E27FC236}">
                    <a16:creationId xmlns:a16="http://schemas.microsoft.com/office/drawing/2014/main" id="{EC30D429-30A7-56BB-CADB-614A60C175CD}"/>
                  </a:ext>
                </a:extLst>
              </p:cNvPr>
              <p:cNvSpPr/>
              <p:nvPr/>
            </p:nvSpPr>
            <p:spPr>
              <a:xfrm>
                <a:off x="2285635" y="4572890"/>
                <a:ext cx="126396" cy="173545"/>
              </a:xfrm>
              <a:custGeom>
                <a:avLst/>
                <a:gdLst>
                  <a:gd name="connsiteX0" fmla="*/ 116872 w 126396"/>
                  <a:gd name="connsiteY0" fmla="*/ 173546 h 173545"/>
                  <a:gd name="connsiteX1" fmla="*/ 107347 w 126396"/>
                  <a:gd name="connsiteY1" fmla="*/ 164021 h 173545"/>
                  <a:gd name="connsiteX2" fmla="*/ 107347 w 126396"/>
                  <a:gd name="connsiteY2" fmla="*/ 18859 h 173545"/>
                  <a:gd name="connsiteX3" fmla="*/ 9525 w 126396"/>
                  <a:gd name="connsiteY3" fmla="*/ 19050 h 173545"/>
                  <a:gd name="connsiteX4" fmla="*/ 0 w 126396"/>
                  <a:gd name="connsiteY4" fmla="*/ 9525 h 173545"/>
                  <a:gd name="connsiteX5" fmla="*/ 9525 w 126396"/>
                  <a:gd name="connsiteY5" fmla="*/ 0 h 173545"/>
                  <a:gd name="connsiteX6" fmla="*/ 107537 w 126396"/>
                  <a:gd name="connsiteY6" fmla="*/ 0 h 173545"/>
                  <a:gd name="connsiteX7" fmla="*/ 126397 w 126396"/>
                  <a:gd name="connsiteY7" fmla="*/ 18859 h 173545"/>
                  <a:gd name="connsiteX8" fmla="*/ 126397 w 126396"/>
                  <a:gd name="connsiteY8" fmla="*/ 164021 h 173545"/>
                  <a:gd name="connsiteX9" fmla="*/ 116872 w 126396"/>
                  <a:gd name="connsiteY9" fmla="*/ 173546 h 17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396" h="173545">
                    <a:moveTo>
                      <a:pt x="116872" y="173546"/>
                    </a:moveTo>
                    <a:cubicBezTo>
                      <a:pt x="111633" y="173546"/>
                      <a:pt x="107347" y="169259"/>
                      <a:pt x="107347" y="164021"/>
                    </a:cubicBezTo>
                    <a:lnTo>
                      <a:pt x="107347" y="18859"/>
                    </a:lnTo>
                    <a:lnTo>
                      <a:pt x="9525" y="19050"/>
                    </a:lnTo>
                    <a:cubicBezTo>
                      <a:pt x="4286" y="19050"/>
                      <a:pt x="0" y="14764"/>
                      <a:pt x="0" y="9525"/>
                    </a:cubicBezTo>
                    <a:cubicBezTo>
                      <a:pt x="0" y="4286"/>
                      <a:pt x="4286" y="0"/>
                      <a:pt x="9525" y="0"/>
                    </a:cubicBezTo>
                    <a:lnTo>
                      <a:pt x="107537" y="0"/>
                    </a:lnTo>
                    <a:cubicBezTo>
                      <a:pt x="117920" y="0"/>
                      <a:pt x="126397" y="8477"/>
                      <a:pt x="126397" y="18859"/>
                    </a:cubicBezTo>
                    <a:lnTo>
                      <a:pt x="126397" y="164021"/>
                    </a:lnTo>
                    <a:cubicBezTo>
                      <a:pt x="126397" y="169259"/>
                      <a:pt x="122111" y="173546"/>
                      <a:pt x="116872" y="173546"/>
                    </a:cubicBezTo>
                    <a:close/>
                  </a:path>
                </a:pathLst>
              </a:custGeom>
              <a:solidFill>
                <a:srgbClr val="009CD6"/>
              </a:solidFill>
              <a:ln w="9525" cap="flat">
                <a:noFill/>
                <a:prstDash val="solid"/>
                <a:miter/>
              </a:ln>
            </p:spPr>
            <p:txBody>
              <a:bodyPr rtlCol="0" anchor="ctr"/>
              <a:lstStyle/>
              <a:p>
                <a:endParaRPr lang="en-GB"/>
              </a:p>
            </p:txBody>
          </p:sp>
          <p:sp>
            <p:nvSpPr>
              <p:cNvPr id="42" name="Freeform: Shape 2869">
                <a:extLst>
                  <a:ext uri="{FF2B5EF4-FFF2-40B4-BE49-F238E27FC236}">
                    <a16:creationId xmlns:a16="http://schemas.microsoft.com/office/drawing/2014/main" id="{9A61BF3B-04D3-B977-6223-52E1FCF9724F}"/>
                  </a:ext>
                </a:extLst>
              </p:cNvPr>
              <p:cNvSpPr/>
              <p:nvPr/>
            </p:nvSpPr>
            <p:spPr>
              <a:xfrm>
                <a:off x="2180860" y="4629945"/>
                <a:ext cx="221551" cy="19050"/>
              </a:xfrm>
              <a:custGeom>
                <a:avLst/>
                <a:gdLst>
                  <a:gd name="connsiteX0" fmla="*/ 212027 w 221551"/>
                  <a:gd name="connsiteY0" fmla="*/ 19050 h 19050"/>
                  <a:gd name="connsiteX1" fmla="*/ 9525 w 221551"/>
                  <a:gd name="connsiteY1" fmla="*/ 19050 h 19050"/>
                  <a:gd name="connsiteX2" fmla="*/ 0 w 221551"/>
                  <a:gd name="connsiteY2" fmla="*/ 9525 h 19050"/>
                  <a:gd name="connsiteX3" fmla="*/ 9525 w 221551"/>
                  <a:gd name="connsiteY3" fmla="*/ 0 h 19050"/>
                  <a:gd name="connsiteX4" fmla="*/ 212027 w 221551"/>
                  <a:gd name="connsiteY4" fmla="*/ 0 h 19050"/>
                  <a:gd name="connsiteX5" fmla="*/ 221552 w 221551"/>
                  <a:gd name="connsiteY5" fmla="*/ 9525 h 19050"/>
                  <a:gd name="connsiteX6" fmla="*/ 212027 w 221551"/>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51" h="19050">
                    <a:moveTo>
                      <a:pt x="212027" y="19050"/>
                    </a:moveTo>
                    <a:lnTo>
                      <a:pt x="9525" y="19050"/>
                    </a:lnTo>
                    <a:cubicBezTo>
                      <a:pt x="4286" y="19050"/>
                      <a:pt x="0" y="14764"/>
                      <a:pt x="0" y="9525"/>
                    </a:cubicBezTo>
                    <a:cubicBezTo>
                      <a:pt x="0" y="4286"/>
                      <a:pt x="4286" y="0"/>
                      <a:pt x="9525" y="0"/>
                    </a:cubicBezTo>
                    <a:lnTo>
                      <a:pt x="212027" y="0"/>
                    </a:lnTo>
                    <a:cubicBezTo>
                      <a:pt x="217265" y="0"/>
                      <a:pt x="221552" y="4286"/>
                      <a:pt x="221552" y="9525"/>
                    </a:cubicBezTo>
                    <a:cubicBezTo>
                      <a:pt x="221552" y="14764"/>
                      <a:pt x="217265" y="19050"/>
                      <a:pt x="212027" y="19050"/>
                    </a:cubicBezTo>
                    <a:close/>
                  </a:path>
                </a:pathLst>
              </a:custGeom>
              <a:solidFill>
                <a:srgbClr val="009CD6"/>
              </a:solidFill>
              <a:ln w="9525" cap="flat">
                <a:noFill/>
                <a:prstDash val="solid"/>
                <a:miter/>
              </a:ln>
            </p:spPr>
            <p:txBody>
              <a:bodyPr rtlCol="0" anchor="ctr"/>
              <a:lstStyle/>
              <a:p>
                <a:endParaRPr lang="en-GB"/>
              </a:p>
            </p:txBody>
          </p:sp>
          <p:sp>
            <p:nvSpPr>
              <p:cNvPr id="43" name="Freeform: Shape 2870">
                <a:extLst>
                  <a:ext uri="{FF2B5EF4-FFF2-40B4-BE49-F238E27FC236}">
                    <a16:creationId xmlns:a16="http://schemas.microsoft.com/office/drawing/2014/main" id="{F51766F6-BFBE-696B-EE77-7249A954445E}"/>
                  </a:ext>
                </a:extLst>
              </p:cNvPr>
              <p:cNvSpPr/>
              <p:nvPr/>
            </p:nvSpPr>
            <p:spPr>
              <a:xfrm>
                <a:off x="2180860" y="4696620"/>
                <a:ext cx="221551" cy="19050"/>
              </a:xfrm>
              <a:custGeom>
                <a:avLst/>
                <a:gdLst>
                  <a:gd name="connsiteX0" fmla="*/ 212027 w 221551"/>
                  <a:gd name="connsiteY0" fmla="*/ 19050 h 19050"/>
                  <a:gd name="connsiteX1" fmla="*/ 9525 w 221551"/>
                  <a:gd name="connsiteY1" fmla="*/ 19050 h 19050"/>
                  <a:gd name="connsiteX2" fmla="*/ 0 w 221551"/>
                  <a:gd name="connsiteY2" fmla="*/ 9525 h 19050"/>
                  <a:gd name="connsiteX3" fmla="*/ 9525 w 221551"/>
                  <a:gd name="connsiteY3" fmla="*/ 0 h 19050"/>
                  <a:gd name="connsiteX4" fmla="*/ 212027 w 221551"/>
                  <a:gd name="connsiteY4" fmla="*/ 0 h 19050"/>
                  <a:gd name="connsiteX5" fmla="*/ 221552 w 221551"/>
                  <a:gd name="connsiteY5" fmla="*/ 9525 h 19050"/>
                  <a:gd name="connsiteX6" fmla="*/ 212027 w 221551"/>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51" h="19050">
                    <a:moveTo>
                      <a:pt x="212027" y="19050"/>
                    </a:moveTo>
                    <a:lnTo>
                      <a:pt x="9525" y="19050"/>
                    </a:lnTo>
                    <a:cubicBezTo>
                      <a:pt x="4286" y="19050"/>
                      <a:pt x="0" y="14764"/>
                      <a:pt x="0" y="9525"/>
                    </a:cubicBezTo>
                    <a:cubicBezTo>
                      <a:pt x="0" y="4286"/>
                      <a:pt x="4286" y="0"/>
                      <a:pt x="9525" y="0"/>
                    </a:cubicBezTo>
                    <a:lnTo>
                      <a:pt x="212027" y="0"/>
                    </a:lnTo>
                    <a:cubicBezTo>
                      <a:pt x="217265" y="0"/>
                      <a:pt x="221552" y="4286"/>
                      <a:pt x="221552" y="9525"/>
                    </a:cubicBezTo>
                    <a:cubicBezTo>
                      <a:pt x="221552" y="14764"/>
                      <a:pt x="217265" y="19050"/>
                      <a:pt x="212027" y="19050"/>
                    </a:cubicBezTo>
                    <a:close/>
                  </a:path>
                </a:pathLst>
              </a:custGeom>
              <a:solidFill>
                <a:srgbClr val="009CD6"/>
              </a:solidFill>
              <a:ln w="9525" cap="flat">
                <a:noFill/>
                <a:prstDash val="solid"/>
                <a:miter/>
              </a:ln>
            </p:spPr>
            <p:txBody>
              <a:bodyPr rtlCol="0" anchor="ctr"/>
              <a:lstStyle/>
              <a:p>
                <a:endParaRPr lang="en-GB"/>
              </a:p>
            </p:txBody>
          </p:sp>
          <p:sp>
            <p:nvSpPr>
              <p:cNvPr id="44" name="Freeform: Shape 2871">
                <a:extLst>
                  <a:ext uri="{FF2B5EF4-FFF2-40B4-BE49-F238E27FC236}">
                    <a16:creationId xmlns:a16="http://schemas.microsoft.com/office/drawing/2014/main" id="{BB665DDF-B1AD-CE26-487A-3349A2AF72EE}"/>
                  </a:ext>
                </a:extLst>
              </p:cNvPr>
              <p:cNvSpPr/>
              <p:nvPr/>
            </p:nvSpPr>
            <p:spPr>
              <a:xfrm>
                <a:off x="2180860" y="4763295"/>
                <a:ext cx="221551" cy="19050"/>
              </a:xfrm>
              <a:custGeom>
                <a:avLst/>
                <a:gdLst>
                  <a:gd name="connsiteX0" fmla="*/ 212027 w 221551"/>
                  <a:gd name="connsiteY0" fmla="*/ 19050 h 19050"/>
                  <a:gd name="connsiteX1" fmla="*/ 9525 w 221551"/>
                  <a:gd name="connsiteY1" fmla="*/ 19050 h 19050"/>
                  <a:gd name="connsiteX2" fmla="*/ 0 w 221551"/>
                  <a:gd name="connsiteY2" fmla="*/ 9525 h 19050"/>
                  <a:gd name="connsiteX3" fmla="*/ 9525 w 221551"/>
                  <a:gd name="connsiteY3" fmla="*/ 0 h 19050"/>
                  <a:gd name="connsiteX4" fmla="*/ 212027 w 221551"/>
                  <a:gd name="connsiteY4" fmla="*/ 0 h 19050"/>
                  <a:gd name="connsiteX5" fmla="*/ 221552 w 221551"/>
                  <a:gd name="connsiteY5" fmla="*/ 9525 h 19050"/>
                  <a:gd name="connsiteX6" fmla="*/ 212027 w 221551"/>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51" h="19050">
                    <a:moveTo>
                      <a:pt x="212027" y="19050"/>
                    </a:moveTo>
                    <a:lnTo>
                      <a:pt x="9525" y="19050"/>
                    </a:lnTo>
                    <a:cubicBezTo>
                      <a:pt x="4286" y="19050"/>
                      <a:pt x="0" y="14764"/>
                      <a:pt x="0" y="9525"/>
                    </a:cubicBezTo>
                    <a:cubicBezTo>
                      <a:pt x="0" y="4286"/>
                      <a:pt x="4286" y="0"/>
                      <a:pt x="9525" y="0"/>
                    </a:cubicBezTo>
                    <a:lnTo>
                      <a:pt x="212027" y="0"/>
                    </a:lnTo>
                    <a:cubicBezTo>
                      <a:pt x="217265" y="0"/>
                      <a:pt x="221552" y="4286"/>
                      <a:pt x="221552" y="9525"/>
                    </a:cubicBezTo>
                    <a:cubicBezTo>
                      <a:pt x="221552" y="14764"/>
                      <a:pt x="217265" y="19050"/>
                      <a:pt x="212027" y="19050"/>
                    </a:cubicBezTo>
                    <a:close/>
                  </a:path>
                </a:pathLst>
              </a:custGeom>
              <a:solidFill>
                <a:srgbClr val="009CD6"/>
              </a:solidFill>
              <a:ln w="9525" cap="flat">
                <a:noFill/>
                <a:prstDash val="solid"/>
                <a:miter/>
              </a:ln>
            </p:spPr>
            <p:txBody>
              <a:bodyPr rtlCol="0" anchor="ctr"/>
              <a:lstStyle/>
              <a:p>
                <a:endParaRPr lang="en-GB"/>
              </a:p>
            </p:txBody>
          </p:sp>
          <p:sp>
            <p:nvSpPr>
              <p:cNvPr id="45" name="Freeform: Shape 2872">
                <a:extLst>
                  <a:ext uri="{FF2B5EF4-FFF2-40B4-BE49-F238E27FC236}">
                    <a16:creationId xmlns:a16="http://schemas.microsoft.com/office/drawing/2014/main" id="{7FC07268-35B1-A28F-AC05-31E1C302B225}"/>
                  </a:ext>
                </a:extLst>
              </p:cNvPr>
              <p:cNvSpPr/>
              <p:nvPr/>
            </p:nvSpPr>
            <p:spPr>
              <a:xfrm>
                <a:off x="2267633" y="4829970"/>
                <a:ext cx="57626" cy="19050"/>
              </a:xfrm>
              <a:custGeom>
                <a:avLst/>
                <a:gdLst>
                  <a:gd name="connsiteX0" fmla="*/ 48101 w 57626"/>
                  <a:gd name="connsiteY0" fmla="*/ 19050 h 19050"/>
                  <a:gd name="connsiteX1" fmla="*/ 9525 w 57626"/>
                  <a:gd name="connsiteY1" fmla="*/ 19050 h 19050"/>
                  <a:gd name="connsiteX2" fmla="*/ 0 w 57626"/>
                  <a:gd name="connsiteY2" fmla="*/ 9525 h 19050"/>
                  <a:gd name="connsiteX3" fmla="*/ 9525 w 57626"/>
                  <a:gd name="connsiteY3" fmla="*/ 0 h 19050"/>
                  <a:gd name="connsiteX4" fmla="*/ 48101 w 57626"/>
                  <a:gd name="connsiteY4" fmla="*/ 0 h 19050"/>
                  <a:gd name="connsiteX5" fmla="*/ 57626 w 57626"/>
                  <a:gd name="connsiteY5" fmla="*/ 9525 h 19050"/>
                  <a:gd name="connsiteX6" fmla="*/ 48101 w 57626"/>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6" h="19050">
                    <a:moveTo>
                      <a:pt x="48101" y="19050"/>
                    </a:moveTo>
                    <a:lnTo>
                      <a:pt x="9525" y="19050"/>
                    </a:lnTo>
                    <a:cubicBezTo>
                      <a:pt x="4286" y="19050"/>
                      <a:pt x="0" y="14764"/>
                      <a:pt x="0" y="9525"/>
                    </a:cubicBezTo>
                    <a:cubicBezTo>
                      <a:pt x="0" y="4286"/>
                      <a:pt x="4286" y="0"/>
                      <a:pt x="9525" y="0"/>
                    </a:cubicBezTo>
                    <a:lnTo>
                      <a:pt x="48101" y="0"/>
                    </a:lnTo>
                    <a:cubicBezTo>
                      <a:pt x="53340" y="0"/>
                      <a:pt x="57626" y="4286"/>
                      <a:pt x="57626" y="9525"/>
                    </a:cubicBezTo>
                    <a:cubicBezTo>
                      <a:pt x="57626" y="14764"/>
                      <a:pt x="53340" y="19050"/>
                      <a:pt x="48101" y="19050"/>
                    </a:cubicBezTo>
                    <a:close/>
                  </a:path>
                </a:pathLst>
              </a:custGeom>
              <a:solidFill>
                <a:srgbClr val="009CD6"/>
              </a:solidFill>
              <a:ln w="9525" cap="flat">
                <a:noFill/>
                <a:prstDash val="solid"/>
                <a:miter/>
              </a:ln>
            </p:spPr>
            <p:txBody>
              <a:bodyPr rtlCol="0" anchor="ctr"/>
              <a:lstStyle/>
              <a:p>
                <a:endParaRPr lang="en-GB"/>
              </a:p>
            </p:txBody>
          </p:sp>
        </p:grpSp>
        <p:grpSp>
          <p:nvGrpSpPr>
            <p:cNvPr id="33" name="Graphic 8">
              <a:extLst>
                <a:ext uri="{FF2B5EF4-FFF2-40B4-BE49-F238E27FC236}">
                  <a16:creationId xmlns:a16="http://schemas.microsoft.com/office/drawing/2014/main" id="{13FFAF62-EF23-44EA-817C-5092951DC049}"/>
                </a:ext>
              </a:extLst>
            </p:cNvPr>
            <p:cNvGrpSpPr/>
            <p:nvPr/>
          </p:nvGrpSpPr>
          <p:grpSpPr>
            <a:xfrm>
              <a:off x="2444512" y="4563365"/>
              <a:ext cx="145923" cy="146589"/>
              <a:chOff x="2444512" y="4563365"/>
              <a:chExt cx="145923" cy="146589"/>
            </a:xfrm>
            <a:solidFill>
              <a:srgbClr val="009CD6"/>
            </a:solidFill>
          </p:grpSpPr>
          <p:sp>
            <p:nvSpPr>
              <p:cNvPr id="36" name="Freeform: Shape 2874">
                <a:extLst>
                  <a:ext uri="{FF2B5EF4-FFF2-40B4-BE49-F238E27FC236}">
                    <a16:creationId xmlns:a16="http://schemas.microsoft.com/office/drawing/2014/main" id="{599B92FB-A352-CFD7-2914-745AE8856748}"/>
                  </a:ext>
                </a:extLst>
              </p:cNvPr>
              <p:cNvSpPr/>
              <p:nvPr/>
            </p:nvSpPr>
            <p:spPr>
              <a:xfrm>
                <a:off x="2444512" y="4563365"/>
                <a:ext cx="145923" cy="146589"/>
              </a:xfrm>
              <a:custGeom>
                <a:avLst/>
                <a:gdLst>
                  <a:gd name="connsiteX0" fmla="*/ 81248 w 145923"/>
                  <a:gd name="connsiteY0" fmla="*/ 146590 h 146589"/>
                  <a:gd name="connsiteX1" fmla="*/ 64675 w 145923"/>
                  <a:gd name="connsiteY1" fmla="*/ 146590 h 146589"/>
                  <a:gd name="connsiteX2" fmla="*/ 55436 w 145923"/>
                  <a:gd name="connsiteY2" fmla="*/ 139351 h 146589"/>
                  <a:gd name="connsiteX3" fmla="*/ 52102 w 145923"/>
                  <a:gd name="connsiteY3" fmla="*/ 125920 h 146589"/>
                  <a:gd name="connsiteX4" fmla="*/ 50673 w 145923"/>
                  <a:gd name="connsiteY4" fmla="*/ 125349 h 146589"/>
                  <a:gd name="connsiteX5" fmla="*/ 38957 w 145923"/>
                  <a:gd name="connsiteY5" fmla="*/ 132493 h 146589"/>
                  <a:gd name="connsiteX6" fmla="*/ 27242 w 145923"/>
                  <a:gd name="connsiteY6" fmla="*/ 131064 h 146589"/>
                  <a:gd name="connsiteX7" fmla="*/ 15526 w 145923"/>
                  <a:gd name="connsiteY7" fmla="*/ 119253 h 146589"/>
                  <a:gd name="connsiteX8" fmla="*/ 14097 w 145923"/>
                  <a:gd name="connsiteY8" fmla="*/ 107632 h 146589"/>
                  <a:gd name="connsiteX9" fmla="*/ 21241 w 145923"/>
                  <a:gd name="connsiteY9" fmla="*/ 95726 h 146589"/>
                  <a:gd name="connsiteX10" fmla="*/ 20574 w 145923"/>
                  <a:gd name="connsiteY10" fmla="*/ 94202 h 146589"/>
                  <a:gd name="connsiteX11" fmla="*/ 7239 w 145923"/>
                  <a:gd name="connsiteY11" fmla="*/ 90868 h 146589"/>
                  <a:gd name="connsiteX12" fmla="*/ 0 w 145923"/>
                  <a:gd name="connsiteY12" fmla="*/ 81629 h 146589"/>
                  <a:gd name="connsiteX13" fmla="*/ 0 w 145923"/>
                  <a:gd name="connsiteY13" fmla="*/ 64960 h 146589"/>
                  <a:gd name="connsiteX14" fmla="*/ 7239 w 145923"/>
                  <a:gd name="connsiteY14" fmla="*/ 55721 h 146589"/>
                  <a:gd name="connsiteX15" fmla="*/ 20574 w 145923"/>
                  <a:gd name="connsiteY15" fmla="*/ 52388 h 146589"/>
                  <a:gd name="connsiteX16" fmla="*/ 21241 w 145923"/>
                  <a:gd name="connsiteY16" fmla="*/ 50864 h 146589"/>
                  <a:gd name="connsiteX17" fmla="*/ 14097 w 145923"/>
                  <a:gd name="connsiteY17" fmla="*/ 38957 h 146589"/>
                  <a:gd name="connsiteX18" fmla="*/ 15526 w 145923"/>
                  <a:gd name="connsiteY18" fmla="*/ 27337 h 146589"/>
                  <a:gd name="connsiteX19" fmla="*/ 27242 w 145923"/>
                  <a:gd name="connsiteY19" fmla="*/ 15526 h 146589"/>
                  <a:gd name="connsiteX20" fmla="*/ 38957 w 145923"/>
                  <a:gd name="connsiteY20" fmla="*/ 14097 h 146589"/>
                  <a:gd name="connsiteX21" fmla="*/ 50673 w 145923"/>
                  <a:gd name="connsiteY21" fmla="*/ 21241 h 146589"/>
                  <a:gd name="connsiteX22" fmla="*/ 52102 w 145923"/>
                  <a:gd name="connsiteY22" fmla="*/ 20669 h 146589"/>
                  <a:gd name="connsiteX23" fmla="*/ 55436 w 145923"/>
                  <a:gd name="connsiteY23" fmla="*/ 7239 h 146589"/>
                  <a:gd name="connsiteX24" fmla="*/ 64675 w 145923"/>
                  <a:gd name="connsiteY24" fmla="*/ 0 h 146589"/>
                  <a:gd name="connsiteX25" fmla="*/ 81248 w 145923"/>
                  <a:gd name="connsiteY25" fmla="*/ 0 h 146589"/>
                  <a:gd name="connsiteX26" fmla="*/ 90488 w 145923"/>
                  <a:gd name="connsiteY26" fmla="*/ 7239 h 146589"/>
                  <a:gd name="connsiteX27" fmla="*/ 93821 w 145923"/>
                  <a:gd name="connsiteY27" fmla="*/ 20669 h 146589"/>
                  <a:gd name="connsiteX28" fmla="*/ 95250 w 145923"/>
                  <a:gd name="connsiteY28" fmla="*/ 21241 h 146589"/>
                  <a:gd name="connsiteX29" fmla="*/ 106966 w 145923"/>
                  <a:gd name="connsiteY29" fmla="*/ 14097 h 146589"/>
                  <a:gd name="connsiteX30" fmla="*/ 118682 w 145923"/>
                  <a:gd name="connsiteY30" fmla="*/ 15526 h 146589"/>
                  <a:gd name="connsiteX31" fmla="*/ 130397 w 145923"/>
                  <a:gd name="connsiteY31" fmla="*/ 27337 h 146589"/>
                  <a:gd name="connsiteX32" fmla="*/ 131826 w 145923"/>
                  <a:gd name="connsiteY32" fmla="*/ 38957 h 146589"/>
                  <a:gd name="connsiteX33" fmla="*/ 124682 w 145923"/>
                  <a:gd name="connsiteY33" fmla="*/ 50864 h 146589"/>
                  <a:gd name="connsiteX34" fmla="*/ 125349 w 145923"/>
                  <a:gd name="connsiteY34" fmla="*/ 52388 h 146589"/>
                  <a:gd name="connsiteX35" fmla="*/ 138684 w 145923"/>
                  <a:gd name="connsiteY35" fmla="*/ 55721 h 146589"/>
                  <a:gd name="connsiteX36" fmla="*/ 145923 w 145923"/>
                  <a:gd name="connsiteY36" fmla="*/ 64960 h 146589"/>
                  <a:gd name="connsiteX37" fmla="*/ 145923 w 145923"/>
                  <a:gd name="connsiteY37" fmla="*/ 81629 h 146589"/>
                  <a:gd name="connsiteX38" fmla="*/ 138684 w 145923"/>
                  <a:gd name="connsiteY38" fmla="*/ 90868 h 146589"/>
                  <a:gd name="connsiteX39" fmla="*/ 125349 w 145923"/>
                  <a:gd name="connsiteY39" fmla="*/ 94202 h 146589"/>
                  <a:gd name="connsiteX40" fmla="*/ 124682 w 145923"/>
                  <a:gd name="connsiteY40" fmla="*/ 95726 h 146589"/>
                  <a:gd name="connsiteX41" fmla="*/ 131826 w 145923"/>
                  <a:gd name="connsiteY41" fmla="*/ 107632 h 146589"/>
                  <a:gd name="connsiteX42" fmla="*/ 130397 w 145923"/>
                  <a:gd name="connsiteY42" fmla="*/ 119253 h 146589"/>
                  <a:gd name="connsiteX43" fmla="*/ 118682 w 145923"/>
                  <a:gd name="connsiteY43" fmla="*/ 131064 h 146589"/>
                  <a:gd name="connsiteX44" fmla="*/ 106966 w 145923"/>
                  <a:gd name="connsiteY44" fmla="*/ 132493 h 146589"/>
                  <a:gd name="connsiteX45" fmla="*/ 95250 w 145923"/>
                  <a:gd name="connsiteY45" fmla="*/ 125349 h 146589"/>
                  <a:gd name="connsiteX46" fmla="*/ 93821 w 145923"/>
                  <a:gd name="connsiteY46" fmla="*/ 125920 h 146589"/>
                  <a:gd name="connsiteX47" fmla="*/ 90488 w 145923"/>
                  <a:gd name="connsiteY47" fmla="*/ 139351 h 146589"/>
                  <a:gd name="connsiteX48" fmla="*/ 81248 w 145923"/>
                  <a:gd name="connsiteY48" fmla="*/ 146590 h 146589"/>
                  <a:gd name="connsiteX49" fmla="*/ 72104 w 145923"/>
                  <a:gd name="connsiteY49" fmla="*/ 127540 h 146589"/>
                  <a:gd name="connsiteX50" fmla="*/ 73724 w 145923"/>
                  <a:gd name="connsiteY50" fmla="*/ 127540 h 146589"/>
                  <a:gd name="connsiteX51" fmla="*/ 76486 w 145923"/>
                  <a:gd name="connsiteY51" fmla="*/ 116300 h 146589"/>
                  <a:gd name="connsiteX52" fmla="*/ 83153 w 145923"/>
                  <a:gd name="connsiteY52" fmla="*/ 109442 h 146589"/>
                  <a:gd name="connsiteX53" fmla="*/ 90964 w 145923"/>
                  <a:gd name="connsiteY53" fmla="*/ 106204 h 146589"/>
                  <a:gd name="connsiteX54" fmla="*/ 101155 w 145923"/>
                  <a:gd name="connsiteY54" fmla="*/ 106680 h 146589"/>
                  <a:gd name="connsiteX55" fmla="*/ 110395 w 145923"/>
                  <a:gd name="connsiteY55" fmla="*/ 112300 h 146589"/>
                  <a:gd name="connsiteX56" fmla="*/ 111633 w 145923"/>
                  <a:gd name="connsiteY56" fmla="*/ 111062 h 146589"/>
                  <a:gd name="connsiteX57" fmla="*/ 105918 w 145923"/>
                  <a:gd name="connsiteY57" fmla="*/ 101441 h 146589"/>
                  <a:gd name="connsiteX58" fmla="*/ 105632 w 145923"/>
                  <a:gd name="connsiteY58" fmla="*/ 100965 h 146589"/>
                  <a:gd name="connsiteX59" fmla="*/ 105632 w 145923"/>
                  <a:gd name="connsiteY59" fmla="*/ 91440 h 146589"/>
                  <a:gd name="connsiteX60" fmla="*/ 108871 w 145923"/>
                  <a:gd name="connsiteY60" fmla="*/ 83630 h 146589"/>
                  <a:gd name="connsiteX61" fmla="*/ 115729 w 145923"/>
                  <a:gd name="connsiteY61" fmla="*/ 76962 h 146589"/>
                  <a:gd name="connsiteX62" fmla="*/ 126873 w 145923"/>
                  <a:gd name="connsiteY62" fmla="*/ 74200 h 146589"/>
                  <a:gd name="connsiteX63" fmla="*/ 126873 w 145923"/>
                  <a:gd name="connsiteY63" fmla="*/ 72390 h 146589"/>
                  <a:gd name="connsiteX64" fmla="*/ 115729 w 145923"/>
                  <a:gd name="connsiteY64" fmla="*/ 69628 h 146589"/>
                  <a:gd name="connsiteX65" fmla="*/ 108871 w 145923"/>
                  <a:gd name="connsiteY65" fmla="*/ 62960 h 146589"/>
                  <a:gd name="connsiteX66" fmla="*/ 105632 w 145923"/>
                  <a:gd name="connsiteY66" fmla="*/ 55150 h 146589"/>
                  <a:gd name="connsiteX67" fmla="*/ 106108 w 145923"/>
                  <a:gd name="connsiteY67" fmla="*/ 45053 h 146589"/>
                  <a:gd name="connsiteX68" fmla="*/ 111728 w 145923"/>
                  <a:gd name="connsiteY68" fmla="*/ 35623 h 146589"/>
                  <a:gd name="connsiteX69" fmla="*/ 110490 w 145923"/>
                  <a:gd name="connsiteY69" fmla="*/ 34385 h 146589"/>
                  <a:gd name="connsiteX70" fmla="*/ 101060 w 145923"/>
                  <a:gd name="connsiteY70" fmla="*/ 40100 h 146589"/>
                  <a:gd name="connsiteX71" fmla="*/ 90964 w 145923"/>
                  <a:gd name="connsiteY71" fmla="*/ 40481 h 146589"/>
                  <a:gd name="connsiteX72" fmla="*/ 83153 w 145923"/>
                  <a:gd name="connsiteY72" fmla="*/ 37243 h 146589"/>
                  <a:gd name="connsiteX73" fmla="*/ 76486 w 145923"/>
                  <a:gd name="connsiteY73" fmla="*/ 30385 h 146589"/>
                  <a:gd name="connsiteX74" fmla="*/ 73724 w 145923"/>
                  <a:gd name="connsiteY74" fmla="*/ 19145 h 146589"/>
                  <a:gd name="connsiteX75" fmla="*/ 72104 w 145923"/>
                  <a:gd name="connsiteY75" fmla="*/ 19145 h 146589"/>
                  <a:gd name="connsiteX76" fmla="*/ 69342 w 145923"/>
                  <a:gd name="connsiteY76" fmla="*/ 30385 h 146589"/>
                  <a:gd name="connsiteX77" fmla="*/ 62675 w 145923"/>
                  <a:gd name="connsiteY77" fmla="*/ 37243 h 146589"/>
                  <a:gd name="connsiteX78" fmla="*/ 54864 w 145923"/>
                  <a:gd name="connsiteY78" fmla="*/ 40481 h 146589"/>
                  <a:gd name="connsiteX79" fmla="*/ 45339 w 145923"/>
                  <a:gd name="connsiteY79" fmla="*/ 40481 h 146589"/>
                  <a:gd name="connsiteX80" fmla="*/ 44577 w 145923"/>
                  <a:gd name="connsiteY80" fmla="*/ 40005 h 146589"/>
                  <a:gd name="connsiteX81" fmla="*/ 35338 w 145923"/>
                  <a:gd name="connsiteY81" fmla="*/ 34385 h 146589"/>
                  <a:gd name="connsiteX82" fmla="*/ 34100 w 145923"/>
                  <a:gd name="connsiteY82" fmla="*/ 35623 h 146589"/>
                  <a:gd name="connsiteX83" fmla="*/ 39719 w 145923"/>
                  <a:gd name="connsiteY83" fmla="*/ 44958 h 146589"/>
                  <a:gd name="connsiteX84" fmla="*/ 39719 w 145923"/>
                  <a:gd name="connsiteY84" fmla="*/ 44958 h 146589"/>
                  <a:gd name="connsiteX85" fmla="*/ 40196 w 145923"/>
                  <a:gd name="connsiteY85" fmla="*/ 55150 h 146589"/>
                  <a:gd name="connsiteX86" fmla="*/ 36957 w 145923"/>
                  <a:gd name="connsiteY86" fmla="*/ 62960 h 146589"/>
                  <a:gd name="connsiteX87" fmla="*/ 30099 w 145923"/>
                  <a:gd name="connsiteY87" fmla="*/ 69628 h 146589"/>
                  <a:gd name="connsiteX88" fmla="*/ 18955 w 145923"/>
                  <a:gd name="connsiteY88" fmla="*/ 72390 h 146589"/>
                  <a:gd name="connsiteX89" fmla="*/ 18955 w 145923"/>
                  <a:gd name="connsiteY89" fmla="*/ 74200 h 146589"/>
                  <a:gd name="connsiteX90" fmla="*/ 30099 w 145923"/>
                  <a:gd name="connsiteY90" fmla="*/ 76962 h 146589"/>
                  <a:gd name="connsiteX91" fmla="*/ 36957 w 145923"/>
                  <a:gd name="connsiteY91" fmla="*/ 83630 h 146589"/>
                  <a:gd name="connsiteX92" fmla="*/ 40196 w 145923"/>
                  <a:gd name="connsiteY92" fmla="*/ 91440 h 146589"/>
                  <a:gd name="connsiteX93" fmla="*/ 40196 w 145923"/>
                  <a:gd name="connsiteY93" fmla="*/ 100965 h 146589"/>
                  <a:gd name="connsiteX94" fmla="*/ 39815 w 145923"/>
                  <a:gd name="connsiteY94" fmla="*/ 101632 h 146589"/>
                  <a:gd name="connsiteX95" fmla="*/ 34195 w 145923"/>
                  <a:gd name="connsiteY95" fmla="*/ 111062 h 146589"/>
                  <a:gd name="connsiteX96" fmla="*/ 35433 w 145923"/>
                  <a:gd name="connsiteY96" fmla="*/ 112300 h 146589"/>
                  <a:gd name="connsiteX97" fmla="*/ 44863 w 145923"/>
                  <a:gd name="connsiteY97" fmla="*/ 106585 h 146589"/>
                  <a:gd name="connsiteX98" fmla="*/ 45434 w 145923"/>
                  <a:gd name="connsiteY98" fmla="*/ 106299 h 146589"/>
                  <a:gd name="connsiteX99" fmla="*/ 54959 w 145923"/>
                  <a:gd name="connsiteY99" fmla="*/ 106299 h 146589"/>
                  <a:gd name="connsiteX100" fmla="*/ 62770 w 145923"/>
                  <a:gd name="connsiteY100" fmla="*/ 109538 h 146589"/>
                  <a:gd name="connsiteX101" fmla="*/ 69437 w 145923"/>
                  <a:gd name="connsiteY101" fmla="*/ 116395 h 146589"/>
                  <a:gd name="connsiteX102" fmla="*/ 72200 w 145923"/>
                  <a:gd name="connsiteY102" fmla="*/ 127635 h 14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45923" h="146589">
                    <a:moveTo>
                      <a:pt x="81248" y="146590"/>
                    </a:moveTo>
                    <a:lnTo>
                      <a:pt x="64675" y="146590"/>
                    </a:lnTo>
                    <a:cubicBezTo>
                      <a:pt x="60293" y="146590"/>
                      <a:pt x="56483" y="143637"/>
                      <a:pt x="55436" y="139351"/>
                    </a:cubicBezTo>
                    <a:lnTo>
                      <a:pt x="52102" y="125920"/>
                    </a:lnTo>
                    <a:cubicBezTo>
                      <a:pt x="51625" y="125730"/>
                      <a:pt x="51149" y="125540"/>
                      <a:pt x="50673" y="125349"/>
                    </a:cubicBezTo>
                    <a:lnTo>
                      <a:pt x="38957" y="132493"/>
                    </a:lnTo>
                    <a:cubicBezTo>
                      <a:pt x="35147" y="134779"/>
                      <a:pt x="30385" y="134207"/>
                      <a:pt x="27242" y="131064"/>
                    </a:cubicBezTo>
                    <a:lnTo>
                      <a:pt x="15526" y="119253"/>
                    </a:lnTo>
                    <a:cubicBezTo>
                      <a:pt x="12478" y="116205"/>
                      <a:pt x="11906" y="111347"/>
                      <a:pt x="14097" y="107632"/>
                    </a:cubicBezTo>
                    <a:lnTo>
                      <a:pt x="21241" y="95726"/>
                    </a:lnTo>
                    <a:cubicBezTo>
                      <a:pt x="21050" y="95250"/>
                      <a:pt x="20765" y="94679"/>
                      <a:pt x="20574" y="94202"/>
                    </a:cubicBezTo>
                    <a:lnTo>
                      <a:pt x="7239" y="90868"/>
                    </a:lnTo>
                    <a:cubicBezTo>
                      <a:pt x="3048" y="89821"/>
                      <a:pt x="0" y="86011"/>
                      <a:pt x="0" y="81629"/>
                    </a:cubicBezTo>
                    <a:lnTo>
                      <a:pt x="0" y="64960"/>
                    </a:lnTo>
                    <a:cubicBezTo>
                      <a:pt x="0" y="60579"/>
                      <a:pt x="2953" y="56769"/>
                      <a:pt x="7239" y="55721"/>
                    </a:cubicBezTo>
                    <a:lnTo>
                      <a:pt x="20574" y="52388"/>
                    </a:lnTo>
                    <a:cubicBezTo>
                      <a:pt x="20765" y="51911"/>
                      <a:pt x="20955" y="51340"/>
                      <a:pt x="21241" y="50864"/>
                    </a:cubicBezTo>
                    <a:lnTo>
                      <a:pt x="14097" y="38957"/>
                    </a:lnTo>
                    <a:cubicBezTo>
                      <a:pt x="11906" y="35243"/>
                      <a:pt x="12478" y="30480"/>
                      <a:pt x="15526" y="27337"/>
                    </a:cubicBezTo>
                    <a:lnTo>
                      <a:pt x="27242" y="15526"/>
                    </a:lnTo>
                    <a:cubicBezTo>
                      <a:pt x="30385" y="12383"/>
                      <a:pt x="35147" y="11811"/>
                      <a:pt x="38957" y="14097"/>
                    </a:cubicBezTo>
                    <a:lnTo>
                      <a:pt x="50673" y="21241"/>
                    </a:lnTo>
                    <a:cubicBezTo>
                      <a:pt x="51149" y="21050"/>
                      <a:pt x="51625" y="20860"/>
                      <a:pt x="52102" y="20669"/>
                    </a:cubicBezTo>
                    <a:lnTo>
                      <a:pt x="55436" y="7239"/>
                    </a:lnTo>
                    <a:cubicBezTo>
                      <a:pt x="56483" y="2953"/>
                      <a:pt x="60293" y="0"/>
                      <a:pt x="64675" y="0"/>
                    </a:cubicBezTo>
                    <a:lnTo>
                      <a:pt x="81248" y="0"/>
                    </a:lnTo>
                    <a:cubicBezTo>
                      <a:pt x="85630" y="0"/>
                      <a:pt x="89440" y="2953"/>
                      <a:pt x="90488" y="7239"/>
                    </a:cubicBezTo>
                    <a:lnTo>
                      <a:pt x="93821" y="20669"/>
                    </a:lnTo>
                    <a:cubicBezTo>
                      <a:pt x="94297" y="20860"/>
                      <a:pt x="94774" y="21050"/>
                      <a:pt x="95250" y="21241"/>
                    </a:cubicBezTo>
                    <a:lnTo>
                      <a:pt x="106966" y="14097"/>
                    </a:lnTo>
                    <a:cubicBezTo>
                      <a:pt x="110776" y="11811"/>
                      <a:pt x="115538" y="12383"/>
                      <a:pt x="118682" y="15526"/>
                    </a:cubicBezTo>
                    <a:lnTo>
                      <a:pt x="130397" y="27337"/>
                    </a:lnTo>
                    <a:cubicBezTo>
                      <a:pt x="133445" y="30385"/>
                      <a:pt x="134017" y="35243"/>
                      <a:pt x="131826" y="38957"/>
                    </a:cubicBezTo>
                    <a:lnTo>
                      <a:pt x="124682" y="50864"/>
                    </a:lnTo>
                    <a:cubicBezTo>
                      <a:pt x="124873" y="51340"/>
                      <a:pt x="125158" y="51911"/>
                      <a:pt x="125349" y="52388"/>
                    </a:cubicBezTo>
                    <a:lnTo>
                      <a:pt x="138684" y="55721"/>
                    </a:lnTo>
                    <a:cubicBezTo>
                      <a:pt x="142875" y="56769"/>
                      <a:pt x="145923" y="60579"/>
                      <a:pt x="145923" y="64960"/>
                    </a:cubicBezTo>
                    <a:lnTo>
                      <a:pt x="145923" y="81629"/>
                    </a:lnTo>
                    <a:cubicBezTo>
                      <a:pt x="145923" y="86011"/>
                      <a:pt x="142970" y="89821"/>
                      <a:pt x="138684" y="90868"/>
                    </a:cubicBezTo>
                    <a:lnTo>
                      <a:pt x="125349" y="94202"/>
                    </a:lnTo>
                    <a:cubicBezTo>
                      <a:pt x="125158" y="94774"/>
                      <a:pt x="124968" y="95250"/>
                      <a:pt x="124682" y="95726"/>
                    </a:cubicBezTo>
                    <a:lnTo>
                      <a:pt x="131826" y="107632"/>
                    </a:lnTo>
                    <a:cubicBezTo>
                      <a:pt x="134017" y="111347"/>
                      <a:pt x="133445" y="116110"/>
                      <a:pt x="130397" y="119253"/>
                    </a:cubicBezTo>
                    <a:lnTo>
                      <a:pt x="118682" y="131064"/>
                    </a:lnTo>
                    <a:cubicBezTo>
                      <a:pt x="115538" y="134207"/>
                      <a:pt x="110776" y="134779"/>
                      <a:pt x="106966" y="132493"/>
                    </a:cubicBezTo>
                    <a:lnTo>
                      <a:pt x="95250" y="125349"/>
                    </a:lnTo>
                    <a:cubicBezTo>
                      <a:pt x="94774" y="125540"/>
                      <a:pt x="94297" y="125730"/>
                      <a:pt x="93821" y="125920"/>
                    </a:cubicBezTo>
                    <a:lnTo>
                      <a:pt x="90488" y="139351"/>
                    </a:lnTo>
                    <a:cubicBezTo>
                      <a:pt x="89440" y="143637"/>
                      <a:pt x="85630" y="146590"/>
                      <a:pt x="81248" y="146590"/>
                    </a:cubicBezTo>
                    <a:close/>
                    <a:moveTo>
                      <a:pt x="72104" y="127540"/>
                    </a:moveTo>
                    <a:lnTo>
                      <a:pt x="73724" y="127540"/>
                    </a:lnTo>
                    <a:lnTo>
                      <a:pt x="76486" y="116300"/>
                    </a:lnTo>
                    <a:cubicBezTo>
                      <a:pt x="77343" y="112967"/>
                      <a:pt x="79820" y="110395"/>
                      <a:pt x="83153" y="109442"/>
                    </a:cubicBezTo>
                    <a:cubicBezTo>
                      <a:pt x="85916" y="108680"/>
                      <a:pt x="88583" y="107537"/>
                      <a:pt x="90964" y="106204"/>
                    </a:cubicBezTo>
                    <a:cubicBezTo>
                      <a:pt x="94202" y="104394"/>
                      <a:pt x="98108" y="104489"/>
                      <a:pt x="101155" y="106680"/>
                    </a:cubicBezTo>
                    <a:lnTo>
                      <a:pt x="110395" y="112300"/>
                    </a:lnTo>
                    <a:lnTo>
                      <a:pt x="111633" y="111062"/>
                    </a:lnTo>
                    <a:lnTo>
                      <a:pt x="105918" y="101441"/>
                    </a:lnTo>
                    <a:cubicBezTo>
                      <a:pt x="105918" y="101441"/>
                      <a:pt x="105728" y="101155"/>
                      <a:pt x="105632" y="100965"/>
                    </a:cubicBezTo>
                    <a:cubicBezTo>
                      <a:pt x="103918" y="98012"/>
                      <a:pt x="103918" y="94393"/>
                      <a:pt x="105632" y="91440"/>
                    </a:cubicBezTo>
                    <a:cubicBezTo>
                      <a:pt x="106966" y="89059"/>
                      <a:pt x="108109" y="86392"/>
                      <a:pt x="108871" y="83630"/>
                    </a:cubicBezTo>
                    <a:cubicBezTo>
                      <a:pt x="109823" y="80296"/>
                      <a:pt x="112395" y="77819"/>
                      <a:pt x="115729" y="76962"/>
                    </a:cubicBezTo>
                    <a:lnTo>
                      <a:pt x="126873" y="74200"/>
                    </a:lnTo>
                    <a:lnTo>
                      <a:pt x="126873" y="72390"/>
                    </a:lnTo>
                    <a:lnTo>
                      <a:pt x="115729" y="69628"/>
                    </a:lnTo>
                    <a:cubicBezTo>
                      <a:pt x="112395" y="68770"/>
                      <a:pt x="109823" y="66294"/>
                      <a:pt x="108871" y="62960"/>
                    </a:cubicBezTo>
                    <a:cubicBezTo>
                      <a:pt x="108109" y="60198"/>
                      <a:pt x="106966" y="57531"/>
                      <a:pt x="105632" y="55150"/>
                    </a:cubicBezTo>
                    <a:cubicBezTo>
                      <a:pt x="103822" y="52006"/>
                      <a:pt x="104013" y="48006"/>
                      <a:pt x="106108" y="45053"/>
                    </a:cubicBezTo>
                    <a:lnTo>
                      <a:pt x="111728" y="35623"/>
                    </a:lnTo>
                    <a:lnTo>
                      <a:pt x="110490" y="34385"/>
                    </a:lnTo>
                    <a:lnTo>
                      <a:pt x="101060" y="40100"/>
                    </a:lnTo>
                    <a:cubicBezTo>
                      <a:pt x="98012" y="42196"/>
                      <a:pt x="94107" y="42291"/>
                      <a:pt x="90964" y="40481"/>
                    </a:cubicBezTo>
                    <a:cubicBezTo>
                      <a:pt x="88583" y="39053"/>
                      <a:pt x="85916" y="38005"/>
                      <a:pt x="83153" y="37243"/>
                    </a:cubicBezTo>
                    <a:cubicBezTo>
                      <a:pt x="79820" y="36290"/>
                      <a:pt x="77343" y="33719"/>
                      <a:pt x="76486" y="30385"/>
                    </a:cubicBezTo>
                    <a:lnTo>
                      <a:pt x="73724" y="19145"/>
                    </a:lnTo>
                    <a:lnTo>
                      <a:pt x="72104" y="19145"/>
                    </a:lnTo>
                    <a:lnTo>
                      <a:pt x="69342" y="30385"/>
                    </a:lnTo>
                    <a:cubicBezTo>
                      <a:pt x="68485" y="33719"/>
                      <a:pt x="66008" y="36290"/>
                      <a:pt x="62675" y="37243"/>
                    </a:cubicBezTo>
                    <a:cubicBezTo>
                      <a:pt x="59912" y="38005"/>
                      <a:pt x="57341" y="39148"/>
                      <a:pt x="54864" y="40481"/>
                    </a:cubicBezTo>
                    <a:cubicBezTo>
                      <a:pt x="51911" y="42196"/>
                      <a:pt x="48292" y="42196"/>
                      <a:pt x="45339" y="40481"/>
                    </a:cubicBezTo>
                    <a:cubicBezTo>
                      <a:pt x="45053" y="40291"/>
                      <a:pt x="44863" y="40195"/>
                      <a:pt x="44577" y="40005"/>
                    </a:cubicBezTo>
                    <a:lnTo>
                      <a:pt x="35338" y="34385"/>
                    </a:lnTo>
                    <a:lnTo>
                      <a:pt x="34100" y="35623"/>
                    </a:lnTo>
                    <a:lnTo>
                      <a:pt x="39719" y="44958"/>
                    </a:lnTo>
                    <a:lnTo>
                      <a:pt x="39719" y="44958"/>
                    </a:lnTo>
                    <a:cubicBezTo>
                      <a:pt x="41815" y="48006"/>
                      <a:pt x="42005" y="51911"/>
                      <a:pt x="40196" y="55150"/>
                    </a:cubicBezTo>
                    <a:cubicBezTo>
                      <a:pt x="38862" y="57531"/>
                      <a:pt x="37719" y="60198"/>
                      <a:pt x="36957" y="62960"/>
                    </a:cubicBezTo>
                    <a:cubicBezTo>
                      <a:pt x="36004" y="66294"/>
                      <a:pt x="33433" y="68770"/>
                      <a:pt x="30099" y="69628"/>
                    </a:cubicBezTo>
                    <a:lnTo>
                      <a:pt x="18955" y="72390"/>
                    </a:lnTo>
                    <a:lnTo>
                      <a:pt x="18955" y="74200"/>
                    </a:lnTo>
                    <a:lnTo>
                      <a:pt x="30099" y="76962"/>
                    </a:lnTo>
                    <a:cubicBezTo>
                      <a:pt x="33433" y="77819"/>
                      <a:pt x="36004" y="80296"/>
                      <a:pt x="36957" y="83630"/>
                    </a:cubicBezTo>
                    <a:cubicBezTo>
                      <a:pt x="37719" y="86392"/>
                      <a:pt x="38862" y="89059"/>
                      <a:pt x="40196" y="91440"/>
                    </a:cubicBezTo>
                    <a:cubicBezTo>
                      <a:pt x="41910" y="94393"/>
                      <a:pt x="41815" y="98012"/>
                      <a:pt x="40196" y="100965"/>
                    </a:cubicBezTo>
                    <a:cubicBezTo>
                      <a:pt x="40100" y="101155"/>
                      <a:pt x="39910" y="101441"/>
                      <a:pt x="39815" y="101632"/>
                    </a:cubicBezTo>
                    <a:lnTo>
                      <a:pt x="34195" y="111062"/>
                    </a:lnTo>
                    <a:lnTo>
                      <a:pt x="35433" y="112300"/>
                    </a:lnTo>
                    <a:lnTo>
                      <a:pt x="44863" y="106585"/>
                    </a:lnTo>
                    <a:cubicBezTo>
                      <a:pt x="44863" y="106585"/>
                      <a:pt x="45244" y="106394"/>
                      <a:pt x="45434" y="106299"/>
                    </a:cubicBezTo>
                    <a:cubicBezTo>
                      <a:pt x="48387" y="104584"/>
                      <a:pt x="52007" y="104584"/>
                      <a:pt x="54959" y="106299"/>
                    </a:cubicBezTo>
                    <a:cubicBezTo>
                      <a:pt x="57341" y="107632"/>
                      <a:pt x="60008" y="108776"/>
                      <a:pt x="62770" y="109538"/>
                    </a:cubicBezTo>
                    <a:cubicBezTo>
                      <a:pt x="66104" y="110490"/>
                      <a:pt x="68580" y="113062"/>
                      <a:pt x="69437" y="116395"/>
                    </a:cubicBezTo>
                    <a:lnTo>
                      <a:pt x="72200" y="127635"/>
                    </a:lnTo>
                    <a:close/>
                  </a:path>
                </a:pathLst>
              </a:custGeom>
              <a:solidFill>
                <a:srgbClr val="009CD6"/>
              </a:solidFill>
              <a:ln w="9525" cap="flat">
                <a:noFill/>
                <a:prstDash val="solid"/>
                <a:miter/>
              </a:ln>
            </p:spPr>
            <p:txBody>
              <a:bodyPr rtlCol="0" anchor="ctr"/>
              <a:lstStyle/>
              <a:p>
                <a:endParaRPr lang="en-GB"/>
              </a:p>
            </p:txBody>
          </p:sp>
          <p:sp>
            <p:nvSpPr>
              <p:cNvPr id="38" name="Freeform: Shape 2875">
                <a:extLst>
                  <a:ext uri="{FF2B5EF4-FFF2-40B4-BE49-F238E27FC236}">
                    <a16:creationId xmlns:a16="http://schemas.microsoft.com/office/drawing/2014/main" id="{AEBD969B-5458-77B3-9412-2BD6E3B4B319}"/>
                  </a:ext>
                </a:extLst>
              </p:cNvPr>
              <p:cNvSpPr/>
              <p:nvPr/>
            </p:nvSpPr>
            <p:spPr>
              <a:xfrm>
                <a:off x="2486803" y="4605941"/>
                <a:ext cx="61341" cy="61531"/>
              </a:xfrm>
              <a:custGeom>
                <a:avLst/>
                <a:gdLst>
                  <a:gd name="connsiteX0" fmla="*/ 30671 w 61341"/>
                  <a:gd name="connsiteY0" fmla="*/ 61532 h 61531"/>
                  <a:gd name="connsiteX1" fmla="*/ 0 w 61341"/>
                  <a:gd name="connsiteY1" fmla="*/ 30766 h 61531"/>
                  <a:gd name="connsiteX2" fmla="*/ 30671 w 61341"/>
                  <a:gd name="connsiteY2" fmla="*/ 0 h 61531"/>
                  <a:gd name="connsiteX3" fmla="*/ 61341 w 61341"/>
                  <a:gd name="connsiteY3" fmla="*/ 30766 h 61531"/>
                  <a:gd name="connsiteX4" fmla="*/ 30671 w 61341"/>
                  <a:gd name="connsiteY4" fmla="*/ 61532 h 61531"/>
                  <a:gd name="connsiteX5" fmla="*/ 30671 w 61341"/>
                  <a:gd name="connsiteY5" fmla="*/ 18955 h 61531"/>
                  <a:gd name="connsiteX6" fmla="*/ 19050 w 61341"/>
                  <a:gd name="connsiteY6" fmla="*/ 30671 h 61531"/>
                  <a:gd name="connsiteX7" fmla="*/ 30671 w 61341"/>
                  <a:gd name="connsiteY7" fmla="*/ 42386 h 61531"/>
                  <a:gd name="connsiteX8" fmla="*/ 42291 w 61341"/>
                  <a:gd name="connsiteY8" fmla="*/ 30671 h 61531"/>
                  <a:gd name="connsiteX9" fmla="*/ 30671 w 61341"/>
                  <a:gd name="connsiteY9" fmla="*/ 18955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341" h="61531">
                    <a:moveTo>
                      <a:pt x="30671" y="61532"/>
                    </a:moveTo>
                    <a:cubicBezTo>
                      <a:pt x="13716" y="61532"/>
                      <a:pt x="0" y="47720"/>
                      <a:pt x="0" y="30766"/>
                    </a:cubicBezTo>
                    <a:cubicBezTo>
                      <a:pt x="0" y="13811"/>
                      <a:pt x="13716" y="0"/>
                      <a:pt x="30671" y="0"/>
                    </a:cubicBezTo>
                    <a:cubicBezTo>
                      <a:pt x="47625" y="0"/>
                      <a:pt x="61341" y="13811"/>
                      <a:pt x="61341" y="30766"/>
                    </a:cubicBezTo>
                    <a:cubicBezTo>
                      <a:pt x="61341" y="47720"/>
                      <a:pt x="47625" y="61532"/>
                      <a:pt x="30671" y="61532"/>
                    </a:cubicBezTo>
                    <a:close/>
                    <a:moveTo>
                      <a:pt x="30671" y="18955"/>
                    </a:moveTo>
                    <a:cubicBezTo>
                      <a:pt x="24289" y="18955"/>
                      <a:pt x="19050" y="24194"/>
                      <a:pt x="19050" y="30671"/>
                    </a:cubicBezTo>
                    <a:cubicBezTo>
                      <a:pt x="19050" y="37147"/>
                      <a:pt x="24289" y="42386"/>
                      <a:pt x="30671" y="42386"/>
                    </a:cubicBezTo>
                    <a:cubicBezTo>
                      <a:pt x="37052" y="42386"/>
                      <a:pt x="42291" y="37147"/>
                      <a:pt x="42291" y="30671"/>
                    </a:cubicBezTo>
                    <a:cubicBezTo>
                      <a:pt x="42291" y="24194"/>
                      <a:pt x="37052" y="18955"/>
                      <a:pt x="30671" y="18955"/>
                    </a:cubicBezTo>
                    <a:close/>
                  </a:path>
                </a:pathLst>
              </a:custGeom>
              <a:solidFill>
                <a:srgbClr val="009CD6"/>
              </a:solidFill>
              <a:ln w="9525" cap="flat">
                <a:noFill/>
                <a:prstDash val="solid"/>
                <a:miter/>
              </a:ln>
            </p:spPr>
            <p:txBody>
              <a:bodyPr rtlCol="0" anchor="ctr"/>
              <a:lstStyle/>
              <a:p>
                <a:endParaRPr lang="en-GB"/>
              </a:p>
            </p:txBody>
          </p:sp>
        </p:grpSp>
        <p:sp>
          <p:nvSpPr>
            <p:cNvPr id="35" name="Freeform: Shape 2876">
              <a:extLst>
                <a:ext uri="{FF2B5EF4-FFF2-40B4-BE49-F238E27FC236}">
                  <a16:creationId xmlns:a16="http://schemas.microsoft.com/office/drawing/2014/main" id="{3E9F939D-5C35-7516-055D-880E0D518F27}"/>
                </a:ext>
              </a:extLst>
            </p:cNvPr>
            <p:cNvSpPr/>
            <p:nvPr/>
          </p:nvSpPr>
          <p:spPr>
            <a:xfrm>
              <a:off x="2428510" y="4763295"/>
              <a:ext cx="127158" cy="114300"/>
            </a:xfrm>
            <a:custGeom>
              <a:avLst/>
              <a:gdLst>
                <a:gd name="connsiteX0" fmla="*/ 117634 w 127158"/>
                <a:gd name="connsiteY0" fmla="*/ 114300 h 114300"/>
                <a:gd name="connsiteX1" fmla="*/ 9525 w 127158"/>
                <a:gd name="connsiteY1" fmla="*/ 114300 h 114300"/>
                <a:gd name="connsiteX2" fmla="*/ 0 w 127158"/>
                <a:gd name="connsiteY2" fmla="*/ 104775 h 114300"/>
                <a:gd name="connsiteX3" fmla="*/ 9525 w 127158"/>
                <a:gd name="connsiteY3" fmla="*/ 95250 h 114300"/>
                <a:gd name="connsiteX4" fmla="*/ 108109 w 127158"/>
                <a:gd name="connsiteY4" fmla="*/ 95250 h 114300"/>
                <a:gd name="connsiteX5" fmla="*/ 108109 w 127158"/>
                <a:gd name="connsiteY5" fmla="*/ 9525 h 114300"/>
                <a:gd name="connsiteX6" fmla="*/ 117634 w 127158"/>
                <a:gd name="connsiteY6" fmla="*/ 0 h 114300"/>
                <a:gd name="connsiteX7" fmla="*/ 127159 w 127158"/>
                <a:gd name="connsiteY7" fmla="*/ 9525 h 114300"/>
                <a:gd name="connsiteX8" fmla="*/ 127159 w 127158"/>
                <a:gd name="connsiteY8" fmla="*/ 104775 h 114300"/>
                <a:gd name="connsiteX9" fmla="*/ 117634 w 127158"/>
                <a:gd name="connsiteY9"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158" h="114300">
                  <a:moveTo>
                    <a:pt x="117634" y="114300"/>
                  </a:moveTo>
                  <a:lnTo>
                    <a:pt x="9525" y="114300"/>
                  </a:lnTo>
                  <a:cubicBezTo>
                    <a:pt x="4286" y="114300"/>
                    <a:pt x="0" y="110014"/>
                    <a:pt x="0" y="104775"/>
                  </a:cubicBezTo>
                  <a:cubicBezTo>
                    <a:pt x="0" y="99536"/>
                    <a:pt x="4286" y="95250"/>
                    <a:pt x="9525" y="95250"/>
                  </a:cubicBezTo>
                  <a:lnTo>
                    <a:pt x="108109" y="95250"/>
                  </a:lnTo>
                  <a:lnTo>
                    <a:pt x="108109" y="9525"/>
                  </a:lnTo>
                  <a:cubicBezTo>
                    <a:pt x="108109" y="4286"/>
                    <a:pt x="112395" y="0"/>
                    <a:pt x="117634" y="0"/>
                  </a:cubicBezTo>
                  <a:cubicBezTo>
                    <a:pt x="122873" y="0"/>
                    <a:pt x="127159" y="4286"/>
                    <a:pt x="127159" y="9525"/>
                  </a:cubicBezTo>
                  <a:lnTo>
                    <a:pt x="127159" y="104775"/>
                  </a:lnTo>
                  <a:cubicBezTo>
                    <a:pt x="127159" y="110014"/>
                    <a:pt x="122873" y="114300"/>
                    <a:pt x="117634" y="114300"/>
                  </a:cubicBezTo>
                  <a:close/>
                </a:path>
              </a:pathLst>
            </a:custGeom>
            <a:solidFill>
              <a:srgbClr val="009CD6"/>
            </a:solidFill>
            <a:ln w="9525" cap="flat">
              <a:noFill/>
              <a:prstDash val="solid"/>
              <a:miter/>
            </a:ln>
          </p:spPr>
          <p:txBody>
            <a:bodyPr rtlCol="0" anchor="ctr"/>
            <a:lstStyle/>
            <a:p>
              <a:endParaRPr lang="en-GB"/>
            </a:p>
          </p:txBody>
        </p:sp>
      </p:grpSp>
      <p:sp>
        <p:nvSpPr>
          <p:cNvPr id="13" name="Rectángulo 12"/>
          <p:cNvSpPr/>
          <p:nvPr/>
        </p:nvSpPr>
        <p:spPr>
          <a:xfrm>
            <a:off x="9824383" y="1004221"/>
            <a:ext cx="2394455" cy="1631216"/>
          </a:xfrm>
          <a:prstGeom prst="rect">
            <a:avLst/>
          </a:prstGeom>
        </p:spPr>
        <p:txBody>
          <a:bodyPr wrap="square">
            <a:spAutoFit/>
          </a:bodyPr>
          <a:lstStyle/>
          <a:p>
            <a:r>
              <a:rPr lang="en-GB" sz="1600" b="1">
                <a:solidFill>
                  <a:srgbClr val="20A8DB"/>
                </a:solidFill>
                <a:latin typeface="+mj-lt"/>
              </a:rPr>
              <a:t>Datasets:</a:t>
            </a:r>
          </a:p>
          <a:p>
            <a:r>
              <a:rPr lang="en-GB" sz="1400">
                <a:latin typeface="+mj-lt"/>
              </a:rPr>
              <a:t>Combines user-provided and system-provided datasets to create the foundation for accurate, real-world economic impact analysis.</a:t>
            </a:r>
          </a:p>
        </p:txBody>
      </p:sp>
      <p:sp>
        <p:nvSpPr>
          <p:cNvPr id="15" name="Rectángulo 14"/>
          <p:cNvSpPr/>
          <p:nvPr/>
        </p:nvSpPr>
        <p:spPr>
          <a:xfrm>
            <a:off x="9837801" y="2750459"/>
            <a:ext cx="2367617" cy="1846659"/>
          </a:xfrm>
          <a:prstGeom prst="rect">
            <a:avLst/>
          </a:prstGeom>
        </p:spPr>
        <p:txBody>
          <a:bodyPr wrap="square">
            <a:spAutoFit/>
          </a:bodyPr>
          <a:lstStyle/>
          <a:p>
            <a:r>
              <a:rPr lang="en-GB" sz="1600" b="1">
                <a:solidFill>
                  <a:srgbClr val="20A8DB"/>
                </a:solidFill>
                <a:latin typeface="+mj-lt"/>
              </a:rPr>
              <a:t>Models:</a:t>
            </a:r>
          </a:p>
          <a:p>
            <a:r>
              <a:rPr lang="en-GB" sz="1400">
                <a:latin typeface="+mj-lt"/>
              </a:rPr>
              <a:t>Econometric models apply technical and cost parameters to simulate economic  impact of different technology options and calculate social and private returns.</a:t>
            </a:r>
          </a:p>
        </p:txBody>
      </p:sp>
      <p:sp>
        <p:nvSpPr>
          <p:cNvPr id="17" name="Rectángulo 16"/>
          <p:cNvSpPr/>
          <p:nvPr/>
        </p:nvSpPr>
        <p:spPr>
          <a:xfrm>
            <a:off x="9837801" y="4823138"/>
            <a:ext cx="2354199" cy="1415772"/>
          </a:xfrm>
          <a:prstGeom prst="rect">
            <a:avLst/>
          </a:prstGeom>
        </p:spPr>
        <p:txBody>
          <a:bodyPr wrap="square">
            <a:spAutoFit/>
          </a:bodyPr>
          <a:lstStyle/>
          <a:p>
            <a:r>
              <a:rPr lang="en-GB" sz="1600" b="1">
                <a:solidFill>
                  <a:srgbClr val="20A8DB"/>
                </a:solidFill>
                <a:latin typeface="+mj-lt"/>
              </a:rPr>
              <a:t>Scenarios:</a:t>
            </a:r>
          </a:p>
          <a:p>
            <a:r>
              <a:rPr lang="en-GB" sz="1400">
                <a:latin typeface="+mj-lt"/>
              </a:rPr>
              <a:t>Allows testing alternative regulatory scenarios to support decisions regarding bankable business case</a:t>
            </a:r>
          </a:p>
        </p:txBody>
      </p:sp>
      <p:grpSp>
        <p:nvGrpSpPr>
          <p:cNvPr id="76" name="Applications">
            <a:extLst>
              <a:ext uri="{FF2B5EF4-FFF2-40B4-BE49-F238E27FC236}">
                <a16:creationId xmlns:a16="http://schemas.microsoft.com/office/drawing/2014/main" id="{8430928F-A920-EACD-A15E-5EA28820DCE7}"/>
              </a:ext>
            </a:extLst>
          </p:cNvPr>
          <p:cNvGrpSpPr/>
          <p:nvPr/>
        </p:nvGrpSpPr>
        <p:grpSpPr>
          <a:xfrm>
            <a:off x="9422855" y="2632809"/>
            <a:ext cx="266795" cy="457295"/>
            <a:chOff x="7214626" y="4477499"/>
            <a:chExt cx="266795" cy="457295"/>
          </a:xfrm>
        </p:grpSpPr>
        <p:grpSp>
          <p:nvGrpSpPr>
            <p:cNvPr id="77" name="Graphic 12">
              <a:extLst>
                <a:ext uri="{FF2B5EF4-FFF2-40B4-BE49-F238E27FC236}">
                  <a16:creationId xmlns:a16="http://schemas.microsoft.com/office/drawing/2014/main" id="{3BF785CC-15B2-1E8C-2BF7-584F59157CFD}"/>
                </a:ext>
              </a:extLst>
            </p:cNvPr>
            <p:cNvGrpSpPr/>
            <p:nvPr/>
          </p:nvGrpSpPr>
          <p:grpSpPr>
            <a:xfrm>
              <a:off x="7214626" y="4477499"/>
              <a:ext cx="266795" cy="457295"/>
              <a:chOff x="7214626" y="4477499"/>
              <a:chExt cx="266795" cy="457295"/>
            </a:xfrm>
            <a:solidFill>
              <a:srgbClr val="009CD6"/>
            </a:solidFill>
          </p:grpSpPr>
          <p:sp>
            <p:nvSpPr>
              <p:cNvPr id="82" name="Freeform: Shape 322">
                <a:extLst>
                  <a:ext uri="{FF2B5EF4-FFF2-40B4-BE49-F238E27FC236}">
                    <a16:creationId xmlns:a16="http://schemas.microsoft.com/office/drawing/2014/main" id="{DFC67463-A1CA-A231-65A2-63F5EE67FAD6}"/>
                  </a:ext>
                </a:extLst>
              </p:cNvPr>
              <p:cNvSpPr/>
              <p:nvPr/>
            </p:nvSpPr>
            <p:spPr>
              <a:xfrm>
                <a:off x="7214626" y="4477499"/>
                <a:ext cx="266795" cy="457295"/>
              </a:xfrm>
              <a:custGeom>
                <a:avLst/>
                <a:gdLst>
                  <a:gd name="connsiteX0" fmla="*/ 241078 w 266795"/>
                  <a:gd name="connsiteY0" fmla="*/ 457200 h 457295"/>
                  <a:gd name="connsiteX1" fmla="*/ 25718 w 266795"/>
                  <a:gd name="connsiteY1" fmla="*/ 457200 h 457295"/>
                  <a:gd name="connsiteX2" fmla="*/ 0 w 266795"/>
                  <a:gd name="connsiteY2" fmla="*/ 431483 h 457295"/>
                  <a:gd name="connsiteX3" fmla="*/ 0 w 266795"/>
                  <a:gd name="connsiteY3" fmla="*/ 25718 h 457295"/>
                  <a:gd name="connsiteX4" fmla="*/ 25718 w 266795"/>
                  <a:gd name="connsiteY4" fmla="*/ 0 h 457295"/>
                  <a:gd name="connsiteX5" fmla="*/ 241078 w 266795"/>
                  <a:gd name="connsiteY5" fmla="*/ 0 h 457295"/>
                  <a:gd name="connsiteX6" fmla="*/ 266795 w 266795"/>
                  <a:gd name="connsiteY6" fmla="*/ 25718 h 457295"/>
                  <a:gd name="connsiteX7" fmla="*/ 266795 w 266795"/>
                  <a:gd name="connsiteY7" fmla="*/ 431578 h 457295"/>
                  <a:gd name="connsiteX8" fmla="*/ 241078 w 266795"/>
                  <a:gd name="connsiteY8" fmla="*/ 457295 h 457295"/>
                  <a:gd name="connsiteX9" fmla="*/ 25718 w 266795"/>
                  <a:gd name="connsiteY9" fmla="*/ 19050 h 457295"/>
                  <a:gd name="connsiteX10" fmla="*/ 19050 w 266795"/>
                  <a:gd name="connsiteY10" fmla="*/ 25718 h 457295"/>
                  <a:gd name="connsiteX11" fmla="*/ 19050 w 266795"/>
                  <a:gd name="connsiteY11" fmla="*/ 431578 h 457295"/>
                  <a:gd name="connsiteX12" fmla="*/ 25718 w 266795"/>
                  <a:gd name="connsiteY12" fmla="*/ 438245 h 457295"/>
                  <a:gd name="connsiteX13" fmla="*/ 241078 w 266795"/>
                  <a:gd name="connsiteY13" fmla="*/ 438245 h 457295"/>
                  <a:gd name="connsiteX14" fmla="*/ 247745 w 266795"/>
                  <a:gd name="connsiteY14" fmla="*/ 431578 h 457295"/>
                  <a:gd name="connsiteX15" fmla="*/ 247745 w 266795"/>
                  <a:gd name="connsiteY15" fmla="*/ 25718 h 457295"/>
                  <a:gd name="connsiteX16" fmla="*/ 241078 w 266795"/>
                  <a:gd name="connsiteY16" fmla="*/ 19050 h 457295"/>
                  <a:gd name="connsiteX17" fmla="*/ 25718 w 266795"/>
                  <a:gd name="connsiteY17" fmla="*/ 19050 h 45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795" h="457295">
                    <a:moveTo>
                      <a:pt x="241078" y="457200"/>
                    </a:moveTo>
                    <a:lnTo>
                      <a:pt x="25718" y="457200"/>
                    </a:lnTo>
                    <a:cubicBezTo>
                      <a:pt x="11525" y="457200"/>
                      <a:pt x="0" y="445675"/>
                      <a:pt x="0" y="431483"/>
                    </a:cubicBezTo>
                    <a:lnTo>
                      <a:pt x="0" y="25718"/>
                    </a:lnTo>
                    <a:cubicBezTo>
                      <a:pt x="0" y="11525"/>
                      <a:pt x="11525" y="0"/>
                      <a:pt x="25718" y="0"/>
                    </a:cubicBezTo>
                    <a:lnTo>
                      <a:pt x="241078" y="0"/>
                    </a:lnTo>
                    <a:cubicBezTo>
                      <a:pt x="255270" y="0"/>
                      <a:pt x="266795" y="11525"/>
                      <a:pt x="266795" y="25718"/>
                    </a:cubicBezTo>
                    <a:lnTo>
                      <a:pt x="266795" y="431578"/>
                    </a:lnTo>
                    <a:cubicBezTo>
                      <a:pt x="266795" y="445770"/>
                      <a:pt x="255270" y="457295"/>
                      <a:pt x="241078" y="457295"/>
                    </a:cubicBezTo>
                    <a:close/>
                    <a:moveTo>
                      <a:pt x="25718" y="19050"/>
                    </a:moveTo>
                    <a:cubicBezTo>
                      <a:pt x="22098" y="19050"/>
                      <a:pt x="19050" y="22003"/>
                      <a:pt x="19050" y="25718"/>
                    </a:cubicBezTo>
                    <a:lnTo>
                      <a:pt x="19050" y="431578"/>
                    </a:lnTo>
                    <a:cubicBezTo>
                      <a:pt x="19050" y="435197"/>
                      <a:pt x="22003" y="438245"/>
                      <a:pt x="25718" y="438245"/>
                    </a:cubicBezTo>
                    <a:lnTo>
                      <a:pt x="241078" y="438245"/>
                    </a:lnTo>
                    <a:cubicBezTo>
                      <a:pt x="244697" y="438245"/>
                      <a:pt x="247745" y="435293"/>
                      <a:pt x="247745" y="431578"/>
                    </a:cubicBezTo>
                    <a:lnTo>
                      <a:pt x="247745" y="25718"/>
                    </a:lnTo>
                    <a:cubicBezTo>
                      <a:pt x="247745" y="22098"/>
                      <a:pt x="244793" y="19050"/>
                      <a:pt x="241078" y="19050"/>
                    </a:cubicBezTo>
                    <a:lnTo>
                      <a:pt x="25718" y="19050"/>
                    </a:lnTo>
                    <a:close/>
                  </a:path>
                </a:pathLst>
              </a:custGeom>
              <a:solidFill>
                <a:srgbClr val="009CD6"/>
              </a:solidFill>
              <a:ln w="9525" cap="flat">
                <a:noFill/>
                <a:prstDash val="solid"/>
                <a:miter/>
              </a:ln>
            </p:spPr>
            <p:txBody>
              <a:bodyPr rtlCol="0" anchor="ctr"/>
              <a:lstStyle/>
              <a:p>
                <a:endParaRPr lang="en-GB"/>
              </a:p>
            </p:txBody>
          </p:sp>
          <p:sp>
            <p:nvSpPr>
              <p:cNvPr id="83" name="Freeform: Shape 323">
                <a:extLst>
                  <a:ext uri="{FF2B5EF4-FFF2-40B4-BE49-F238E27FC236}">
                    <a16:creationId xmlns:a16="http://schemas.microsoft.com/office/drawing/2014/main" id="{CE764ABF-AAD4-3947-54DA-267B9C38D021}"/>
                  </a:ext>
                </a:extLst>
              </p:cNvPr>
              <p:cNvSpPr/>
              <p:nvPr/>
            </p:nvSpPr>
            <p:spPr>
              <a:xfrm>
                <a:off x="7214626" y="4820399"/>
                <a:ext cx="266700" cy="19050"/>
              </a:xfrm>
              <a:custGeom>
                <a:avLst/>
                <a:gdLst>
                  <a:gd name="connsiteX0" fmla="*/ 257175 w 266700"/>
                  <a:gd name="connsiteY0" fmla="*/ 19050 h 19050"/>
                  <a:gd name="connsiteX1" fmla="*/ 9525 w 266700"/>
                  <a:gd name="connsiteY1" fmla="*/ 19050 h 19050"/>
                  <a:gd name="connsiteX2" fmla="*/ 0 w 266700"/>
                  <a:gd name="connsiteY2" fmla="*/ 9525 h 19050"/>
                  <a:gd name="connsiteX3" fmla="*/ 9525 w 266700"/>
                  <a:gd name="connsiteY3" fmla="*/ 0 h 19050"/>
                  <a:gd name="connsiteX4" fmla="*/ 257175 w 266700"/>
                  <a:gd name="connsiteY4" fmla="*/ 0 h 19050"/>
                  <a:gd name="connsiteX5" fmla="*/ 266700 w 266700"/>
                  <a:gd name="connsiteY5" fmla="*/ 9525 h 19050"/>
                  <a:gd name="connsiteX6" fmla="*/ 257175 w 266700"/>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0" h="19050">
                    <a:moveTo>
                      <a:pt x="257175" y="19050"/>
                    </a:moveTo>
                    <a:lnTo>
                      <a:pt x="9525" y="19050"/>
                    </a:lnTo>
                    <a:cubicBezTo>
                      <a:pt x="4286" y="19050"/>
                      <a:pt x="0" y="14764"/>
                      <a:pt x="0" y="9525"/>
                    </a:cubicBezTo>
                    <a:cubicBezTo>
                      <a:pt x="0" y="4286"/>
                      <a:pt x="4286" y="0"/>
                      <a:pt x="9525" y="0"/>
                    </a:cubicBezTo>
                    <a:lnTo>
                      <a:pt x="257175" y="0"/>
                    </a:lnTo>
                    <a:cubicBezTo>
                      <a:pt x="262414" y="0"/>
                      <a:pt x="266700" y="4286"/>
                      <a:pt x="266700" y="9525"/>
                    </a:cubicBezTo>
                    <a:cubicBezTo>
                      <a:pt x="266700" y="14764"/>
                      <a:pt x="262414" y="19050"/>
                      <a:pt x="257175" y="19050"/>
                    </a:cubicBezTo>
                    <a:close/>
                  </a:path>
                </a:pathLst>
              </a:custGeom>
              <a:solidFill>
                <a:srgbClr val="009CD6"/>
              </a:solidFill>
              <a:ln w="9525" cap="flat">
                <a:noFill/>
                <a:prstDash val="solid"/>
                <a:miter/>
              </a:ln>
            </p:spPr>
            <p:txBody>
              <a:bodyPr rtlCol="0" anchor="ctr"/>
              <a:lstStyle/>
              <a:p>
                <a:endParaRPr lang="en-GB"/>
              </a:p>
            </p:txBody>
          </p:sp>
          <p:sp>
            <p:nvSpPr>
              <p:cNvPr id="84" name="Freeform: Shape 325">
                <a:extLst>
                  <a:ext uri="{FF2B5EF4-FFF2-40B4-BE49-F238E27FC236}">
                    <a16:creationId xmlns:a16="http://schemas.microsoft.com/office/drawing/2014/main" id="{0EDBF513-E849-81B8-7593-05B5A9E64E03}"/>
                  </a:ext>
                </a:extLst>
              </p:cNvPr>
              <p:cNvSpPr/>
              <p:nvPr/>
            </p:nvSpPr>
            <p:spPr>
              <a:xfrm>
                <a:off x="7305495" y="4866977"/>
                <a:ext cx="85058" cy="19050"/>
              </a:xfrm>
              <a:custGeom>
                <a:avLst/>
                <a:gdLst>
                  <a:gd name="connsiteX0" fmla="*/ 75533 w 85058"/>
                  <a:gd name="connsiteY0" fmla="*/ 19050 h 19050"/>
                  <a:gd name="connsiteX1" fmla="*/ 9525 w 85058"/>
                  <a:gd name="connsiteY1" fmla="*/ 19050 h 19050"/>
                  <a:gd name="connsiteX2" fmla="*/ 0 w 85058"/>
                  <a:gd name="connsiteY2" fmla="*/ 9525 h 19050"/>
                  <a:gd name="connsiteX3" fmla="*/ 9525 w 85058"/>
                  <a:gd name="connsiteY3" fmla="*/ 0 h 19050"/>
                  <a:gd name="connsiteX4" fmla="*/ 75533 w 85058"/>
                  <a:gd name="connsiteY4" fmla="*/ 0 h 19050"/>
                  <a:gd name="connsiteX5" fmla="*/ 85058 w 85058"/>
                  <a:gd name="connsiteY5" fmla="*/ 9525 h 19050"/>
                  <a:gd name="connsiteX6" fmla="*/ 75533 w 85058"/>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58" h="19050">
                    <a:moveTo>
                      <a:pt x="75533" y="19050"/>
                    </a:moveTo>
                    <a:lnTo>
                      <a:pt x="9525" y="19050"/>
                    </a:lnTo>
                    <a:cubicBezTo>
                      <a:pt x="4286" y="19050"/>
                      <a:pt x="0" y="14764"/>
                      <a:pt x="0" y="9525"/>
                    </a:cubicBezTo>
                    <a:cubicBezTo>
                      <a:pt x="0" y="4286"/>
                      <a:pt x="4286" y="0"/>
                      <a:pt x="9525" y="0"/>
                    </a:cubicBezTo>
                    <a:lnTo>
                      <a:pt x="75533" y="0"/>
                    </a:lnTo>
                    <a:cubicBezTo>
                      <a:pt x="80772" y="0"/>
                      <a:pt x="85058" y="4286"/>
                      <a:pt x="85058" y="9525"/>
                    </a:cubicBezTo>
                    <a:cubicBezTo>
                      <a:pt x="85058" y="14764"/>
                      <a:pt x="80772" y="19050"/>
                      <a:pt x="75533" y="19050"/>
                    </a:cubicBezTo>
                    <a:close/>
                  </a:path>
                </a:pathLst>
              </a:custGeom>
              <a:solidFill>
                <a:srgbClr val="009CD6"/>
              </a:solidFill>
              <a:ln w="9525" cap="flat">
                <a:noFill/>
                <a:prstDash val="solid"/>
                <a:miter/>
              </a:ln>
            </p:spPr>
            <p:txBody>
              <a:bodyPr rtlCol="0" anchor="ctr"/>
              <a:lstStyle/>
              <a:p>
                <a:endParaRPr lang="en-GB"/>
              </a:p>
            </p:txBody>
          </p:sp>
        </p:grpSp>
        <p:sp>
          <p:nvSpPr>
            <p:cNvPr id="78" name="Freeform: Shape 376">
              <a:extLst>
                <a:ext uri="{FF2B5EF4-FFF2-40B4-BE49-F238E27FC236}">
                  <a16:creationId xmlns:a16="http://schemas.microsoft.com/office/drawing/2014/main" id="{2BA8D736-EDFF-03A7-4758-F9FFBA8041A0}"/>
                </a:ext>
              </a:extLst>
            </p:cNvPr>
            <p:cNvSpPr/>
            <p:nvPr/>
          </p:nvSpPr>
          <p:spPr>
            <a:xfrm>
              <a:off x="7243201" y="4544175"/>
              <a:ext cx="95250" cy="95250"/>
            </a:xfrm>
            <a:custGeom>
              <a:avLst/>
              <a:gdLst>
                <a:gd name="connsiteX0" fmla="*/ 49816 w 95250"/>
                <a:gd name="connsiteY0" fmla="*/ 95250 h 95250"/>
                <a:gd name="connsiteX1" fmla="*/ 45434 w 95250"/>
                <a:gd name="connsiteY1" fmla="*/ 95250 h 95250"/>
                <a:gd name="connsiteX2" fmla="*/ 0 w 95250"/>
                <a:gd name="connsiteY2" fmla="*/ 49816 h 95250"/>
                <a:gd name="connsiteX3" fmla="*/ 0 w 95250"/>
                <a:gd name="connsiteY3" fmla="*/ 45434 h 95250"/>
                <a:gd name="connsiteX4" fmla="*/ 45434 w 95250"/>
                <a:gd name="connsiteY4" fmla="*/ 0 h 95250"/>
                <a:gd name="connsiteX5" fmla="*/ 49816 w 95250"/>
                <a:gd name="connsiteY5" fmla="*/ 0 h 95250"/>
                <a:gd name="connsiteX6" fmla="*/ 95250 w 95250"/>
                <a:gd name="connsiteY6" fmla="*/ 45434 h 95250"/>
                <a:gd name="connsiteX7" fmla="*/ 95250 w 95250"/>
                <a:gd name="connsiteY7" fmla="*/ 49816 h 95250"/>
                <a:gd name="connsiteX8" fmla="*/ 49816 w 95250"/>
                <a:gd name="connsiteY8" fmla="*/ 95250 h 95250"/>
                <a:gd name="connsiteX9" fmla="*/ 45434 w 95250"/>
                <a:gd name="connsiteY9" fmla="*/ 19050 h 95250"/>
                <a:gd name="connsiteX10" fmla="*/ 19050 w 95250"/>
                <a:gd name="connsiteY10" fmla="*/ 45434 h 95250"/>
                <a:gd name="connsiteX11" fmla="*/ 19050 w 95250"/>
                <a:gd name="connsiteY11" fmla="*/ 49816 h 95250"/>
                <a:gd name="connsiteX12" fmla="*/ 45434 w 95250"/>
                <a:gd name="connsiteY12" fmla="*/ 76200 h 95250"/>
                <a:gd name="connsiteX13" fmla="*/ 49816 w 95250"/>
                <a:gd name="connsiteY13" fmla="*/ 76200 h 95250"/>
                <a:gd name="connsiteX14" fmla="*/ 76200 w 95250"/>
                <a:gd name="connsiteY14" fmla="*/ 49816 h 95250"/>
                <a:gd name="connsiteX15" fmla="*/ 76200 w 95250"/>
                <a:gd name="connsiteY15" fmla="*/ 45434 h 95250"/>
                <a:gd name="connsiteX16" fmla="*/ 49816 w 95250"/>
                <a:gd name="connsiteY16" fmla="*/ 19050 h 95250"/>
                <a:gd name="connsiteX17" fmla="*/ 45434 w 95250"/>
                <a:gd name="connsiteY17"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95250">
                  <a:moveTo>
                    <a:pt x="49816" y="95250"/>
                  </a:moveTo>
                  <a:lnTo>
                    <a:pt x="45434" y="95250"/>
                  </a:lnTo>
                  <a:cubicBezTo>
                    <a:pt x="20384" y="95250"/>
                    <a:pt x="0" y="74867"/>
                    <a:pt x="0" y="49816"/>
                  </a:cubicBezTo>
                  <a:lnTo>
                    <a:pt x="0" y="45434"/>
                  </a:lnTo>
                  <a:cubicBezTo>
                    <a:pt x="0" y="20383"/>
                    <a:pt x="20384" y="0"/>
                    <a:pt x="45434" y="0"/>
                  </a:cubicBezTo>
                  <a:lnTo>
                    <a:pt x="49816" y="0"/>
                  </a:lnTo>
                  <a:cubicBezTo>
                    <a:pt x="74867" y="0"/>
                    <a:pt x="95250" y="20383"/>
                    <a:pt x="95250" y="45434"/>
                  </a:cubicBezTo>
                  <a:lnTo>
                    <a:pt x="95250" y="49816"/>
                  </a:lnTo>
                  <a:cubicBezTo>
                    <a:pt x="95250" y="74867"/>
                    <a:pt x="74867" y="95250"/>
                    <a:pt x="49816" y="95250"/>
                  </a:cubicBezTo>
                  <a:close/>
                  <a:moveTo>
                    <a:pt x="45434" y="19050"/>
                  </a:moveTo>
                  <a:cubicBezTo>
                    <a:pt x="30861" y="19050"/>
                    <a:pt x="19050" y="30861"/>
                    <a:pt x="19050" y="45434"/>
                  </a:cubicBezTo>
                  <a:lnTo>
                    <a:pt x="19050" y="49816"/>
                  </a:lnTo>
                  <a:cubicBezTo>
                    <a:pt x="19050" y="64389"/>
                    <a:pt x="30861" y="76200"/>
                    <a:pt x="45434" y="76200"/>
                  </a:cubicBezTo>
                  <a:lnTo>
                    <a:pt x="49816" y="76200"/>
                  </a:lnTo>
                  <a:cubicBezTo>
                    <a:pt x="64389" y="76200"/>
                    <a:pt x="76200" y="64389"/>
                    <a:pt x="76200" y="49816"/>
                  </a:cubicBezTo>
                  <a:lnTo>
                    <a:pt x="76200" y="45434"/>
                  </a:lnTo>
                  <a:cubicBezTo>
                    <a:pt x="76200" y="30861"/>
                    <a:pt x="64389" y="19050"/>
                    <a:pt x="49816" y="19050"/>
                  </a:cubicBezTo>
                  <a:lnTo>
                    <a:pt x="45434" y="19050"/>
                  </a:lnTo>
                  <a:close/>
                </a:path>
              </a:pathLst>
            </a:custGeom>
            <a:solidFill>
              <a:srgbClr val="009CD6"/>
            </a:solidFill>
            <a:ln w="9525" cap="flat">
              <a:noFill/>
              <a:prstDash val="solid"/>
              <a:miter/>
            </a:ln>
          </p:spPr>
          <p:txBody>
            <a:bodyPr rtlCol="0" anchor="ctr"/>
            <a:lstStyle/>
            <a:p>
              <a:endParaRPr lang="en-GB"/>
            </a:p>
          </p:txBody>
        </p:sp>
        <p:sp>
          <p:nvSpPr>
            <p:cNvPr id="79" name="Freeform: Shape 377">
              <a:extLst>
                <a:ext uri="{FF2B5EF4-FFF2-40B4-BE49-F238E27FC236}">
                  <a16:creationId xmlns:a16="http://schemas.microsoft.com/office/drawing/2014/main" id="{40D63819-631D-3951-3DCB-1CBF7D66CD81}"/>
                </a:ext>
              </a:extLst>
            </p:cNvPr>
            <p:cNvSpPr/>
            <p:nvPr/>
          </p:nvSpPr>
          <p:spPr>
            <a:xfrm>
              <a:off x="7357597" y="4544746"/>
              <a:ext cx="95154" cy="94678"/>
            </a:xfrm>
            <a:custGeom>
              <a:avLst/>
              <a:gdLst>
                <a:gd name="connsiteX0" fmla="*/ 73533 w 95154"/>
                <a:gd name="connsiteY0" fmla="*/ 94679 h 94678"/>
                <a:gd name="connsiteX1" fmla="*/ 21622 w 95154"/>
                <a:gd name="connsiteY1" fmla="*/ 94679 h 94678"/>
                <a:gd name="connsiteX2" fmla="*/ 0 w 95154"/>
                <a:gd name="connsiteY2" fmla="*/ 73057 h 94678"/>
                <a:gd name="connsiteX3" fmla="*/ 0 w 95154"/>
                <a:gd name="connsiteY3" fmla="*/ 21622 h 94678"/>
                <a:gd name="connsiteX4" fmla="*/ 21622 w 95154"/>
                <a:gd name="connsiteY4" fmla="*/ 0 h 94678"/>
                <a:gd name="connsiteX5" fmla="*/ 73533 w 95154"/>
                <a:gd name="connsiteY5" fmla="*/ 0 h 94678"/>
                <a:gd name="connsiteX6" fmla="*/ 95155 w 95154"/>
                <a:gd name="connsiteY6" fmla="*/ 21622 h 94678"/>
                <a:gd name="connsiteX7" fmla="*/ 95155 w 95154"/>
                <a:gd name="connsiteY7" fmla="*/ 73057 h 94678"/>
                <a:gd name="connsiteX8" fmla="*/ 73533 w 95154"/>
                <a:gd name="connsiteY8" fmla="*/ 94679 h 94678"/>
                <a:gd name="connsiteX9" fmla="*/ 21622 w 95154"/>
                <a:gd name="connsiteY9" fmla="*/ 18955 h 94678"/>
                <a:gd name="connsiteX10" fmla="*/ 19050 w 95154"/>
                <a:gd name="connsiteY10" fmla="*/ 21527 h 94678"/>
                <a:gd name="connsiteX11" fmla="*/ 19050 w 95154"/>
                <a:gd name="connsiteY11" fmla="*/ 72962 h 94678"/>
                <a:gd name="connsiteX12" fmla="*/ 21622 w 95154"/>
                <a:gd name="connsiteY12" fmla="*/ 75533 h 94678"/>
                <a:gd name="connsiteX13" fmla="*/ 73533 w 95154"/>
                <a:gd name="connsiteY13" fmla="*/ 75533 h 94678"/>
                <a:gd name="connsiteX14" fmla="*/ 76105 w 95154"/>
                <a:gd name="connsiteY14" fmla="*/ 72962 h 94678"/>
                <a:gd name="connsiteX15" fmla="*/ 76105 w 95154"/>
                <a:gd name="connsiteY15" fmla="*/ 21527 h 94678"/>
                <a:gd name="connsiteX16" fmla="*/ 73533 w 95154"/>
                <a:gd name="connsiteY16" fmla="*/ 18955 h 94678"/>
                <a:gd name="connsiteX17" fmla="*/ 21622 w 95154"/>
                <a:gd name="connsiteY17" fmla="*/ 18955 h 9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154" h="94678">
                  <a:moveTo>
                    <a:pt x="73533" y="94679"/>
                  </a:moveTo>
                  <a:lnTo>
                    <a:pt x="21622" y="94679"/>
                  </a:lnTo>
                  <a:cubicBezTo>
                    <a:pt x="9716" y="94679"/>
                    <a:pt x="0" y="84963"/>
                    <a:pt x="0" y="73057"/>
                  </a:cubicBezTo>
                  <a:lnTo>
                    <a:pt x="0" y="21622"/>
                  </a:lnTo>
                  <a:cubicBezTo>
                    <a:pt x="0" y="9716"/>
                    <a:pt x="9716" y="0"/>
                    <a:pt x="21622" y="0"/>
                  </a:cubicBezTo>
                  <a:lnTo>
                    <a:pt x="73533" y="0"/>
                  </a:lnTo>
                  <a:cubicBezTo>
                    <a:pt x="85440" y="0"/>
                    <a:pt x="95155" y="9716"/>
                    <a:pt x="95155" y="21622"/>
                  </a:cubicBezTo>
                  <a:lnTo>
                    <a:pt x="95155" y="73057"/>
                  </a:lnTo>
                  <a:cubicBezTo>
                    <a:pt x="95155" y="84963"/>
                    <a:pt x="85440" y="94679"/>
                    <a:pt x="73533" y="94679"/>
                  </a:cubicBezTo>
                  <a:close/>
                  <a:moveTo>
                    <a:pt x="21622" y="18955"/>
                  </a:moveTo>
                  <a:cubicBezTo>
                    <a:pt x="20193" y="18955"/>
                    <a:pt x="19050" y="20098"/>
                    <a:pt x="19050" y="21527"/>
                  </a:cubicBezTo>
                  <a:lnTo>
                    <a:pt x="19050" y="72962"/>
                  </a:lnTo>
                  <a:cubicBezTo>
                    <a:pt x="19050" y="74390"/>
                    <a:pt x="20193" y="75533"/>
                    <a:pt x="21622" y="75533"/>
                  </a:cubicBezTo>
                  <a:lnTo>
                    <a:pt x="73533" y="75533"/>
                  </a:lnTo>
                  <a:cubicBezTo>
                    <a:pt x="74962" y="75533"/>
                    <a:pt x="76105" y="74390"/>
                    <a:pt x="76105" y="72962"/>
                  </a:cubicBezTo>
                  <a:lnTo>
                    <a:pt x="76105" y="21527"/>
                  </a:lnTo>
                  <a:cubicBezTo>
                    <a:pt x="76105" y="20098"/>
                    <a:pt x="74962" y="18955"/>
                    <a:pt x="73533" y="18955"/>
                  </a:cubicBezTo>
                  <a:lnTo>
                    <a:pt x="21622" y="18955"/>
                  </a:lnTo>
                  <a:close/>
                </a:path>
              </a:pathLst>
            </a:custGeom>
            <a:solidFill>
              <a:srgbClr val="009CD6"/>
            </a:solidFill>
            <a:ln w="9525" cap="flat">
              <a:noFill/>
              <a:prstDash val="solid"/>
              <a:miter/>
            </a:ln>
          </p:spPr>
          <p:txBody>
            <a:bodyPr rtlCol="0" anchor="ctr"/>
            <a:lstStyle/>
            <a:p>
              <a:endParaRPr lang="en-GB"/>
            </a:p>
          </p:txBody>
        </p:sp>
        <p:sp>
          <p:nvSpPr>
            <p:cNvPr id="80" name="Freeform: Shape 379">
              <a:extLst>
                <a:ext uri="{FF2B5EF4-FFF2-40B4-BE49-F238E27FC236}">
                  <a16:creationId xmlns:a16="http://schemas.microsoft.com/office/drawing/2014/main" id="{C5B5EE40-7D93-FA1A-75E9-D5FC4BB93293}"/>
                </a:ext>
              </a:extLst>
            </p:cNvPr>
            <p:cNvSpPr/>
            <p:nvPr/>
          </p:nvSpPr>
          <p:spPr>
            <a:xfrm>
              <a:off x="7243249" y="4685906"/>
              <a:ext cx="106132" cy="96392"/>
            </a:xfrm>
            <a:custGeom>
              <a:avLst/>
              <a:gdLst>
                <a:gd name="connsiteX0" fmla="*/ 96631 w 106132"/>
                <a:gd name="connsiteY0" fmla="*/ 96393 h 96392"/>
                <a:gd name="connsiteX1" fmla="*/ 9477 w 106132"/>
                <a:gd name="connsiteY1" fmla="*/ 96393 h 96392"/>
                <a:gd name="connsiteX2" fmla="*/ 1286 w 106132"/>
                <a:gd name="connsiteY2" fmla="*/ 91631 h 96392"/>
                <a:gd name="connsiteX3" fmla="*/ 1286 w 106132"/>
                <a:gd name="connsiteY3" fmla="*/ 82106 h 96392"/>
                <a:gd name="connsiteX4" fmla="*/ 44815 w 106132"/>
                <a:gd name="connsiteY4" fmla="*/ 4858 h 96392"/>
                <a:gd name="connsiteX5" fmla="*/ 53102 w 106132"/>
                <a:gd name="connsiteY5" fmla="*/ 0 h 96392"/>
                <a:gd name="connsiteX6" fmla="*/ 53102 w 106132"/>
                <a:gd name="connsiteY6" fmla="*/ 0 h 96392"/>
                <a:gd name="connsiteX7" fmla="*/ 61389 w 106132"/>
                <a:gd name="connsiteY7" fmla="*/ 4858 h 96392"/>
                <a:gd name="connsiteX8" fmla="*/ 104918 w 106132"/>
                <a:gd name="connsiteY8" fmla="*/ 82106 h 96392"/>
                <a:gd name="connsiteX9" fmla="*/ 104918 w 106132"/>
                <a:gd name="connsiteY9" fmla="*/ 91631 h 96392"/>
                <a:gd name="connsiteX10" fmla="*/ 96727 w 106132"/>
                <a:gd name="connsiteY10" fmla="*/ 96393 h 96392"/>
                <a:gd name="connsiteX11" fmla="*/ 25860 w 106132"/>
                <a:gd name="connsiteY11" fmla="*/ 77343 h 96392"/>
                <a:gd name="connsiteX12" fmla="*/ 80343 w 106132"/>
                <a:gd name="connsiteY12" fmla="*/ 77343 h 96392"/>
                <a:gd name="connsiteX13" fmla="*/ 53102 w 106132"/>
                <a:gd name="connsiteY13" fmla="*/ 29051 h 96392"/>
                <a:gd name="connsiteX14" fmla="*/ 25860 w 106132"/>
                <a:gd name="connsiteY14" fmla="*/ 77343 h 9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132" h="96392">
                  <a:moveTo>
                    <a:pt x="96631" y="96393"/>
                  </a:moveTo>
                  <a:lnTo>
                    <a:pt x="9477" y="96393"/>
                  </a:lnTo>
                  <a:cubicBezTo>
                    <a:pt x="6048" y="96393"/>
                    <a:pt x="3000" y="94583"/>
                    <a:pt x="1286" y="91631"/>
                  </a:cubicBezTo>
                  <a:cubicBezTo>
                    <a:pt x="-429" y="88678"/>
                    <a:pt x="-429" y="85058"/>
                    <a:pt x="1286" y="82106"/>
                  </a:cubicBezTo>
                  <a:lnTo>
                    <a:pt x="44815" y="4858"/>
                  </a:lnTo>
                  <a:cubicBezTo>
                    <a:pt x="46530" y="1905"/>
                    <a:pt x="49673" y="0"/>
                    <a:pt x="53102" y="0"/>
                  </a:cubicBezTo>
                  <a:lnTo>
                    <a:pt x="53102" y="0"/>
                  </a:lnTo>
                  <a:cubicBezTo>
                    <a:pt x="56531" y="0"/>
                    <a:pt x="59674" y="1810"/>
                    <a:pt x="61389" y="4858"/>
                  </a:cubicBezTo>
                  <a:lnTo>
                    <a:pt x="104918" y="82106"/>
                  </a:lnTo>
                  <a:cubicBezTo>
                    <a:pt x="106537" y="85058"/>
                    <a:pt x="106537" y="88678"/>
                    <a:pt x="104918" y="91631"/>
                  </a:cubicBezTo>
                  <a:cubicBezTo>
                    <a:pt x="103203" y="94583"/>
                    <a:pt x="100060" y="96393"/>
                    <a:pt x="96727" y="96393"/>
                  </a:cubicBezTo>
                  <a:close/>
                  <a:moveTo>
                    <a:pt x="25860" y="77343"/>
                  </a:moveTo>
                  <a:lnTo>
                    <a:pt x="80343" y="77343"/>
                  </a:lnTo>
                  <a:lnTo>
                    <a:pt x="53102" y="29051"/>
                  </a:lnTo>
                  <a:lnTo>
                    <a:pt x="25860" y="77343"/>
                  </a:lnTo>
                  <a:close/>
                </a:path>
              </a:pathLst>
            </a:custGeom>
            <a:solidFill>
              <a:srgbClr val="009CD6"/>
            </a:solidFill>
            <a:ln w="9525" cap="flat">
              <a:noFill/>
              <a:prstDash val="solid"/>
              <a:miter/>
            </a:ln>
          </p:spPr>
          <p:txBody>
            <a:bodyPr rtlCol="0" anchor="ctr"/>
            <a:lstStyle/>
            <a:p>
              <a:endParaRPr lang="en-GB"/>
            </a:p>
          </p:txBody>
        </p:sp>
        <p:sp>
          <p:nvSpPr>
            <p:cNvPr id="81" name="Freeform: Shape 380">
              <a:extLst>
                <a:ext uri="{FF2B5EF4-FFF2-40B4-BE49-F238E27FC236}">
                  <a16:creationId xmlns:a16="http://schemas.microsoft.com/office/drawing/2014/main" id="{DC50B895-ED15-3833-9413-FA73A98C91B1}"/>
                </a:ext>
              </a:extLst>
            </p:cNvPr>
            <p:cNvSpPr/>
            <p:nvPr/>
          </p:nvSpPr>
          <p:spPr>
            <a:xfrm>
              <a:off x="7347929" y="4687145"/>
              <a:ext cx="104870" cy="94011"/>
            </a:xfrm>
            <a:custGeom>
              <a:avLst/>
              <a:gdLst>
                <a:gd name="connsiteX0" fmla="*/ 73866 w 104870"/>
                <a:gd name="connsiteY0" fmla="*/ 94012 h 94011"/>
                <a:gd name="connsiteX1" fmla="*/ 31004 w 104870"/>
                <a:gd name="connsiteY1" fmla="*/ 94012 h 94011"/>
                <a:gd name="connsiteX2" fmla="*/ 22717 w 104870"/>
                <a:gd name="connsiteY2" fmla="*/ 89249 h 94011"/>
                <a:gd name="connsiteX3" fmla="*/ 1286 w 104870"/>
                <a:gd name="connsiteY3" fmla="*/ 51721 h 94011"/>
                <a:gd name="connsiteX4" fmla="*/ 1286 w 104870"/>
                <a:gd name="connsiteY4" fmla="*/ 42291 h 94011"/>
                <a:gd name="connsiteX5" fmla="*/ 22717 w 104870"/>
                <a:gd name="connsiteY5" fmla="*/ 4763 h 94011"/>
                <a:gd name="connsiteX6" fmla="*/ 31004 w 104870"/>
                <a:gd name="connsiteY6" fmla="*/ 0 h 94011"/>
                <a:gd name="connsiteX7" fmla="*/ 73866 w 104870"/>
                <a:gd name="connsiteY7" fmla="*/ 0 h 94011"/>
                <a:gd name="connsiteX8" fmla="*/ 82153 w 104870"/>
                <a:gd name="connsiteY8" fmla="*/ 4763 h 94011"/>
                <a:gd name="connsiteX9" fmla="*/ 103584 w 104870"/>
                <a:gd name="connsiteY9" fmla="*/ 42291 h 94011"/>
                <a:gd name="connsiteX10" fmla="*/ 103584 w 104870"/>
                <a:gd name="connsiteY10" fmla="*/ 51721 h 94011"/>
                <a:gd name="connsiteX11" fmla="*/ 82153 w 104870"/>
                <a:gd name="connsiteY11" fmla="*/ 89249 h 94011"/>
                <a:gd name="connsiteX12" fmla="*/ 73866 w 104870"/>
                <a:gd name="connsiteY12" fmla="*/ 94012 h 94011"/>
                <a:gd name="connsiteX13" fmla="*/ 36528 w 104870"/>
                <a:gd name="connsiteY13" fmla="*/ 74962 h 94011"/>
                <a:gd name="connsiteX14" fmla="*/ 68342 w 104870"/>
                <a:gd name="connsiteY14" fmla="*/ 74962 h 94011"/>
                <a:gd name="connsiteX15" fmla="*/ 84344 w 104870"/>
                <a:gd name="connsiteY15" fmla="*/ 46958 h 94011"/>
                <a:gd name="connsiteX16" fmla="*/ 68342 w 104870"/>
                <a:gd name="connsiteY16" fmla="*/ 18955 h 94011"/>
                <a:gd name="connsiteX17" fmla="*/ 36528 w 104870"/>
                <a:gd name="connsiteY17" fmla="*/ 18955 h 94011"/>
                <a:gd name="connsiteX18" fmla="*/ 20527 w 104870"/>
                <a:gd name="connsiteY18" fmla="*/ 46958 h 94011"/>
                <a:gd name="connsiteX19" fmla="*/ 36528 w 104870"/>
                <a:gd name="connsiteY19" fmla="*/ 74962 h 9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870" h="94011">
                  <a:moveTo>
                    <a:pt x="73866" y="94012"/>
                  </a:moveTo>
                  <a:lnTo>
                    <a:pt x="31004" y="94012"/>
                  </a:lnTo>
                  <a:cubicBezTo>
                    <a:pt x="27575" y="94012"/>
                    <a:pt x="24432" y="92202"/>
                    <a:pt x="22717" y="89249"/>
                  </a:cubicBezTo>
                  <a:lnTo>
                    <a:pt x="1286" y="51721"/>
                  </a:lnTo>
                  <a:cubicBezTo>
                    <a:pt x="-429" y="48768"/>
                    <a:pt x="-429" y="45244"/>
                    <a:pt x="1286" y="42291"/>
                  </a:cubicBezTo>
                  <a:lnTo>
                    <a:pt x="22717" y="4763"/>
                  </a:lnTo>
                  <a:cubicBezTo>
                    <a:pt x="24432" y="1810"/>
                    <a:pt x="27575" y="0"/>
                    <a:pt x="31004" y="0"/>
                  </a:cubicBezTo>
                  <a:lnTo>
                    <a:pt x="73866" y="0"/>
                  </a:lnTo>
                  <a:cubicBezTo>
                    <a:pt x="77296" y="0"/>
                    <a:pt x="80439" y="1810"/>
                    <a:pt x="82153" y="4763"/>
                  </a:cubicBezTo>
                  <a:lnTo>
                    <a:pt x="103584" y="42291"/>
                  </a:lnTo>
                  <a:cubicBezTo>
                    <a:pt x="105299" y="45244"/>
                    <a:pt x="105299" y="48768"/>
                    <a:pt x="103584" y="51721"/>
                  </a:cubicBezTo>
                  <a:lnTo>
                    <a:pt x="82153" y="89249"/>
                  </a:lnTo>
                  <a:cubicBezTo>
                    <a:pt x="80439" y="92202"/>
                    <a:pt x="77296" y="94012"/>
                    <a:pt x="73866" y="94012"/>
                  </a:cubicBezTo>
                  <a:close/>
                  <a:moveTo>
                    <a:pt x="36528" y="74962"/>
                  </a:moveTo>
                  <a:lnTo>
                    <a:pt x="68342" y="74962"/>
                  </a:lnTo>
                  <a:lnTo>
                    <a:pt x="84344" y="46958"/>
                  </a:lnTo>
                  <a:lnTo>
                    <a:pt x="68342" y="18955"/>
                  </a:lnTo>
                  <a:lnTo>
                    <a:pt x="36528" y="18955"/>
                  </a:lnTo>
                  <a:lnTo>
                    <a:pt x="20527" y="46958"/>
                  </a:lnTo>
                  <a:lnTo>
                    <a:pt x="36528" y="74962"/>
                  </a:lnTo>
                  <a:close/>
                </a:path>
              </a:pathLst>
            </a:custGeom>
            <a:solidFill>
              <a:srgbClr val="009CD6"/>
            </a:solidFill>
            <a:ln w="9525" cap="flat">
              <a:noFill/>
              <a:prstDash val="solid"/>
              <a:miter/>
            </a:ln>
          </p:spPr>
          <p:txBody>
            <a:bodyPr rtlCol="0" anchor="ctr"/>
            <a:lstStyle/>
            <a:p>
              <a:endParaRPr lang="en-GB"/>
            </a:p>
          </p:txBody>
        </p:sp>
      </p:grpSp>
      <p:grpSp>
        <p:nvGrpSpPr>
          <p:cNvPr id="85" name="Agile and participatory transformation">
            <a:extLst>
              <a:ext uri="{FF2B5EF4-FFF2-40B4-BE49-F238E27FC236}">
                <a16:creationId xmlns:a16="http://schemas.microsoft.com/office/drawing/2014/main" id="{5620FC44-638B-2C79-43C6-09B16A0F72F1}"/>
              </a:ext>
            </a:extLst>
          </p:cNvPr>
          <p:cNvGrpSpPr/>
          <p:nvPr/>
        </p:nvGrpSpPr>
        <p:grpSpPr>
          <a:xfrm>
            <a:off x="9327034" y="4769476"/>
            <a:ext cx="458247" cy="457199"/>
            <a:chOff x="3182397" y="424612"/>
            <a:chExt cx="458247" cy="457199"/>
          </a:xfrm>
        </p:grpSpPr>
        <p:sp>
          <p:nvSpPr>
            <p:cNvPr id="86" name="Line 52"/>
            <p:cNvSpPr>
              <a:spLocks noChangeShapeType="1"/>
            </p:cNvSpPr>
            <p:nvPr/>
          </p:nvSpPr>
          <p:spPr bwMode="auto">
            <a:xfrm>
              <a:off x="3304437" y="703264"/>
              <a:ext cx="0" cy="0"/>
            </a:xfrm>
            <a:prstGeom prst="line">
              <a:avLst/>
            </a:prstGeom>
            <a:noFill/>
            <a:ln w="12700"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endParaRPr lang="en-US" sz="900"/>
            </a:p>
          </p:txBody>
        </p:sp>
        <p:sp>
          <p:nvSpPr>
            <p:cNvPr id="87" name="Line 56"/>
            <p:cNvSpPr>
              <a:spLocks noChangeShapeType="1"/>
            </p:cNvSpPr>
            <p:nvPr/>
          </p:nvSpPr>
          <p:spPr bwMode="auto">
            <a:xfrm>
              <a:off x="3464812" y="658215"/>
              <a:ext cx="0" cy="0"/>
            </a:xfrm>
            <a:prstGeom prst="line">
              <a:avLst/>
            </a:prstGeom>
            <a:noFill/>
            <a:ln w="12700"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endParaRPr lang="en-US" sz="900"/>
            </a:p>
          </p:txBody>
        </p:sp>
        <p:sp>
          <p:nvSpPr>
            <p:cNvPr id="88" name="Line 57"/>
            <p:cNvSpPr>
              <a:spLocks noChangeShapeType="1"/>
            </p:cNvSpPr>
            <p:nvPr/>
          </p:nvSpPr>
          <p:spPr bwMode="auto">
            <a:xfrm>
              <a:off x="3371110" y="658215"/>
              <a:ext cx="0" cy="0"/>
            </a:xfrm>
            <a:prstGeom prst="line">
              <a:avLst/>
            </a:prstGeom>
            <a:noFill/>
            <a:ln w="12700"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endParaRPr lang="en-US" sz="900"/>
            </a:p>
          </p:txBody>
        </p:sp>
        <p:sp>
          <p:nvSpPr>
            <p:cNvPr id="89" name="Freeform: Shape 438">
              <a:extLst>
                <a:ext uri="{FF2B5EF4-FFF2-40B4-BE49-F238E27FC236}">
                  <a16:creationId xmlns:a16="http://schemas.microsoft.com/office/drawing/2014/main" id="{1550FA77-346F-52C2-C32D-C71EE5FA7791}"/>
                </a:ext>
              </a:extLst>
            </p:cNvPr>
            <p:cNvSpPr/>
            <p:nvPr/>
          </p:nvSpPr>
          <p:spPr>
            <a:xfrm>
              <a:off x="3182397" y="424897"/>
              <a:ext cx="238220" cy="456914"/>
            </a:xfrm>
            <a:custGeom>
              <a:avLst/>
              <a:gdLst>
                <a:gd name="connsiteX0" fmla="*/ 228505 w 238220"/>
                <a:gd name="connsiteY0" fmla="*/ 456914 h 456914"/>
                <a:gd name="connsiteX1" fmla="*/ 208597 w 238220"/>
                <a:gd name="connsiteY1" fmla="*/ 456914 h 456914"/>
                <a:gd name="connsiteX2" fmla="*/ 179165 w 238220"/>
                <a:gd name="connsiteY2" fmla="*/ 427577 h 456914"/>
                <a:gd name="connsiteX3" fmla="*/ 179165 w 238220"/>
                <a:gd name="connsiteY3" fmla="*/ 407861 h 456914"/>
                <a:gd name="connsiteX4" fmla="*/ 172688 w 238220"/>
                <a:gd name="connsiteY4" fmla="*/ 398240 h 456914"/>
                <a:gd name="connsiteX5" fmla="*/ 147923 w 238220"/>
                <a:gd name="connsiteY5" fmla="*/ 387953 h 456914"/>
                <a:gd name="connsiteX6" fmla="*/ 136493 w 238220"/>
                <a:gd name="connsiteY6" fmla="*/ 390144 h 456914"/>
                <a:gd name="connsiteX7" fmla="*/ 122587 w 238220"/>
                <a:gd name="connsiteY7" fmla="*/ 404051 h 456914"/>
                <a:gd name="connsiteX8" fmla="*/ 81058 w 238220"/>
                <a:gd name="connsiteY8" fmla="*/ 404051 h 456914"/>
                <a:gd name="connsiteX9" fmla="*/ 52864 w 238220"/>
                <a:gd name="connsiteY9" fmla="*/ 375857 h 456914"/>
                <a:gd name="connsiteX10" fmla="*/ 44291 w 238220"/>
                <a:gd name="connsiteY10" fmla="*/ 355092 h 456914"/>
                <a:gd name="connsiteX11" fmla="*/ 52959 w 238220"/>
                <a:gd name="connsiteY11" fmla="*/ 334328 h 456914"/>
                <a:gd name="connsiteX12" fmla="*/ 66865 w 238220"/>
                <a:gd name="connsiteY12" fmla="*/ 320421 h 456914"/>
                <a:gd name="connsiteX13" fmla="*/ 69056 w 238220"/>
                <a:gd name="connsiteY13" fmla="*/ 308991 h 456914"/>
                <a:gd name="connsiteX14" fmla="*/ 58769 w 238220"/>
                <a:gd name="connsiteY14" fmla="*/ 284226 h 456914"/>
                <a:gd name="connsiteX15" fmla="*/ 49149 w 238220"/>
                <a:gd name="connsiteY15" fmla="*/ 277749 h 456914"/>
                <a:gd name="connsiteX16" fmla="*/ 29432 w 238220"/>
                <a:gd name="connsiteY16" fmla="*/ 277749 h 456914"/>
                <a:gd name="connsiteX17" fmla="*/ 0 w 238220"/>
                <a:gd name="connsiteY17" fmla="*/ 248412 h 456914"/>
                <a:gd name="connsiteX18" fmla="*/ 0 w 238220"/>
                <a:gd name="connsiteY18" fmla="*/ 208598 h 456914"/>
                <a:gd name="connsiteX19" fmla="*/ 29432 w 238220"/>
                <a:gd name="connsiteY19" fmla="*/ 179165 h 456914"/>
                <a:gd name="connsiteX20" fmla="*/ 49149 w 238220"/>
                <a:gd name="connsiteY20" fmla="*/ 179165 h 456914"/>
                <a:gd name="connsiteX21" fmla="*/ 58769 w 238220"/>
                <a:gd name="connsiteY21" fmla="*/ 172688 h 456914"/>
                <a:gd name="connsiteX22" fmla="*/ 69056 w 238220"/>
                <a:gd name="connsiteY22" fmla="*/ 147923 h 456914"/>
                <a:gd name="connsiteX23" fmla="*/ 66865 w 238220"/>
                <a:gd name="connsiteY23" fmla="*/ 136493 h 456914"/>
                <a:gd name="connsiteX24" fmla="*/ 52959 w 238220"/>
                <a:gd name="connsiteY24" fmla="*/ 122587 h 456914"/>
                <a:gd name="connsiteX25" fmla="*/ 44386 w 238220"/>
                <a:gd name="connsiteY25" fmla="*/ 101822 h 456914"/>
                <a:gd name="connsiteX26" fmla="*/ 52959 w 238220"/>
                <a:gd name="connsiteY26" fmla="*/ 81058 h 456914"/>
                <a:gd name="connsiteX27" fmla="*/ 81153 w 238220"/>
                <a:gd name="connsiteY27" fmla="*/ 52864 h 456914"/>
                <a:gd name="connsiteX28" fmla="*/ 122777 w 238220"/>
                <a:gd name="connsiteY28" fmla="*/ 52864 h 456914"/>
                <a:gd name="connsiteX29" fmla="*/ 136684 w 238220"/>
                <a:gd name="connsiteY29" fmla="*/ 66770 h 456914"/>
                <a:gd name="connsiteX30" fmla="*/ 148114 w 238220"/>
                <a:gd name="connsiteY30" fmla="*/ 68961 h 456914"/>
                <a:gd name="connsiteX31" fmla="*/ 172879 w 238220"/>
                <a:gd name="connsiteY31" fmla="*/ 58674 h 456914"/>
                <a:gd name="connsiteX32" fmla="*/ 179356 w 238220"/>
                <a:gd name="connsiteY32" fmla="*/ 49054 h 456914"/>
                <a:gd name="connsiteX33" fmla="*/ 179356 w 238220"/>
                <a:gd name="connsiteY33" fmla="*/ 29337 h 456914"/>
                <a:gd name="connsiteX34" fmla="*/ 208788 w 238220"/>
                <a:gd name="connsiteY34" fmla="*/ 0 h 456914"/>
                <a:gd name="connsiteX35" fmla="*/ 228695 w 238220"/>
                <a:gd name="connsiteY35" fmla="*/ 0 h 456914"/>
                <a:gd name="connsiteX36" fmla="*/ 238220 w 238220"/>
                <a:gd name="connsiteY36" fmla="*/ 9525 h 456914"/>
                <a:gd name="connsiteX37" fmla="*/ 238220 w 238220"/>
                <a:gd name="connsiteY37" fmla="*/ 133160 h 456914"/>
                <a:gd name="connsiteX38" fmla="*/ 228695 w 238220"/>
                <a:gd name="connsiteY38" fmla="*/ 142685 h 456914"/>
                <a:gd name="connsiteX39" fmla="*/ 219170 w 238220"/>
                <a:gd name="connsiteY39" fmla="*/ 133160 h 456914"/>
                <a:gd name="connsiteX40" fmla="*/ 219170 w 238220"/>
                <a:gd name="connsiteY40" fmla="*/ 18860 h 456914"/>
                <a:gd name="connsiteX41" fmla="*/ 208693 w 238220"/>
                <a:gd name="connsiteY41" fmla="*/ 18860 h 456914"/>
                <a:gd name="connsiteX42" fmla="*/ 198215 w 238220"/>
                <a:gd name="connsiteY42" fmla="*/ 29242 h 456914"/>
                <a:gd name="connsiteX43" fmla="*/ 198215 w 238220"/>
                <a:gd name="connsiteY43" fmla="*/ 48959 h 456914"/>
                <a:gd name="connsiteX44" fmla="*/ 178689 w 238220"/>
                <a:gd name="connsiteY44" fmla="*/ 76676 h 456914"/>
                <a:gd name="connsiteX45" fmla="*/ 156686 w 238220"/>
                <a:gd name="connsiteY45" fmla="*/ 85820 h 456914"/>
                <a:gd name="connsiteX46" fmla="*/ 123158 w 238220"/>
                <a:gd name="connsiteY46" fmla="*/ 80105 h 456914"/>
                <a:gd name="connsiteX47" fmla="*/ 109252 w 238220"/>
                <a:gd name="connsiteY47" fmla="*/ 66199 h 456914"/>
                <a:gd name="connsiteX48" fmla="*/ 94488 w 238220"/>
                <a:gd name="connsiteY48" fmla="*/ 66199 h 456914"/>
                <a:gd name="connsiteX49" fmla="*/ 66294 w 238220"/>
                <a:gd name="connsiteY49" fmla="*/ 94393 h 456914"/>
                <a:gd name="connsiteX50" fmla="*/ 63246 w 238220"/>
                <a:gd name="connsiteY50" fmla="*/ 101727 h 456914"/>
                <a:gd name="connsiteX51" fmla="*/ 66294 w 238220"/>
                <a:gd name="connsiteY51" fmla="*/ 109061 h 456914"/>
                <a:gd name="connsiteX52" fmla="*/ 80200 w 238220"/>
                <a:gd name="connsiteY52" fmla="*/ 122968 h 456914"/>
                <a:gd name="connsiteX53" fmla="*/ 85915 w 238220"/>
                <a:gd name="connsiteY53" fmla="*/ 156496 h 456914"/>
                <a:gd name="connsiteX54" fmla="*/ 76771 w 238220"/>
                <a:gd name="connsiteY54" fmla="*/ 178499 h 456914"/>
                <a:gd name="connsiteX55" fmla="*/ 49149 w 238220"/>
                <a:gd name="connsiteY55" fmla="*/ 198025 h 456914"/>
                <a:gd name="connsiteX56" fmla="*/ 29432 w 238220"/>
                <a:gd name="connsiteY56" fmla="*/ 198025 h 456914"/>
                <a:gd name="connsiteX57" fmla="*/ 18955 w 238220"/>
                <a:gd name="connsiteY57" fmla="*/ 208502 h 456914"/>
                <a:gd name="connsiteX58" fmla="*/ 18955 w 238220"/>
                <a:gd name="connsiteY58" fmla="*/ 248317 h 456914"/>
                <a:gd name="connsiteX59" fmla="*/ 29432 w 238220"/>
                <a:gd name="connsiteY59" fmla="*/ 258699 h 456914"/>
                <a:gd name="connsiteX60" fmla="*/ 49149 w 238220"/>
                <a:gd name="connsiteY60" fmla="*/ 258699 h 456914"/>
                <a:gd name="connsiteX61" fmla="*/ 76771 w 238220"/>
                <a:gd name="connsiteY61" fmla="*/ 278225 h 456914"/>
                <a:gd name="connsiteX62" fmla="*/ 85915 w 238220"/>
                <a:gd name="connsiteY62" fmla="*/ 300228 h 456914"/>
                <a:gd name="connsiteX63" fmla="*/ 80200 w 238220"/>
                <a:gd name="connsiteY63" fmla="*/ 333756 h 456914"/>
                <a:gd name="connsiteX64" fmla="*/ 66294 w 238220"/>
                <a:gd name="connsiteY64" fmla="*/ 347663 h 456914"/>
                <a:gd name="connsiteX65" fmla="*/ 63246 w 238220"/>
                <a:gd name="connsiteY65" fmla="*/ 354997 h 456914"/>
                <a:gd name="connsiteX66" fmla="*/ 66294 w 238220"/>
                <a:gd name="connsiteY66" fmla="*/ 362331 h 456914"/>
                <a:gd name="connsiteX67" fmla="*/ 94488 w 238220"/>
                <a:gd name="connsiteY67" fmla="*/ 390525 h 456914"/>
                <a:gd name="connsiteX68" fmla="*/ 109252 w 238220"/>
                <a:gd name="connsiteY68" fmla="*/ 390525 h 456914"/>
                <a:gd name="connsiteX69" fmla="*/ 123158 w 238220"/>
                <a:gd name="connsiteY69" fmla="*/ 376619 h 456914"/>
                <a:gd name="connsiteX70" fmla="*/ 156686 w 238220"/>
                <a:gd name="connsiteY70" fmla="*/ 370904 h 456914"/>
                <a:gd name="connsiteX71" fmla="*/ 178689 w 238220"/>
                <a:gd name="connsiteY71" fmla="*/ 380048 h 456914"/>
                <a:gd name="connsiteX72" fmla="*/ 198215 w 238220"/>
                <a:gd name="connsiteY72" fmla="*/ 407670 h 456914"/>
                <a:gd name="connsiteX73" fmla="*/ 198215 w 238220"/>
                <a:gd name="connsiteY73" fmla="*/ 427387 h 456914"/>
                <a:gd name="connsiteX74" fmla="*/ 208693 w 238220"/>
                <a:gd name="connsiteY74" fmla="*/ 437769 h 456914"/>
                <a:gd name="connsiteX75" fmla="*/ 219170 w 238220"/>
                <a:gd name="connsiteY75" fmla="*/ 437769 h 456914"/>
                <a:gd name="connsiteX76" fmla="*/ 219170 w 238220"/>
                <a:gd name="connsiteY76" fmla="*/ 323469 h 456914"/>
                <a:gd name="connsiteX77" fmla="*/ 228695 w 238220"/>
                <a:gd name="connsiteY77" fmla="*/ 313944 h 456914"/>
                <a:gd name="connsiteX78" fmla="*/ 238220 w 238220"/>
                <a:gd name="connsiteY78" fmla="*/ 323469 h 456914"/>
                <a:gd name="connsiteX79" fmla="*/ 238220 w 238220"/>
                <a:gd name="connsiteY79" fmla="*/ 447294 h 456914"/>
                <a:gd name="connsiteX80" fmla="*/ 228695 w 238220"/>
                <a:gd name="connsiteY80" fmla="*/ 456819 h 45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38220" h="456914">
                  <a:moveTo>
                    <a:pt x="228505" y="456914"/>
                  </a:moveTo>
                  <a:lnTo>
                    <a:pt x="208597" y="456914"/>
                  </a:lnTo>
                  <a:cubicBezTo>
                    <a:pt x="192405" y="456914"/>
                    <a:pt x="179165" y="443770"/>
                    <a:pt x="179165" y="427577"/>
                  </a:cubicBezTo>
                  <a:lnTo>
                    <a:pt x="179165" y="407861"/>
                  </a:lnTo>
                  <a:cubicBezTo>
                    <a:pt x="179165" y="403479"/>
                    <a:pt x="176498" y="399479"/>
                    <a:pt x="172688" y="398240"/>
                  </a:cubicBezTo>
                  <a:cubicBezTo>
                    <a:pt x="164211" y="395478"/>
                    <a:pt x="155924" y="391954"/>
                    <a:pt x="147923" y="387953"/>
                  </a:cubicBezTo>
                  <a:cubicBezTo>
                    <a:pt x="144304" y="386144"/>
                    <a:pt x="139636" y="387001"/>
                    <a:pt x="136493" y="390144"/>
                  </a:cubicBezTo>
                  <a:lnTo>
                    <a:pt x="122587" y="404051"/>
                  </a:lnTo>
                  <a:cubicBezTo>
                    <a:pt x="111157" y="415481"/>
                    <a:pt x="92488" y="415481"/>
                    <a:pt x="81058" y="404051"/>
                  </a:cubicBezTo>
                  <a:lnTo>
                    <a:pt x="52864" y="375857"/>
                  </a:lnTo>
                  <a:cubicBezTo>
                    <a:pt x="47339" y="370332"/>
                    <a:pt x="44291" y="362903"/>
                    <a:pt x="44291" y="355092"/>
                  </a:cubicBezTo>
                  <a:cubicBezTo>
                    <a:pt x="44291" y="347282"/>
                    <a:pt x="47339" y="339852"/>
                    <a:pt x="52959" y="334328"/>
                  </a:cubicBezTo>
                  <a:lnTo>
                    <a:pt x="66865" y="320421"/>
                  </a:lnTo>
                  <a:cubicBezTo>
                    <a:pt x="70009" y="317278"/>
                    <a:pt x="70961" y="312611"/>
                    <a:pt x="69056" y="308991"/>
                  </a:cubicBezTo>
                  <a:cubicBezTo>
                    <a:pt x="65056" y="301085"/>
                    <a:pt x="61531" y="292703"/>
                    <a:pt x="58769" y="284226"/>
                  </a:cubicBezTo>
                  <a:cubicBezTo>
                    <a:pt x="57531" y="280416"/>
                    <a:pt x="53530" y="277749"/>
                    <a:pt x="49149" y="277749"/>
                  </a:cubicBezTo>
                  <a:lnTo>
                    <a:pt x="29432" y="277749"/>
                  </a:lnTo>
                  <a:cubicBezTo>
                    <a:pt x="13240" y="277749"/>
                    <a:pt x="0" y="264605"/>
                    <a:pt x="0" y="248412"/>
                  </a:cubicBezTo>
                  <a:lnTo>
                    <a:pt x="0" y="208598"/>
                  </a:lnTo>
                  <a:cubicBezTo>
                    <a:pt x="0" y="192405"/>
                    <a:pt x="13144" y="179165"/>
                    <a:pt x="29432" y="179165"/>
                  </a:cubicBezTo>
                  <a:lnTo>
                    <a:pt x="49149" y="179165"/>
                  </a:lnTo>
                  <a:cubicBezTo>
                    <a:pt x="53626" y="179165"/>
                    <a:pt x="57531" y="176498"/>
                    <a:pt x="58769" y="172688"/>
                  </a:cubicBezTo>
                  <a:cubicBezTo>
                    <a:pt x="61531" y="164211"/>
                    <a:pt x="65056" y="155924"/>
                    <a:pt x="69056" y="147923"/>
                  </a:cubicBezTo>
                  <a:cubicBezTo>
                    <a:pt x="70866" y="144304"/>
                    <a:pt x="70009" y="139637"/>
                    <a:pt x="66865" y="136493"/>
                  </a:cubicBezTo>
                  <a:lnTo>
                    <a:pt x="52959" y="122587"/>
                  </a:lnTo>
                  <a:cubicBezTo>
                    <a:pt x="47434" y="117062"/>
                    <a:pt x="44386" y="109633"/>
                    <a:pt x="44386" y="101822"/>
                  </a:cubicBezTo>
                  <a:cubicBezTo>
                    <a:pt x="44386" y="94012"/>
                    <a:pt x="47434" y="86582"/>
                    <a:pt x="52959" y="81058"/>
                  </a:cubicBezTo>
                  <a:lnTo>
                    <a:pt x="81153" y="52864"/>
                  </a:lnTo>
                  <a:cubicBezTo>
                    <a:pt x="92678" y="41434"/>
                    <a:pt x="111252" y="41434"/>
                    <a:pt x="122777" y="52864"/>
                  </a:cubicBezTo>
                  <a:lnTo>
                    <a:pt x="136684" y="66770"/>
                  </a:lnTo>
                  <a:cubicBezTo>
                    <a:pt x="139827" y="69914"/>
                    <a:pt x="144589" y="70771"/>
                    <a:pt x="148114" y="68961"/>
                  </a:cubicBezTo>
                  <a:cubicBezTo>
                    <a:pt x="156019" y="64865"/>
                    <a:pt x="164401" y="61436"/>
                    <a:pt x="172879" y="58674"/>
                  </a:cubicBezTo>
                  <a:cubicBezTo>
                    <a:pt x="176689" y="57436"/>
                    <a:pt x="179356" y="53435"/>
                    <a:pt x="179356" y="49054"/>
                  </a:cubicBezTo>
                  <a:lnTo>
                    <a:pt x="179356" y="29337"/>
                  </a:lnTo>
                  <a:cubicBezTo>
                    <a:pt x="179356" y="13145"/>
                    <a:pt x="192500" y="0"/>
                    <a:pt x="208788" y="0"/>
                  </a:cubicBezTo>
                  <a:lnTo>
                    <a:pt x="228695" y="0"/>
                  </a:lnTo>
                  <a:cubicBezTo>
                    <a:pt x="233934" y="0"/>
                    <a:pt x="238220" y="4286"/>
                    <a:pt x="238220" y="9525"/>
                  </a:cubicBezTo>
                  <a:lnTo>
                    <a:pt x="238220" y="133160"/>
                  </a:lnTo>
                  <a:cubicBezTo>
                    <a:pt x="238220" y="138398"/>
                    <a:pt x="233934" y="142685"/>
                    <a:pt x="228695" y="142685"/>
                  </a:cubicBezTo>
                  <a:cubicBezTo>
                    <a:pt x="223456" y="142685"/>
                    <a:pt x="219170" y="138398"/>
                    <a:pt x="219170" y="133160"/>
                  </a:cubicBezTo>
                  <a:lnTo>
                    <a:pt x="219170" y="18860"/>
                  </a:lnTo>
                  <a:lnTo>
                    <a:pt x="208693" y="18860"/>
                  </a:lnTo>
                  <a:cubicBezTo>
                    <a:pt x="202978" y="18860"/>
                    <a:pt x="198215" y="23527"/>
                    <a:pt x="198215" y="29242"/>
                  </a:cubicBezTo>
                  <a:lnTo>
                    <a:pt x="198215" y="48959"/>
                  </a:lnTo>
                  <a:cubicBezTo>
                    <a:pt x="198215" y="61722"/>
                    <a:pt x="190405" y="72771"/>
                    <a:pt x="178689" y="76676"/>
                  </a:cubicBezTo>
                  <a:cubicBezTo>
                    <a:pt x="171164" y="79153"/>
                    <a:pt x="163735" y="82201"/>
                    <a:pt x="156686" y="85820"/>
                  </a:cubicBezTo>
                  <a:cubicBezTo>
                    <a:pt x="145637" y="91440"/>
                    <a:pt x="132207" y="89154"/>
                    <a:pt x="123158" y="80105"/>
                  </a:cubicBezTo>
                  <a:lnTo>
                    <a:pt x="109252" y="66199"/>
                  </a:lnTo>
                  <a:cubicBezTo>
                    <a:pt x="105156" y="62103"/>
                    <a:pt x="98584" y="62103"/>
                    <a:pt x="94488" y="66199"/>
                  </a:cubicBezTo>
                  <a:lnTo>
                    <a:pt x="66294" y="94393"/>
                  </a:lnTo>
                  <a:cubicBezTo>
                    <a:pt x="64294" y="96393"/>
                    <a:pt x="63246" y="98965"/>
                    <a:pt x="63246" y="101727"/>
                  </a:cubicBezTo>
                  <a:cubicBezTo>
                    <a:pt x="63246" y="104489"/>
                    <a:pt x="64294" y="107156"/>
                    <a:pt x="66294" y="109061"/>
                  </a:cubicBezTo>
                  <a:lnTo>
                    <a:pt x="80200" y="122968"/>
                  </a:lnTo>
                  <a:cubicBezTo>
                    <a:pt x="89249" y="132017"/>
                    <a:pt x="91535" y="145447"/>
                    <a:pt x="85915" y="156496"/>
                  </a:cubicBezTo>
                  <a:cubicBezTo>
                    <a:pt x="82296" y="163544"/>
                    <a:pt x="79248" y="170974"/>
                    <a:pt x="76771" y="178499"/>
                  </a:cubicBezTo>
                  <a:cubicBezTo>
                    <a:pt x="72961" y="190119"/>
                    <a:pt x="61817" y="198025"/>
                    <a:pt x="49149" y="198025"/>
                  </a:cubicBezTo>
                  <a:lnTo>
                    <a:pt x="29432" y="198025"/>
                  </a:lnTo>
                  <a:cubicBezTo>
                    <a:pt x="23717" y="198025"/>
                    <a:pt x="18955" y="202692"/>
                    <a:pt x="18955" y="208502"/>
                  </a:cubicBezTo>
                  <a:lnTo>
                    <a:pt x="18955" y="248317"/>
                  </a:lnTo>
                  <a:cubicBezTo>
                    <a:pt x="18955" y="254032"/>
                    <a:pt x="23622" y="258699"/>
                    <a:pt x="29432" y="258699"/>
                  </a:cubicBezTo>
                  <a:lnTo>
                    <a:pt x="49149" y="258699"/>
                  </a:lnTo>
                  <a:cubicBezTo>
                    <a:pt x="61913" y="258699"/>
                    <a:pt x="72961" y="266510"/>
                    <a:pt x="76771" y="278225"/>
                  </a:cubicBezTo>
                  <a:cubicBezTo>
                    <a:pt x="79248" y="285750"/>
                    <a:pt x="82391" y="293180"/>
                    <a:pt x="85915" y="300228"/>
                  </a:cubicBezTo>
                  <a:cubicBezTo>
                    <a:pt x="91535" y="311182"/>
                    <a:pt x="89249" y="324707"/>
                    <a:pt x="80200" y="333756"/>
                  </a:cubicBezTo>
                  <a:lnTo>
                    <a:pt x="66294" y="347663"/>
                  </a:lnTo>
                  <a:cubicBezTo>
                    <a:pt x="64294" y="349663"/>
                    <a:pt x="63246" y="352234"/>
                    <a:pt x="63246" y="354997"/>
                  </a:cubicBezTo>
                  <a:cubicBezTo>
                    <a:pt x="63246" y="357759"/>
                    <a:pt x="64294" y="360426"/>
                    <a:pt x="66294" y="362331"/>
                  </a:cubicBezTo>
                  <a:lnTo>
                    <a:pt x="94488" y="390525"/>
                  </a:lnTo>
                  <a:cubicBezTo>
                    <a:pt x="98584" y="394621"/>
                    <a:pt x="105156" y="394621"/>
                    <a:pt x="109252" y="390525"/>
                  </a:cubicBezTo>
                  <a:lnTo>
                    <a:pt x="123158" y="376619"/>
                  </a:lnTo>
                  <a:cubicBezTo>
                    <a:pt x="132207" y="367570"/>
                    <a:pt x="145637" y="365284"/>
                    <a:pt x="156686" y="370904"/>
                  </a:cubicBezTo>
                  <a:cubicBezTo>
                    <a:pt x="163735" y="374523"/>
                    <a:pt x="171164" y="377571"/>
                    <a:pt x="178689" y="380048"/>
                  </a:cubicBezTo>
                  <a:cubicBezTo>
                    <a:pt x="190405" y="383858"/>
                    <a:pt x="198215" y="395002"/>
                    <a:pt x="198215" y="407670"/>
                  </a:cubicBezTo>
                  <a:lnTo>
                    <a:pt x="198215" y="427387"/>
                  </a:lnTo>
                  <a:cubicBezTo>
                    <a:pt x="198215" y="433102"/>
                    <a:pt x="202882" y="437769"/>
                    <a:pt x="208693" y="437769"/>
                  </a:cubicBezTo>
                  <a:lnTo>
                    <a:pt x="219170" y="437769"/>
                  </a:lnTo>
                  <a:lnTo>
                    <a:pt x="219170" y="323469"/>
                  </a:lnTo>
                  <a:cubicBezTo>
                    <a:pt x="219170" y="318230"/>
                    <a:pt x="223456" y="313944"/>
                    <a:pt x="228695" y="313944"/>
                  </a:cubicBezTo>
                  <a:cubicBezTo>
                    <a:pt x="233934" y="313944"/>
                    <a:pt x="238220" y="318230"/>
                    <a:pt x="238220" y="323469"/>
                  </a:cubicBezTo>
                  <a:lnTo>
                    <a:pt x="238220" y="447294"/>
                  </a:lnTo>
                  <a:cubicBezTo>
                    <a:pt x="238220" y="452533"/>
                    <a:pt x="233934" y="456819"/>
                    <a:pt x="228695" y="456819"/>
                  </a:cubicBezTo>
                  <a:close/>
                </a:path>
              </a:pathLst>
            </a:custGeom>
            <a:solidFill>
              <a:srgbClr val="009CD6"/>
            </a:solidFill>
            <a:ln w="9525" cap="flat">
              <a:noFill/>
              <a:prstDash val="solid"/>
              <a:miter/>
            </a:ln>
          </p:spPr>
          <p:txBody>
            <a:bodyPr rtlCol="0" anchor="ctr"/>
            <a:lstStyle/>
            <a:p>
              <a:endParaRPr lang="en-GB"/>
            </a:p>
          </p:txBody>
        </p:sp>
        <p:sp>
          <p:nvSpPr>
            <p:cNvPr id="90" name="Freeform: Shape 446">
              <a:extLst>
                <a:ext uri="{FF2B5EF4-FFF2-40B4-BE49-F238E27FC236}">
                  <a16:creationId xmlns:a16="http://schemas.microsoft.com/office/drawing/2014/main" id="{D6F67B56-4DC5-9A33-9A0D-0D20A8F10EBF}"/>
                </a:ext>
              </a:extLst>
            </p:cNvPr>
            <p:cNvSpPr/>
            <p:nvPr/>
          </p:nvSpPr>
          <p:spPr>
            <a:xfrm>
              <a:off x="3552062" y="734841"/>
              <a:ext cx="77533" cy="80200"/>
            </a:xfrm>
            <a:custGeom>
              <a:avLst/>
              <a:gdLst>
                <a:gd name="connsiteX0" fmla="*/ 38767 w 77533"/>
                <a:gd name="connsiteY0" fmla="*/ 80201 h 80200"/>
                <a:gd name="connsiteX1" fmla="*/ 0 w 77533"/>
                <a:gd name="connsiteY1" fmla="*/ 40100 h 80200"/>
                <a:gd name="connsiteX2" fmla="*/ 38767 w 77533"/>
                <a:gd name="connsiteY2" fmla="*/ 0 h 80200"/>
                <a:gd name="connsiteX3" fmla="*/ 77533 w 77533"/>
                <a:gd name="connsiteY3" fmla="*/ 40100 h 80200"/>
                <a:gd name="connsiteX4" fmla="*/ 38767 w 77533"/>
                <a:gd name="connsiteY4" fmla="*/ 80201 h 80200"/>
                <a:gd name="connsiteX5" fmla="*/ 38767 w 77533"/>
                <a:gd name="connsiteY5" fmla="*/ 19050 h 80200"/>
                <a:gd name="connsiteX6" fmla="*/ 19050 w 77533"/>
                <a:gd name="connsiteY6" fmla="*/ 40100 h 80200"/>
                <a:gd name="connsiteX7" fmla="*/ 38767 w 77533"/>
                <a:gd name="connsiteY7" fmla="*/ 61151 h 80200"/>
                <a:gd name="connsiteX8" fmla="*/ 58483 w 77533"/>
                <a:gd name="connsiteY8" fmla="*/ 40100 h 80200"/>
                <a:gd name="connsiteX9" fmla="*/ 38767 w 77533"/>
                <a:gd name="connsiteY9" fmla="*/ 19050 h 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33" h="80200">
                  <a:moveTo>
                    <a:pt x="38767" y="80201"/>
                  </a:moveTo>
                  <a:cubicBezTo>
                    <a:pt x="17431" y="80201"/>
                    <a:pt x="0" y="62198"/>
                    <a:pt x="0" y="40100"/>
                  </a:cubicBezTo>
                  <a:cubicBezTo>
                    <a:pt x="0" y="18002"/>
                    <a:pt x="17431" y="0"/>
                    <a:pt x="38767" y="0"/>
                  </a:cubicBezTo>
                  <a:cubicBezTo>
                    <a:pt x="60103" y="0"/>
                    <a:pt x="77533" y="18002"/>
                    <a:pt x="77533" y="40100"/>
                  </a:cubicBezTo>
                  <a:cubicBezTo>
                    <a:pt x="77533" y="62198"/>
                    <a:pt x="60103" y="80201"/>
                    <a:pt x="38767" y="80201"/>
                  </a:cubicBezTo>
                  <a:close/>
                  <a:moveTo>
                    <a:pt x="38767" y="19050"/>
                  </a:moveTo>
                  <a:cubicBezTo>
                    <a:pt x="27908" y="19050"/>
                    <a:pt x="19050" y="28480"/>
                    <a:pt x="19050" y="40100"/>
                  </a:cubicBezTo>
                  <a:cubicBezTo>
                    <a:pt x="19050" y="51721"/>
                    <a:pt x="27908" y="61151"/>
                    <a:pt x="38767" y="61151"/>
                  </a:cubicBezTo>
                  <a:cubicBezTo>
                    <a:pt x="49625" y="61151"/>
                    <a:pt x="58483" y="51721"/>
                    <a:pt x="58483" y="40100"/>
                  </a:cubicBezTo>
                  <a:cubicBezTo>
                    <a:pt x="58483" y="28480"/>
                    <a:pt x="49625" y="19050"/>
                    <a:pt x="38767" y="19050"/>
                  </a:cubicBezTo>
                  <a:close/>
                </a:path>
              </a:pathLst>
            </a:custGeom>
            <a:solidFill>
              <a:srgbClr val="009CD6"/>
            </a:solidFill>
            <a:ln w="9525" cap="flat">
              <a:noFill/>
              <a:prstDash val="solid"/>
              <a:miter/>
            </a:ln>
          </p:spPr>
          <p:txBody>
            <a:bodyPr rtlCol="0" anchor="ctr"/>
            <a:lstStyle/>
            <a:p>
              <a:endParaRPr lang="en-GB"/>
            </a:p>
          </p:txBody>
        </p:sp>
        <p:sp>
          <p:nvSpPr>
            <p:cNvPr id="91" name="Freeform: Shape 447">
              <a:extLst>
                <a:ext uri="{FF2B5EF4-FFF2-40B4-BE49-F238E27FC236}">
                  <a16:creationId xmlns:a16="http://schemas.microsoft.com/office/drawing/2014/main" id="{17E42225-B2CF-C46F-A927-8F078F86E43E}"/>
                </a:ext>
              </a:extLst>
            </p:cNvPr>
            <p:cNvSpPr/>
            <p:nvPr/>
          </p:nvSpPr>
          <p:spPr>
            <a:xfrm>
              <a:off x="3456812" y="801516"/>
              <a:ext cx="77533" cy="80200"/>
            </a:xfrm>
            <a:custGeom>
              <a:avLst/>
              <a:gdLst>
                <a:gd name="connsiteX0" fmla="*/ 38767 w 77533"/>
                <a:gd name="connsiteY0" fmla="*/ 80201 h 80200"/>
                <a:gd name="connsiteX1" fmla="*/ 0 w 77533"/>
                <a:gd name="connsiteY1" fmla="*/ 40100 h 80200"/>
                <a:gd name="connsiteX2" fmla="*/ 38767 w 77533"/>
                <a:gd name="connsiteY2" fmla="*/ 0 h 80200"/>
                <a:gd name="connsiteX3" fmla="*/ 77533 w 77533"/>
                <a:gd name="connsiteY3" fmla="*/ 40100 h 80200"/>
                <a:gd name="connsiteX4" fmla="*/ 38767 w 77533"/>
                <a:gd name="connsiteY4" fmla="*/ 80201 h 80200"/>
                <a:gd name="connsiteX5" fmla="*/ 38767 w 77533"/>
                <a:gd name="connsiteY5" fmla="*/ 19050 h 80200"/>
                <a:gd name="connsiteX6" fmla="*/ 19050 w 77533"/>
                <a:gd name="connsiteY6" fmla="*/ 40100 h 80200"/>
                <a:gd name="connsiteX7" fmla="*/ 38767 w 77533"/>
                <a:gd name="connsiteY7" fmla="*/ 61151 h 80200"/>
                <a:gd name="connsiteX8" fmla="*/ 58483 w 77533"/>
                <a:gd name="connsiteY8" fmla="*/ 40100 h 80200"/>
                <a:gd name="connsiteX9" fmla="*/ 38767 w 77533"/>
                <a:gd name="connsiteY9" fmla="*/ 19050 h 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33" h="80200">
                  <a:moveTo>
                    <a:pt x="38767" y="80201"/>
                  </a:moveTo>
                  <a:cubicBezTo>
                    <a:pt x="17431" y="80201"/>
                    <a:pt x="0" y="62198"/>
                    <a:pt x="0" y="40100"/>
                  </a:cubicBezTo>
                  <a:cubicBezTo>
                    <a:pt x="0" y="18002"/>
                    <a:pt x="17431" y="0"/>
                    <a:pt x="38767" y="0"/>
                  </a:cubicBezTo>
                  <a:cubicBezTo>
                    <a:pt x="60103" y="0"/>
                    <a:pt x="77533" y="18002"/>
                    <a:pt x="77533" y="40100"/>
                  </a:cubicBezTo>
                  <a:cubicBezTo>
                    <a:pt x="77533" y="62198"/>
                    <a:pt x="60103" y="80201"/>
                    <a:pt x="38767" y="80201"/>
                  </a:cubicBezTo>
                  <a:close/>
                  <a:moveTo>
                    <a:pt x="38767" y="19050"/>
                  </a:moveTo>
                  <a:cubicBezTo>
                    <a:pt x="27908" y="19050"/>
                    <a:pt x="19050" y="28480"/>
                    <a:pt x="19050" y="40100"/>
                  </a:cubicBezTo>
                  <a:cubicBezTo>
                    <a:pt x="19050" y="51721"/>
                    <a:pt x="27908" y="61151"/>
                    <a:pt x="38767" y="61151"/>
                  </a:cubicBezTo>
                  <a:cubicBezTo>
                    <a:pt x="49625" y="61151"/>
                    <a:pt x="58483" y="51721"/>
                    <a:pt x="58483" y="40100"/>
                  </a:cubicBezTo>
                  <a:cubicBezTo>
                    <a:pt x="58483" y="28480"/>
                    <a:pt x="49625" y="19050"/>
                    <a:pt x="38767" y="19050"/>
                  </a:cubicBezTo>
                  <a:close/>
                </a:path>
              </a:pathLst>
            </a:custGeom>
            <a:solidFill>
              <a:srgbClr val="009CD6"/>
            </a:solidFill>
            <a:ln w="9525" cap="flat">
              <a:noFill/>
              <a:prstDash val="solid"/>
              <a:miter/>
            </a:ln>
          </p:spPr>
          <p:txBody>
            <a:bodyPr rtlCol="0" anchor="ctr"/>
            <a:lstStyle/>
            <a:p>
              <a:endParaRPr lang="en-GB"/>
            </a:p>
          </p:txBody>
        </p:sp>
        <p:sp>
          <p:nvSpPr>
            <p:cNvPr id="92" name="Freeform: Shape 448">
              <a:extLst>
                <a:ext uri="{FF2B5EF4-FFF2-40B4-BE49-F238E27FC236}">
                  <a16:creationId xmlns:a16="http://schemas.microsoft.com/office/drawing/2014/main" id="{3926D7E3-9668-9B16-A121-BDD070289390}"/>
                </a:ext>
              </a:extLst>
            </p:cNvPr>
            <p:cNvSpPr/>
            <p:nvPr/>
          </p:nvSpPr>
          <p:spPr>
            <a:xfrm>
              <a:off x="3552729" y="483285"/>
              <a:ext cx="77533" cy="80200"/>
            </a:xfrm>
            <a:custGeom>
              <a:avLst/>
              <a:gdLst>
                <a:gd name="connsiteX0" fmla="*/ 38767 w 77533"/>
                <a:gd name="connsiteY0" fmla="*/ 80201 h 80200"/>
                <a:gd name="connsiteX1" fmla="*/ 0 w 77533"/>
                <a:gd name="connsiteY1" fmla="*/ 40100 h 80200"/>
                <a:gd name="connsiteX2" fmla="*/ 38767 w 77533"/>
                <a:gd name="connsiteY2" fmla="*/ 0 h 80200"/>
                <a:gd name="connsiteX3" fmla="*/ 77533 w 77533"/>
                <a:gd name="connsiteY3" fmla="*/ 40100 h 80200"/>
                <a:gd name="connsiteX4" fmla="*/ 38767 w 77533"/>
                <a:gd name="connsiteY4" fmla="*/ 80201 h 80200"/>
                <a:gd name="connsiteX5" fmla="*/ 38767 w 77533"/>
                <a:gd name="connsiteY5" fmla="*/ 19050 h 80200"/>
                <a:gd name="connsiteX6" fmla="*/ 19050 w 77533"/>
                <a:gd name="connsiteY6" fmla="*/ 40100 h 80200"/>
                <a:gd name="connsiteX7" fmla="*/ 38767 w 77533"/>
                <a:gd name="connsiteY7" fmla="*/ 61151 h 80200"/>
                <a:gd name="connsiteX8" fmla="*/ 58483 w 77533"/>
                <a:gd name="connsiteY8" fmla="*/ 40100 h 80200"/>
                <a:gd name="connsiteX9" fmla="*/ 38767 w 77533"/>
                <a:gd name="connsiteY9" fmla="*/ 19050 h 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33" h="80200">
                  <a:moveTo>
                    <a:pt x="38767" y="80201"/>
                  </a:moveTo>
                  <a:cubicBezTo>
                    <a:pt x="17431" y="80201"/>
                    <a:pt x="0" y="62198"/>
                    <a:pt x="0" y="40100"/>
                  </a:cubicBezTo>
                  <a:cubicBezTo>
                    <a:pt x="0" y="18002"/>
                    <a:pt x="17431" y="0"/>
                    <a:pt x="38767" y="0"/>
                  </a:cubicBezTo>
                  <a:cubicBezTo>
                    <a:pt x="60103" y="0"/>
                    <a:pt x="77533" y="18002"/>
                    <a:pt x="77533" y="40100"/>
                  </a:cubicBezTo>
                  <a:cubicBezTo>
                    <a:pt x="77533" y="62198"/>
                    <a:pt x="60103" y="80201"/>
                    <a:pt x="38767" y="80201"/>
                  </a:cubicBezTo>
                  <a:close/>
                  <a:moveTo>
                    <a:pt x="38767" y="19050"/>
                  </a:moveTo>
                  <a:cubicBezTo>
                    <a:pt x="27908" y="19050"/>
                    <a:pt x="19050" y="28480"/>
                    <a:pt x="19050" y="40100"/>
                  </a:cubicBezTo>
                  <a:cubicBezTo>
                    <a:pt x="19050" y="51721"/>
                    <a:pt x="27908" y="61151"/>
                    <a:pt x="38767" y="61151"/>
                  </a:cubicBezTo>
                  <a:cubicBezTo>
                    <a:pt x="49625" y="61151"/>
                    <a:pt x="58483" y="51721"/>
                    <a:pt x="58483" y="40100"/>
                  </a:cubicBezTo>
                  <a:cubicBezTo>
                    <a:pt x="58483" y="28480"/>
                    <a:pt x="49625" y="19050"/>
                    <a:pt x="38767" y="19050"/>
                  </a:cubicBezTo>
                  <a:close/>
                </a:path>
              </a:pathLst>
            </a:custGeom>
            <a:solidFill>
              <a:srgbClr val="009CD6"/>
            </a:solidFill>
            <a:ln w="9525" cap="flat">
              <a:noFill/>
              <a:prstDash val="solid"/>
              <a:miter/>
            </a:ln>
          </p:spPr>
          <p:txBody>
            <a:bodyPr rtlCol="0" anchor="ctr"/>
            <a:lstStyle/>
            <a:p>
              <a:endParaRPr lang="en-GB"/>
            </a:p>
          </p:txBody>
        </p:sp>
        <p:sp>
          <p:nvSpPr>
            <p:cNvPr id="93" name="Freeform: Shape 449">
              <a:extLst>
                <a:ext uri="{FF2B5EF4-FFF2-40B4-BE49-F238E27FC236}">
                  <a16:creationId xmlns:a16="http://schemas.microsoft.com/office/drawing/2014/main" id="{A80104C8-6B1A-38F7-1F1B-4DF8F7B3747F}"/>
                </a:ext>
              </a:extLst>
            </p:cNvPr>
            <p:cNvSpPr/>
            <p:nvPr/>
          </p:nvSpPr>
          <p:spPr>
            <a:xfrm>
              <a:off x="3563111" y="613778"/>
              <a:ext cx="77533" cy="80200"/>
            </a:xfrm>
            <a:custGeom>
              <a:avLst/>
              <a:gdLst>
                <a:gd name="connsiteX0" fmla="*/ 38767 w 77533"/>
                <a:gd name="connsiteY0" fmla="*/ 80201 h 80200"/>
                <a:gd name="connsiteX1" fmla="*/ 0 w 77533"/>
                <a:gd name="connsiteY1" fmla="*/ 40100 h 80200"/>
                <a:gd name="connsiteX2" fmla="*/ 38767 w 77533"/>
                <a:gd name="connsiteY2" fmla="*/ 0 h 80200"/>
                <a:gd name="connsiteX3" fmla="*/ 77533 w 77533"/>
                <a:gd name="connsiteY3" fmla="*/ 40100 h 80200"/>
                <a:gd name="connsiteX4" fmla="*/ 38767 w 77533"/>
                <a:gd name="connsiteY4" fmla="*/ 80201 h 80200"/>
                <a:gd name="connsiteX5" fmla="*/ 38767 w 77533"/>
                <a:gd name="connsiteY5" fmla="*/ 19050 h 80200"/>
                <a:gd name="connsiteX6" fmla="*/ 19050 w 77533"/>
                <a:gd name="connsiteY6" fmla="*/ 40100 h 80200"/>
                <a:gd name="connsiteX7" fmla="*/ 38767 w 77533"/>
                <a:gd name="connsiteY7" fmla="*/ 61151 h 80200"/>
                <a:gd name="connsiteX8" fmla="*/ 58483 w 77533"/>
                <a:gd name="connsiteY8" fmla="*/ 40100 h 80200"/>
                <a:gd name="connsiteX9" fmla="*/ 38767 w 77533"/>
                <a:gd name="connsiteY9" fmla="*/ 19050 h 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33" h="80200">
                  <a:moveTo>
                    <a:pt x="38767" y="80201"/>
                  </a:moveTo>
                  <a:cubicBezTo>
                    <a:pt x="17431" y="80201"/>
                    <a:pt x="0" y="62198"/>
                    <a:pt x="0" y="40100"/>
                  </a:cubicBezTo>
                  <a:cubicBezTo>
                    <a:pt x="0" y="18002"/>
                    <a:pt x="17431" y="0"/>
                    <a:pt x="38767" y="0"/>
                  </a:cubicBezTo>
                  <a:cubicBezTo>
                    <a:pt x="60103" y="0"/>
                    <a:pt x="77533" y="18002"/>
                    <a:pt x="77533" y="40100"/>
                  </a:cubicBezTo>
                  <a:cubicBezTo>
                    <a:pt x="77533" y="62198"/>
                    <a:pt x="60103" y="80201"/>
                    <a:pt x="38767" y="80201"/>
                  </a:cubicBezTo>
                  <a:close/>
                  <a:moveTo>
                    <a:pt x="38767" y="19050"/>
                  </a:moveTo>
                  <a:cubicBezTo>
                    <a:pt x="27908" y="19050"/>
                    <a:pt x="19050" y="28480"/>
                    <a:pt x="19050" y="40100"/>
                  </a:cubicBezTo>
                  <a:cubicBezTo>
                    <a:pt x="19050" y="51721"/>
                    <a:pt x="27908" y="61151"/>
                    <a:pt x="38767" y="61151"/>
                  </a:cubicBezTo>
                  <a:cubicBezTo>
                    <a:pt x="49625" y="61151"/>
                    <a:pt x="58483" y="51721"/>
                    <a:pt x="58483" y="40100"/>
                  </a:cubicBezTo>
                  <a:cubicBezTo>
                    <a:pt x="58483" y="28480"/>
                    <a:pt x="49625" y="19050"/>
                    <a:pt x="38767" y="19050"/>
                  </a:cubicBezTo>
                  <a:close/>
                </a:path>
              </a:pathLst>
            </a:custGeom>
            <a:solidFill>
              <a:srgbClr val="009CD6"/>
            </a:solidFill>
            <a:ln w="9525" cap="flat">
              <a:noFill/>
              <a:prstDash val="solid"/>
              <a:miter/>
            </a:ln>
          </p:spPr>
          <p:txBody>
            <a:bodyPr rtlCol="0" anchor="ctr"/>
            <a:lstStyle/>
            <a:p>
              <a:endParaRPr lang="en-GB"/>
            </a:p>
          </p:txBody>
        </p:sp>
        <p:sp>
          <p:nvSpPr>
            <p:cNvPr id="94" name="Freeform: Shape 450">
              <a:extLst>
                <a:ext uri="{FF2B5EF4-FFF2-40B4-BE49-F238E27FC236}">
                  <a16:creationId xmlns:a16="http://schemas.microsoft.com/office/drawing/2014/main" id="{064461EB-BCF3-5D59-9FD1-5AF3A0FB8166}"/>
                </a:ext>
              </a:extLst>
            </p:cNvPr>
            <p:cNvSpPr/>
            <p:nvPr/>
          </p:nvSpPr>
          <p:spPr>
            <a:xfrm>
              <a:off x="3477577" y="538362"/>
              <a:ext cx="99990" cy="55699"/>
            </a:xfrm>
            <a:custGeom>
              <a:avLst/>
              <a:gdLst>
                <a:gd name="connsiteX0" fmla="*/ 55436 w 99990"/>
                <a:gd name="connsiteY0" fmla="*/ 55699 h 55699"/>
                <a:gd name="connsiteX1" fmla="*/ 9525 w 99990"/>
                <a:gd name="connsiteY1" fmla="*/ 55699 h 55699"/>
                <a:gd name="connsiteX2" fmla="*/ 0 w 99990"/>
                <a:gd name="connsiteY2" fmla="*/ 46174 h 55699"/>
                <a:gd name="connsiteX3" fmla="*/ 9525 w 99990"/>
                <a:gd name="connsiteY3" fmla="*/ 36649 h 55699"/>
                <a:gd name="connsiteX4" fmla="*/ 51340 w 99990"/>
                <a:gd name="connsiteY4" fmla="*/ 36649 h 55699"/>
                <a:gd name="connsiteX5" fmla="*/ 83629 w 99990"/>
                <a:gd name="connsiteY5" fmla="*/ 2931 h 55699"/>
                <a:gd name="connsiteX6" fmla="*/ 97060 w 99990"/>
                <a:gd name="connsiteY6" fmla="*/ 2645 h 55699"/>
                <a:gd name="connsiteX7" fmla="*/ 97346 w 99990"/>
                <a:gd name="connsiteY7" fmla="*/ 16075 h 55699"/>
                <a:gd name="connsiteX8" fmla="*/ 62294 w 99990"/>
                <a:gd name="connsiteY8" fmla="*/ 52747 h 55699"/>
                <a:gd name="connsiteX9" fmla="*/ 55436 w 99990"/>
                <a:gd name="connsiteY9" fmla="*/ 55699 h 5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990" h="55699">
                  <a:moveTo>
                    <a:pt x="55436" y="55699"/>
                  </a:moveTo>
                  <a:lnTo>
                    <a:pt x="9525" y="55699"/>
                  </a:lnTo>
                  <a:cubicBezTo>
                    <a:pt x="4286" y="55699"/>
                    <a:pt x="0" y="51413"/>
                    <a:pt x="0" y="46174"/>
                  </a:cubicBezTo>
                  <a:cubicBezTo>
                    <a:pt x="0" y="40936"/>
                    <a:pt x="4286" y="36649"/>
                    <a:pt x="9525" y="36649"/>
                  </a:cubicBezTo>
                  <a:lnTo>
                    <a:pt x="51340" y="36649"/>
                  </a:lnTo>
                  <a:lnTo>
                    <a:pt x="83629" y="2931"/>
                  </a:lnTo>
                  <a:cubicBezTo>
                    <a:pt x="87249" y="-879"/>
                    <a:pt x="93250" y="-974"/>
                    <a:pt x="97060" y="2645"/>
                  </a:cubicBezTo>
                  <a:cubicBezTo>
                    <a:pt x="100870" y="6265"/>
                    <a:pt x="100965" y="12265"/>
                    <a:pt x="97346" y="16075"/>
                  </a:cubicBezTo>
                  <a:lnTo>
                    <a:pt x="62294" y="52747"/>
                  </a:lnTo>
                  <a:cubicBezTo>
                    <a:pt x="60484" y="54652"/>
                    <a:pt x="58007" y="55699"/>
                    <a:pt x="55436" y="55699"/>
                  </a:cubicBezTo>
                  <a:close/>
                </a:path>
              </a:pathLst>
            </a:custGeom>
            <a:solidFill>
              <a:srgbClr val="009CD6"/>
            </a:solidFill>
            <a:ln w="9525" cap="flat">
              <a:noFill/>
              <a:prstDash val="solid"/>
              <a:miter/>
            </a:ln>
          </p:spPr>
          <p:txBody>
            <a:bodyPr rtlCol="0" anchor="ctr"/>
            <a:lstStyle/>
            <a:p>
              <a:endParaRPr lang="en-GB"/>
            </a:p>
          </p:txBody>
        </p:sp>
        <p:sp>
          <p:nvSpPr>
            <p:cNvPr id="95" name="Freeform: Shape 451">
              <a:extLst>
                <a:ext uri="{FF2B5EF4-FFF2-40B4-BE49-F238E27FC236}">
                  <a16:creationId xmlns:a16="http://schemas.microsoft.com/office/drawing/2014/main" id="{3C39120A-7709-8BC1-A53A-62F941446207}"/>
                </a:ext>
              </a:extLst>
            </p:cNvPr>
            <p:cNvSpPr/>
            <p:nvPr/>
          </p:nvSpPr>
          <p:spPr>
            <a:xfrm>
              <a:off x="3477767" y="700837"/>
              <a:ext cx="99852" cy="59531"/>
            </a:xfrm>
            <a:custGeom>
              <a:avLst/>
              <a:gdLst>
                <a:gd name="connsiteX0" fmla="*/ 90297 w 99852"/>
                <a:gd name="connsiteY0" fmla="*/ 59531 h 59531"/>
                <a:gd name="connsiteX1" fmla="*/ 83153 w 99852"/>
                <a:gd name="connsiteY1" fmla="*/ 56293 h 59531"/>
                <a:gd name="connsiteX2" fmla="*/ 50292 w 99852"/>
                <a:gd name="connsiteY2" fmla="*/ 19050 h 59531"/>
                <a:gd name="connsiteX3" fmla="*/ 9525 w 99852"/>
                <a:gd name="connsiteY3" fmla="*/ 19050 h 59531"/>
                <a:gd name="connsiteX4" fmla="*/ 0 w 99852"/>
                <a:gd name="connsiteY4" fmla="*/ 9525 h 59531"/>
                <a:gd name="connsiteX5" fmla="*/ 9525 w 99852"/>
                <a:gd name="connsiteY5" fmla="*/ 0 h 59531"/>
                <a:gd name="connsiteX6" fmla="*/ 54578 w 99852"/>
                <a:gd name="connsiteY6" fmla="*/ 0 h 59531"/>
                <a:gd name="connsiteX7" fmla="*/ 61722 w 99852"/>
                <a:gd name="connsiteY7" fmla="*/ 3239 h 59531"/>
                <a:gd name="connsiteX8" fmla="*/ 97441 w 99852"/>
                <a:gd name="connsiteY8" fmla="*/ 43720 h 59531"/>
                <a:gd name="connsiteX9" fmla="*/ 96583 w 99852"/>
                <a:gd name="connsiteY9" fmla="*/ 57150 h 59531"/>
                <a:gd name="connsiteX10" fmla="*/ 90297 w 99852"/>
                <a:gd name="connsiteY10" fmla="*/ 59531 h 5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852" h="59531">
                  <a:moveTo>
                    <a:pt x="90297" y="59531"/>
                  </a:moveTo>
                  <a:cubicBezTo>
                    <a:pt x="87630" y="59531"/>
                    <a:pt x="85058" y="58483"/>
                    <a:pt x="83153" y="56293"/>
                  </a:cubicBezTo>
                  <a:lnTo>
                    <a:pt x="50292" y="19050"/>
                  </a:lnTo>
                  <a:lnTo>
                    <a:pt x="9525" y="19050"/>
                  </a:lnTo>
                  <a:cubicBezTo>
                    <a:pt x="4286" y="19050"/>
                    <a:pt x="0" y="14764"/>
                    <a:pt x="0" y="9525"/>
                  </a:cubicBezTo>
                  <a:cubicBezTo>
                    <a:pt x="0" y="4286"/>
                    <a:pt x="4286" y="0"/>
                    <a:pt x="9525" y="0"/>
                  </a:cubicBezTo>
                  <a:lnTo>
                    <a:pt x="54578" y="0"/>
                  </a:lnTo>
                  <a:cubicBezTo>
                    <a:pt x="57341" y="0"/>
                    <a:pt x="59912" y="1143"/>
                    <a:pt x="61722" y="3239"/>
                  </a:cubicBezTo>
                  <a:lnTo>
                    <a:pt x="97441" y="43720"/>
                  </a:lnTo>
                  <a:cubicBezTo>
                    <a:pt x="100965" y="47625"/>
                    <a:pt x="100584" y="53721"/>
                    <a:pt x="96583" y="57150"/>
                  </a:cubicBezTo>
                  <a:cubicBezTo>
                    <a:pt x="94774" y="58769"/>
                    <a:pt x="92488" y="59531"/>
                    <a:pt x="90297" y="59531"/>
                  </a:cubicBezTo>
                  <a:close/>
                </a:path>
              </a:pathLst>
            </a:custGeom>
            <a:solidFill>
              <a:srgbClr val="009CD6"/>
            </a:solidFill>
            <a:ln w="9525" cap="flat">
              <a:noFill/>
              <a:prstDash val="solid"/>
              <a:miter/>
            </a:ln>
          </p:spPr>
          <p:txBody>
            <a:bodyPr rtlCol="0" anchor="ctr"/>
            <a:lstStyle/>
            <a:p>
              <a:endParaRPr lang="en-GB"/>
            </a:p>
          </p:txBody>
        </p:sp>
        <p:grpSp>
          <p:nvGrpSpPr>
            <p:cNvPr id="96" name="Graphic 11">
              <a:extLst>
                <a:ext uri="{FF2B5EF4-FFF2-40B4-BE49-F238E27FC236}">
                  <a16:creationId xmlns:a16="http://schemas.microsoft.com/office/drawing/2014/main" id="{C191A111-0E39-D924-EC0E-54317FCDC2F1}"/>
                </a:ext>
              </a:extLst>
            </p:cNvPr>
            <p:cNvGrpSpPr/>
            <p:nvPr/>
          </p:nvGrpSpPr>
          <p:grpSpPr>
            <a:xfrm>
              <a:off x="3312413" y="548437"/>
              <a:ext cx="209264" cy="209550"/>
              <a:chOff x="3312413" y="548437"/>
              <a:chExt cx="209264" cy="209550"/>
            </a:xfrm>
            <a:solidFill>
              <a:srgbClr val="009CD6"/>
            </a:solidFill>
          </p:grpSpPr>
          <p:sp>
            <p:nvSpPr>
              <p:cNvPr id="101" name="Freeform: Shape 572">
                <a:extLst>
                  <a:ext uri="{FF2B5EF4-FFF2-40B4-BE49-F238E27FC236}">
                    <a16:creationId xmlns:a16="http://schemas.microsoft.com/office/drawing/2014/main" id="{8FF5A3F4-F4DC-104C-52A2-1587E40467DA}"/>
                  </a:ext>
                </a:extLst>
              </p:cNvPr>
              <p:cNvSpPr/>
              <p:nvPr/>
            </p:nvSpPr>
            <p:spPr>
              <a:xfrm>
                <a:off x="3312413" y="548437"/>
                <a:ext cx="209264" cy="209550"/>
              </a:xfrm>
              <a:custGeom>
                <a:avLst/>
                <a:gdLst>
                  <a:gd name="connsiteX0" fmla="*/ 104584 w 209264"/>
                  <a:gd name="connsiteY0" fmla="*/ 209550 h 209550"/>
                  <a:gd name="connsiteX1" fmla="*/ 0 w 209264"/>
                  <a:gd name="connsiteY1" fmla="*/ 104775 h 209550"/>
                  <a:gd name="connsiteX2" fmla="*/ 104584 w 209264"/>
                  <a:gd name="connsiteY2" fmla="*/ 0 h 209550"/>
                  <a:gd name="connsiteX3" fmla="*/ 209264 w 209264"/>
                  <a:gd name="connsiteY3" fmla="*/ 104775 h 209550"/>
                  <a:gd name="connsiteX4" fmla="*/ 104584 w 209264"/>
                  <a:gd name="connsiteY4" fmla="*/ 209550 h 209550"/>
                  <a:gd name="connsiteX5" fmla="*/ 104584 w 209264"/>
                  <a:gd name="connsiteY5" fmla="*/ 19050 h 209550"/>
                  <a:gd name="connsiteX6" fmla="*/ 19050 w 209264"/>
                  <a:gd name="connsiteY6" fmla="*/ 104775 h 209550"/>
                  <a:gd name="connsiteX7" fmla="*/ 104584 w 209264"/>
                  <a:gd name="connsiteY7" fmla="*/ 190500 h 209550"/>
                  <a:gd name="connsiteX8" fmla="*/ 190214 w 209264"/>
                  <a:gd name="connsiteY8" fmla="*/ 104775 h 209550"/>
                  <a:gd name="connsiteX9" fmla="*/ 104584 w 209264"/>
                  <a:gd name="connsiteY9" fmla="*/ 190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264" h="209550">
                    <a:moveTo>
                      <a:pt x="104584" y="209550"/>
                    </a:moveTo>
                    <a:cubicBezTo>
                      <a:pt x="46863" y="209550"/>
                      <a:pt x="0" y="162592"/>
                      <a:pt x="0" y="104775"/>
                    </a:cubicBezTo>
                    <a:cubicBezTo>
                      <a:pt x="0" y="46958"/>
                      <a:pt x="46958" y="0"/>
                      <a:pt x="104584" y="0"/>
                    </a:cubicBezTo>
                    <a:cubicBezTo>
                      <a:pt x="162211" y="0"/>
                      <a:pt x="209264" y="46958"/>
                      <a:pt x="209264" y="104775"/>
                    </a:cubicBezTo>
                    <a:cubicBezTo>
                      <a:pt x="209264" y="162592"/>
                      <a:pt x="162306" y="209550"/>
                      <a:pt x="104584" y="209550"/>
                    </a:cubicBezTo>
                    <a:close/>
                    <a:moveTo>
                      <a:pt x="104584" y="19050"/>
                    </a:moveTo>
                    <a:cubicBezTo>
                      <a:pt x="57436" y="19050"/>
                      <a:pt x="19050" y="57531"/>
                      <a:pt x="19050" y="104775"/>
                    </a:cubicBezTo>
                    <a:cubicBezTo>
                      <a:pt x="19050" y="152019"/>
                      <a:pt x="57436" y="190500"/>
                      <a:pt x="104584" y="190500"/>
                    </a:cubicBezTo>
                    <a:cubicBezTo>
                      <a:pt x="151733" y="190500"/>
                      <a:pt x="190214" y="152019"/>
                      <a:pt x="190214" y="104775"/>
                    </a:cubicBezTo>
                    <a:cubicBezTo>
                      <a:pt x="190214" y="57531"/>
                      <a:pt x="151829" y="19050"/>
                      <a:pt x="104584" y="19050"/>
                    </a:cubicBezTo>
                    <a:close/>
                  </a:path>
                </a:pathLst>
              </a:custGeom>
              <a:solidFill>
                <a:srgbClr val="009CD6"/>
              </a:solidFill>
              <a:ln w="9525" cap="flat">
                <a:noFill/>
                <a:prstDash val="solid"/>
                <a:miter/>
              </a:ln>
            </p:spPr>
            <p:txBody>
              <a:bodyPr rtlCol="0" anchor="ctr"/>
              <a:lstStyle/>
              <a:p>
                <a:endParaRPr lang="en-GB"/>
              </a:p>
            </p:txBody>
          </p:sp>
          <p:sp>
            <p:nvSpPr>
              <p:cNvPr id="102" name="Freeform: Shape 573">
                <a:extLst>
                  <a:ext uri="{FF2B5EF4-FFF2-40B4-BE49-F238E27FC236}">
                    <a16:creationId xmlns:a16="http://schemas.microsoft.com/office/drawing/2014/main" id="{4B84C821-719E-E723-8D75-9229F6E6AB01}"/>
                  </a:ext>
                </a:extLst>
              </p:cNvPr>
              <p:cNvSpPr/>
              <p:nvPr/>
            </p:nvSpPr>
            <p:spPr>
              <a:xfrm>
                <a:off x="3328720" y="688883"/>
                <a:ext cx="176649" cy="27003"/>
              </a:xfrm>
              <a:custGeom>
                <a:avLst/>
                <a:gdLst>
                  <a:gd name="connsiteX0" fmla="*/ 167144 w 176649"/>
                  <a:gd name="connsiteY0" fmla="*/ 27003 h 27003"/>
                  <a:gd name="connsiteX1" fmla="*/ 162191 w 176649"/>
                  <a:gd name="connsiteY1" fmla="*/ 25575 h 27003"/>
                  <a:gd name="connsiteX2" fmla="*/ 14459 w 176649"/>
                  <a:gd name="connsiteY2" fmla="*/ 25575 h 27003"/>
                  <a:gd name="connsiteX3" fmla="*/ 1409 w 176649"/>
                  <a:gd name="connsiteY3" fmla="*/ 22336 h 27003"/>
                  <a:gd name="connsiteX4" fmla="*/ 4553 w 176649"/>
                  <a:gd name="connsiteY4" fmla="*/ 9287 h 27003"/>
                  <a:gd name="connsiteX5" fmla="*/ 172097 w 176649"/>
                  <a:gd name="connsiteY5" fmla="*/ 9287 h 27003"/>
                  <a:gd name="connsiteX6" fmla="*/ 175241 w 176649"/>
                  <a:gd name="connsiteY6" fmla="*/ 22336 h 27003"/>
                  <a:gd name="connsiteX7" fmla="*/ 167049 w 176649"/>
                  <a:gd name="connsiteY7" fmla="*/ 26908 h 2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649" h="27003">
                    <a:moveTo>
                      <a:pt x="167144" y="27003"/>
                    </a:moveTo>
                    <a:cubicBezTo>
                      <a:pt x="165430" y="27003"/>
                      <a:pt x="163715" y="26527"/>
                      <a:pt x="162191" y="25575"/>
                    </a:cubicBezTo>
                    <a:cubicBezTo>
                      <a:pt x="147713" y="16907"/>
                      <a:pt x="28937" y="16907"/>
                      <a:pt x="14459" y="25575"/>
                    </a:cubicBezTo>
                    <a:cubicBezTo>
                      <a:pt x="9982" y="28242"/>
                      <a:pt x="4076" y="26813"/>
                      <a:pt x="1409" y="22336"/>
                    </a:cubicBezTo>
                    <a:cubicBezTo>
                      <a:pt x="-1353" y="17859"/>
                      <a:pt x="76" y="12049"/>
                      <a:pt x="4553" y="9287"/>
                    </a:cubicBezTo>
                    <a:cubicBezTo>
                      <a:pt x="24936" y="-3096"/>
                      <a:pt x="151714" y="-3096"/>
                      <a:pt x="172097" y="9287"/>
                    </a:cubicBezTo>
                    <a:cubicBezTo>
                      <a:pt x="176574" y="12049"/>
                      <a:pt x="178003" y="17859"/>
                      <a:pt x="175241" y="22336"/>
                    </a:cubicBezTo>
                    <a:cubicBezTo>
                      <a:pt x="173431" y="25289"/>
                      <a:pt x="170288" y="26908"/>
                      <a:pt x="167049" y="26908"/>
                    </a:cubicBezTo>
                    <a:close/>
                  </a:path>
                </a:pathLst>
              </a:custGeom>
              <a:solidFill>
                <a:srgbClr val="009CD6"/>
              </a:solidFill>
              <a:ln w="9525" cap="flat">
                <a:noFill/>
                <a:prstDash val="solid"/>
                <a:miter/>
              </a:ln>
            </p:spPr>
            <p:txBody>
              <a:bodyPr rtlCol="0" anchor="ctr"/>
              <a:lstStyle/>
              <a:p>
                <a:endParaRPr lang="en-GB"/>
              </a:p>
            </p:txBody>
          </p:sp>
          <p:sp>
            <p:nvSpPr>
              <p:cNvPr id="103" name="Freeform: Shape 574">
                <a:extLst>
                  <a:ext uri="{FF2B5EF4-FFF2-40B4-BE49-F238E27FC236}">
                    <a16:creationId xmlns:a16="http://schemas.microsoft.com/office/drawing/2014/main" id="{47F00DCC-6B1A-CB06-8969-54466D7180C5}"/>
                  </a:ext>
                </a:extLst>
              </p:cNvPr>
              <p:cNvSpPr/>
              <p:nvPr/>
            </p:nvSpPr>
            <p:spPr>
              <a:xfrm>
                <a:off x="3324966" y="596423"/>
                <a:ext cx="183984" cy="27451"/>
              </a:xfrm>
              <a:custGeom>
                <a:avLst/>
                <a:gdLst>
                  <a:gd name="connsiteX0" fmla="*/ 92127 w 183984"/>
                  <a:gd name="connsiteY0" fmla="*/ 27452 h 27451"/>
                  <a:gd name="connsiteX1" fmla="*/ 4211 w 183984"/>
                  <a:gd name="connsiteY1" fmla="*/ 17451 h 27451"/>
                  <a:gd name="connsiteX2" fmla="*/ 1639 w 183984"/>
                  <a:gd name="connsiteY2" fmla="*/ 4211 h 27451"/>
                  <a:gd name="connsiteX3" fmla="*/ 14879 w 183984"/>
                  <a:gd name="connsiteY3" fmla="*/ 1639 h 27451"/>
                  <a:gd name="connsiteX4" fmla="*/ 169279 w 183984"/>
                  <a:gd name="connsiteY4" fmla="*/ 1639 h 27451"/>
                  <a:gd name="connsiteX5" fmla="*/ 182424 w 183984"/>
                  <a:gd name="connsiteY5" fmla="*/ 4497 h 27451"/>
                  <a:gd name="connsiteX6" fmla="*/ 179947 w 183984"/>
                  <a:gd name="connsiteY6" fmla="*/ 17451 h 27451"/>
                  <a:gd name="connsiteX7" fmla="*/ 92031 w 183984"/>
                  <a:gd name="connsiteY7" fmla="*/ 27452 h 2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84" h="27451">
                    <a:moveTo>
                      <a:pt x="92127" y="27452"/>
                    </a:moveTo>
                    <a:cubicBezTo>
                      <a:pt x="53074" y="27452"/>
                      <a:pt x="14117" y="24118"/>
                      <a:pt x="4211" y="17451"/>
                    </a:cubicBezTo>
                    <a:cubicBezTo>
                      <a:pt x="-171" y="14498"/>
                      <a:pt x="-1314" y="8592"/>
                      <a:pt x="1639" y="4211"/>
                    </a:cubicBezTo>
                    <a:cubicBezTo>
                      <a:pt x="4592" y="-171"/>
                      <a:pt x="10497" y="-1314"/>
                      <a:pt x="14879" y="1639"/>
                    </a:cubicBezTo>
                    <a:cubicBezTo>
                      <a:pt x="29357" y="10497"/>
                      <a:pt x="154896" y="10497"/>
                      <a:pt x="169279" y="1639"/>
                    </a:cubicBezTo>
                    <a:cubicBezTo>
                      <a:pt x="173661" y="-1028"/>
                      <a:pt x="179661" y="115"/>
                      <a:pt x="182424" y="4497"/>
                    </a:cubicBezTo>
                    <a:cubicBezTo>
                      <a:pt x="185186" y="8878"/>
                      <a:pt x="184233" y="14498"/>
                      <a:pt x="179947" y="17451"/>
                    </a:cubicBezTo>
                    <a:cubicBezTo>
                      <a:pt x="170136" y="24118"/>
                      <a:pt x="131084" y="27452"/>
                      <a:pt x="92031" y="27452"/>
                    </a:cubicBezTo>
                    <a:close/>
                  </a:path>
                </a:pathLst>
              </a:custGeom>
              <a:solidFill>
                <a:srgbClr val="009CD6"/>
              </a:solidFill>
              <a:ln w="9525" cap="flat">
                <a:noFill/>
                <a:prstDash val="solid"/>
                <a:miter/>
              </a:ln>
            </p:spPr>
            <p:txBody>
              <a:bodyPr rtlCol="0" anchor="ctr"/>
              <a:lstStyle/>
              <a:p>
                <a:endParaRPr lang="en-GB"/>
              </a:p>
            </p:txBody>
          </p:sp>
          <p:sp>
            <p:nvSpPr>
              <p:cNvPr id="104" name="Freeform: Shape 1951">
                <a:extLst>
                  <a:ext uri="{FF2B5EF4-FFF2-40B4-BE49-F238E27FC236}">
                    <a16:creationId xmlns:a16="http://schemas.microsoft.com/office/drawing/2014/main" id="{8B0FA0C2-2B77-6B5B-41FD-2D9CA2396218}"/>
                  </a:ext>
                </a:extLst>
              </p:cNvPr>
              <p:cNvSpPr/>
              <p:nvPr/>
            </p:nvSpPr>
            <p:spPr>
              <a:xfrm>
                <a:off x="3361943" y="548437"/>
                <a:ext cx="110108" cy="209550"/>
              </a:xfrm>
              <a:custGeom>
                <a:avLst/>
                <a:gdLst>
                  <a:gd name="connsiteX0" fmla="*/ 55054 w 110108"/>
                  <a:gd name="connsiteY0" fmla="*/ 209550 h 209550"/>
                  <a:gd name="connsiteX1" fmla="*/ 0 w 110108"/>
                  <a:gd name="connsiteY1" fmla="*/ 104775 h 209550"/>
                  <a:gd name="connsiteX2" fmla="*/ 55054 w 110108"/>
                  <a:gd name="connsiteY2" fmla="*/ 0 h 209550"/>
                  <a:gd name="connsiteX3" fmla="*/ 110109 w 110108"/>
                  <a:gd name="connsiteY3" fmla="*/ 104775 h 209550"/>
                  <a:gd name="connsiteX4" fmla="*/ 55054 w 110108"/>
                  <a:gd name="connsiteY4" fmla="*/ 209550 h 209550"/>
                  <a:gd name="connsiteX5" fmla="*/ 55721 w 110108"/>
                  <a:gd name="connsiteY5" fmla="*/ 190595 h 209550"/>
                  <a:gd name="connsiteX6" fmla="*/ 55721 w 110108"/>
                  <a:gd name="connsiteY6" fmla="*/ 190595 h 209550"/>
                  <a:gd name="connsiteX7" fmla="*/ 55721 w 110108"/>
                  <a:gd name="connsiteY7" fmla="*/ 190595 h 209550"/>
                  <a:gd name="connsiteX8" fmla="*/ 55054 w 110108"/>
                  <a:gd name="connsiteY8" fmla="*/ 19241 h 209550"/>
                  <a:gd name="connsiteX9" fmla="*/ 19050 w 110108"/>
                  <a:gd name="connsiteY9" fmla="*/ 104775 h 209550"/>
                  <a:gd name="connsiteX10" fmla="*/ 55054 w 110108"/>
                  <a:gd name="connsiteY10" fmla="*/ 190310 h 209550"/>
                  <a:gd name="connsiteX11" fmla="*/ 91059 w 110108"/>
                  <a:gd name="connsiteY11" fmla="*/ 104775 h 209550"/>
                  <a:gd name="connsiteX12" fmla="*/ 55054 w 110108"/>
                  <a:gd name="connsiteY12" fmla="*/ 19241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08" h="209550">
                    <a:moveTo>
                      <a:pt x="55054" y="209550"/>
                    </a:moveTo>
                    <a:cubicBezTo>
                      <a:pt x="34385" y="209550"/>
                      <a:pt x="0" y="158782"/>
                      <a:pt x="0" y="104775"/>
                    </a:cubicBezTo>
                    <a:cubicBezTo>
                      <a:pt x="0" y="50768"/>
                      <a:pt x="34290" y="0"/>
                      <a:pt x="55054" y="0"/>
                    </a:cubicBezTo>
                    <a:cubicBezTo>
                      <a:pt x="75819" y="0"/>
                      <a:pt x="110109" y="50768"/>
                      <a:pt x="110109" y="104775"/>
                    </a:cubicBezTo>
                    <a:cubicBezTo>
                      <a:pt x="110109" y="158782"/>
                      <a:pt x="75819" y="209550"/>
                      <a:pt x="55054" y="209550"/>
                    </a:cubicBezTo>
                    <a:close/>
                    <a:moveTo>
                      <a:pt x="55721" y="190595"/>
                    </a:moveTo>
                    <a:lnTo>
                      <a:pt x="55721" y="190595"/>
                    </a:lnTo>
                    <a:lnTo>
                      <a:pt x="55721" y="190595"/>
                    </a:lnTo>
                    <a:close/>
                    <a:moveTo>
                      <a:pt x="55054" y="19241"/>
                    </a:moveTo>
                    <a:cubicBezTo>
                      <a:pt x="46387" y="23051"/>
                      <a:pt x="19050" y="58103"/>
                      <a:pt x="19050" y="104775"/>
                    </a:cubicBezTo>
                    <a:cubicBezTo>
                      <a:pt x="19050" y="151448"/>
                      <a:pt x="46387" y="186500"/>
                      <a:pt x="55054" y="190310"/>
                    </a:cubicBezTo>
                    <a:cubicBezTo>
                      <a:pt x="63722" y="186500"/>
                      <a:pt x="91059" y="151448"/>
                      <a:pt x="91059" y="104775"/>
                    </a:cubicBezTo>
                    <a:cubicBezTo>
                      <a:pt x="91059" y="58103"/>
                      <a:pt x="63722" y="23051"/>
                      <a:pt x="55054" y="19241"/>
                    </a:cubicBezTo>
                    <a:close/>
                  </a:path>
                </a:pathLst>
              </a:custGeom>
              <a:solidFill>
                <a:srgbClr val="009CD6"/>
              </a:solidFill>
              <a:ln w="9525" cap="flat">
                <a:noFill/>
                <a:prstDash val="solid"/>
                <a:miter/>
              </a:ln>
            </p:spPr>
            <p:txBody>
              <a:bodyPr rtlCol="0" anchor="ctr"/>
              <a:lstStyle/>
              <a:p>
                <a:endParaRPr lang="en-GB"/>
              </a:p>
            </p:txBody>
          </p:sp>
        </p:grpSp>
        <p:sp>
          <p:nvSpPr>
            <p:cNvPr id="97" name="Freeform: Shape 1952">
              <a:extLst>
                <a:ext uri="{FF2B5EF4-FFF2-40B4-BE49-F238E27FC236}">
                  <a16:creationId xmlns:a16="http://schemas.microsoft.com/office/drawing/2014/main" id="{ED7F0E8B-64EF-74DE-F28D-72F40F9209F1}"/>
                </a:ext>
              </a:extLst>
            </p:cNvPr>
            <p:cNvSpPr/>
            <p:nvPr/>
          </p:nvSpPr>
          <p:spPr>
            <a:xfrm>
              <a:off x="3315652" y="643687"/>
              <a:ext cx="255460" cy="19050"/>
            </a:xfrm>
            <a:custGeom>
              <a:avLst/>
              <a:gdLst>
                <a:gd name="connsiteX0" fmla="*/ 245936 w 255460"/>
                <a:gd name="connsiteY0" fmla="*/ 19050 h 19050"/>
                <a:gd name="connsiteX1" fmla="*/ 9525 w 255460"/>
                <a:gd name="connsiteY1" fmla="*/ 19050 h 19050"/>
                <a:gd name="connsiteX2" fmla="*/ 0 w 255460"/>
                <a:gd name="connsiteY2" fmla="*/ 9525 h 19050"/>
                <a:gd name="connsiteX3" fmla="*/ 9525 w 255460"/>
                <a:gd name="connsiteY3" fmla="*/ 0 h 19050"/>
                <a:gd name="connsiteX4" fmla="*/ 245936 w 255460"/>
                <a:gd name="connsiteY4" fmla="*/ 0 h 19050"/>
                <a:gd name="connsiteX5" fmla="*/ 255461 w 255460"/>
                <a:gd name="connsiteY5" fmla="*/ 9525 h 19050"/>
                <a:gd name="connsiteX6" fmla="*/ 245936 w 255460"/>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460" h="19050">
                  <a:moveTo>
                    <a:pt x="245936" y="19050"/>
                  </a:moveTo>
                  <a:lnTo>
                    <a:pt x="9525" y="19050"/>
                  </a:lnTo>
                  <a:cubicBezTo>
                    <a:pt x="4286" y="19050"/>
                    <a:pt x="0" y="14764"/>
                    <a:pt x="0" y="9525"/>
                  </a:cubicBezTo>
                  <a:cubicBezTo>
                    <a:pt x="0" y="4286"/>
                    <a:pt x="4286" y="0"/>
                    <a:pt x="9525" y="0"/>
                  </a:cubicBezTo>
                  <a:lnTo>
                    <a:pt x="245936" y="0"/>
                  </a:lnTo>
                  <a:cubicBezTo>
                    <a:pt x="251174" y="0"/>
                    <a:pt x="255461" y="4286"/>
                    <a:pt x="255461" y="9525"/>
                  </a:cubicBezTo>
                  <a:cubicBezTo>
                    <a:pt x="255461" y="14764"/>
                    <a:pt x="251174" y="19050"/>
                    <a:pt x="245936" y="19050"/>
                  </a:cubicBezTo>
                  <a:close/>
                </a:path>
              </a:pathLst>
            </a:custGeom>
            <a:solidFill>
              <a:srgbClr val="009CD6"/>
            </a:solidFill>
            <a:ln w="9525" cap="flat">
              <a:noFill/>
              <a:prstDash val="solid"/>
              <a:miter/>
            </a:ln>
          </p:spPr>
          <p:txBody>
            <a:bodyPr rtlCol="0" anchor="ctr"/>
            <a:lstStyle/>
            <a:p>
              <a:endParaRPr lang="en-GB"/>
            </a:p>
          </p:txBody>
        </p:sp>
        <p:sp>
          <p:nvSpPr>
            <p:cNvPr id="98" name="Freeform: Shape 1956">
              <a:extLst>
                <a:ext uri="{FF2B5EF4-FFF2-40B4-BE49-F238E27FC236}">
                  <a16:creationId xmlns:a16="http://schemas.microsoft.com/office/drawing/2014/main" id="{6C6C38FE-150C-CC5A-2A7F-2B8C71C70C54}"/>
                </a:ext>
              </a:extLst>
            </p:cNvPr>
            <p:cNvSpPr/>
            <p:nvPr/>
          </p:nvSpPr>
          <p:spPr>
            <a:xfrm>
              <a:off x="3438832" y="731624"/>
              <a:ext cx="66272" cy="88846"/>
            </a:xfrm>
            <a:custGeom>
              <a:avLst/>
              <a:gdLst>
                <a:gd name="connsiteX0" fmla="*/ 56747 w 66272"/>
                <a:gd name="connsiteY0" fmla="*/ 88846 h 88846"/>
                <a:gd name="connsiteX1" fmla="*/ 47222 w 66272"/>
                <a:gd name="connsiteY1" fmla="*/ 79321 h 88846"/>
                <a:gd name="connsiteX2" fmla="*/ 47222 w 66272"/>
                <a:gd name="connsiteY2" fmla="*/ 58938 h 88846"/>
                <a:gd name="connsiteX3" fmla="*/ 2931 w 66272"/>
                <a:gd name="connsiteY3" fmla="*/ 16361 h 88846"/>
                <a:gd name="connsiteX4" fmla="*/ 2645 w 66272"/>
                <a:gd name="connsiteY4" fmla="*/ 2931 h 88846"/>
                <a:gd name="connsiteX5" fmla="*/ 16075 w 66272"/>
                <a:gd name="connsiteY5" fmla="*/ 2645 h 88846"/>
                <a:gd name="connsiteX6" fmla="*/ 63319 w 66272"/>
                <a:gd name="connsiteY6" fmla="*/ 48079 h 88846"/>
                <a:gd name="connsiteX7" fmla="*/ 66272 w 66272"/>
                <a:gd name="connsiteY7" fmla="*/ 54937 h 88846"/>
                <a:gd name="connsiteX8" fmla="*/ 66272 w 66272"/>
                <a:gd name="connsiteY8" fmla="*/ 79321 h 88846"/>
                <a:gd name="connsiteX9" fmla="*/ 56747 w 66272"/>
                <a:gd name="connsiteY9" fmla="*/ 88846 h 8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72" h="88846">
                  <a:moveTo>
                    <a:pt x="56747" y="88846"/>
                  </a:moveTo>
                  <a:cubicBezTo>
                    <a:pt x="51508" y="88846"/>
                    <a:pt x="47222" y="84560"/>
                    <a:pt x="47222" y="79321"/>
                  </a:cubicBezTo>
                  <a:lnTo>
                    <a:pt x="47222" y="58938"/>
                  </a:lnTo>
                  <a:lnTo>
                    <a:pt x="2931" y="16361"/>
                  </a:lnTo>
                  <a:cubicBezTo>
                    <a:pt x="-879" y="12742"/>
                    <a:pt x="-974" y="6646"/>
                    <a:pt x="2645" y="2931"/>
                  </a:cubicBezTo>
                  <a:cubicBezTo>
                    <a:pt x="6264" y="-879"/>
                    <a:pt x="12360" y="-974"/>
                    <a:pt x="16075" y="2645"/>
                  </a:cubicBezTo>
                  <a:lnTo>
                    <a:pt x="63319" y="48079"/>
                  </a:lnTo>
                  <a:cubicBezTo>
                    <a:pt x="65224" y="49889"/>
                    <a:pt x="66272" y="52366"/>
                    <a:pt x="66272" y="54937"/>
                  </a:cubicBezTo>
                  <a:lnTo>
                    <a:pt x="66272" y="79321"/>
                  </a:lnTo>
                  <a:cubicBezTo>
                    <a:pt x="66272" y="84560"/>
                    <a:pt x="61986" y="88846"/>
                    <a:pt x="56747" y="88846"/>
                  </a:cubicBezTo>
                  <a:close/>
                </a:path>
              </a:pathLst>
            </a:custGeom>
            <a:solidFill>
              <a:srgbClr val="009CD6"/>
            </a:solidFill>
            <a:ln w="9525" cap="flat">
              <a:noFill/>
              <a:prstDash val="solid"/>
              <a:miter/>
            </a:ln>
          </p:spPr>
          <p:txBody>
            <a:bodyPr rtlCol="0" anchor="ctr"/>
            <a:lstStyle/>
            <a:p>
              <a:endParaRPr lang="en-GB"/>
            </a:p>
          </p:txBody>
        </p:sp>
        <p:sp>
          <p:nvSpPr>
            <p:cNvPr id="99" name="Freeform: Shape 1957">
              <a:extLst>
                <a:ext uri="{FF2B5EF4-FFF2-40B4-BE49-F238E27FC236}">
                  <a16:creationId xmlns:a16="http://schemas.microsoft.com/office/drawing/2014/main" id="{87B8E54B-046A-7094-4A42-FF6451D09229}"/>
                </a:ext>
              </a:extLst>
            </p:cNvPr>
            <p:cNvSpPr/>
            <p:nvPr/>
          </p:nvSpPr>
          <p:spPr>
            <a:xfrm>
              <a:off x="3456812" y="424612"/>
              <a:ext cx="77533" cy="81343"/>
            </a:xfrm>
            <a:custGeom>
              <a:avLst/>
              <a:gdLst>
                <a:gd name="connsiteX0" fmla="*/ 38767 w 77533"/>
                <a:gd name="connsiteY0" fmla="*/ 81344 h 81343"/>
                <a:gd name="connsiteX1" fmla="*/ 0 w 77533"/>
                <a:gd name="connsiteY1" fmla="*/ 40672 h 81343"/>
                <a:gd name="connsiteX2" fmla="*/ 38767 w 77533"/>
                <a:gd name="connsiteY2" fmla="*/ 0 h 81343"/>
                <a:gd name="connsiteX3" fmla="*/ 77533 w 77533"/>
                <a:gd name="connsiteY3" fmla="*/ 40672 h 81343"/>
                <a:gd name="connsiteX4" fmla="*/ 38767 w 77533"/>
                <a:gd name="connsiteY4" fmla="*/ 81344 h 81343"/>
                <a:gd name="connsiteX5" fmla="*/ 38767 w 77533"/>
                <a:gd name="connsiteY5" fmla="*/ 19050 h 81343"/>
                <a:gd name="connsiteX6" fmla="*/ 19050 w 77533"/>
                <a:gd name="connsiteY6" fmla="*/ 40672 h 81343"/>
                <a:gd name="connsiteX7" fmla="*/ 38767 w 77533"/>
                <a:gd name="connsiteY7" fmla="*/ 62294 h 81343"/>
                <a:gd name="connsiteX8" fmla="*/ 58483 w 77533"/>
                <a:gd name="connsiteY8" fmla="*/ 40672 h 81343"/>
                <a:gd name="connsiteX9" fmla="*/ 38767 w 77533"/>
                <a:gd name="connsiteY9" fmla="*/ 19050 h 8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33" h="81343">
                  <a:moveTo>
                    <a:pt x="38767" y="81344"/>
                  </a:moveTo>
                  <a:cubicBezTo>
                    <a:pt x="17431" y="81344"/>
                    <a:pt x="0" y="63151"/>
                    <a:pt x="0" y="40672"/>
                  </a:cubicBezTo>
                  <a:cubicBezTo>
                    <a:pt x="0" y="18193"/>
                    <a:pt x="17431" y="0"/>
                    <a:pt x="38767" y="0"/>
                  </a:cubicBezTo>
                  <a:cubicBezTo>
                    <a:pt x="60103" y="0"/>
                    <a:pt x="77533" y="18288"/>
                    <a:pt x="77533" y="40672"/>
                  </a:cubicBezTo>
                  <a:cubicBezTo>
                    <a:pt x="77533" y="63056"/>
                    <a:pt x="60103" y="81344"/>
                    <a:pt x="38767" y="81344"/>
                  </a:cubicBezTo>
                  <a:close/>
                  <a:moveTo>
                    <a:pt x="38767" y="19050"/>
                  </a:moveTo>
                  <a:cubicBezTo>
                    <a:pt x="27908" y="19050"/>
                    <a:pt x="19050" y="28766"/>
                    <a:pt x="19050" y="40672"/>
                  </a:cubicBezTo>
                  <a:cubicBezTo>
                    <a:pt x="19050" y="52578"/>
                    <a:pt x="27908" y="62294"/>
                    <a:pt x="38767" y="62294"/>
                  </a:cubicBezTo>
                  <a:cubicBezTo>
                    <a:pt x="49625" y="62294"/>
                    <a:pt x="58483" y="52578"/>
                    <a:pt x="58483" y="40672"/>
                  </a:cubicBezTo>
                  <a:cubicBezTo>
                    <a:pt x="58483" y="28766"/>
                    <a:pt x="49625" y="19050"/>
                    <a:pt x="38767" y="19050"/>
                  </a:cubicBezTo>
                  <a:close/>
                </a:path>
              </a:pathLst>
            </a:custGeom>
            <a:solidFill>
              <a:srgbClr val="009CD6"/>
            </a:solidFill>
            <a:ln w="9525" cap="flat">
              <a:noFill/>
              <a:prstDash val="solid"/>
              <a:miter/>
            </a:ln>
          </p:spPr>
          <p:txBody>
            <a:bodyPr rtlCol="0" anchor="ctr"/>
            <a:lstStyle/>
            <a:p>
              <a:endParaRPr lang="en-GB"/>
            </a:p>
          </p:txBody>
        </p:sp>
        <p:sp>
          <p:nvSpPr>
            <p:cNvPr id="100" name="Freeform: Shape 1958">
              <a:extLst>
                <a:ext uri="{FF2B5EF4-FFF2-40B4-BE49-F238E27FC236}">
                  <a16:creationId xmlns:a16="http://schemas.microsoft.com/office/drawing/2014/main" id="{8BE79A0D-093E-9887-ACC3-199838E7FFF4}"/>
                </a:ext>
              </a:extLst>
            </p:cNvPr>
            <p:cNvSpPr/>
            <p:nvPr/>
          </p:nvSpPr>
          <p:spPr>
            <a:xfrm>
              <a:off x="3438833" y="486905"/>
              <a:ext cx="66270" cy="90106"/>
            </a:xfrm>
            <a:custGeom>
              <a:avLst/>
              <a:gdLst>
                <a:gd name="connsiteX0" fmla="*/ 9502 w 66270"/>
                <a:gd name="connsiteY0" fmla="*/ 90107 h 90106"/>
                <a:gd name="connsiteX1" fmla="*/ 2739 w 66270"/>
                <a:gd name="connsiteY1" fmla="*/ 87249 h 90106"/>
                <a:gd name="connsiteX2" fmla="*/ 2834 w 66270"/>
                <a:gd name="connsiteY2" fmla="*/ 73819 h 90106"/>
                <a:gd name="connsiteX3" fmla="*/ 47221 w 66270"/>
                <a:gd name="connsiteY3" fmla="*/ 30385 h 90106"/>
                <a:gd name="connsiteX4" fmla="*/ 47221 w 66270"/>
                <a:gd name="connsiteY4" fmla="*/ 9525 h 90106"/>
                <a:gd name="connsiteX5" fmla="*/ 56746 w 66270"/>
                <a:gd name="connsiteY5" fmla="*/ 0 h 90106"/>
                <a:gd name="connsiteX6" fmla="*/ 66271 w 66270"/>
                <a:gd name="connsiteY6" fmla="*/ 9525 h 90106"/>
                <a:gd name="connsiteX7" fmla="*/ 66271 w 66270"/>
                <a:gd name="connsiteY7" fmla="*/ 34385 h 90106"/>
                <a:gd name="connsiteX8" fmla="*/ 63413 w 66270"/>
                <a:gd name="connsiteY8" fmla="*/ 41148 h 90106"/>
                <a:gd name="connsiteX9" fmla="*/ 16169 w 66270"/>
                <a:gd name="connsiteY9" fmla="*/ 87344 h 90106"/>
                <a:gd name="connsiteX10" fmla="*/ 9502 w 66270"/>
                <a:gd name="connsiteY10" fmla="*/ 90107 h 9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70" h="90106">
                  <a:moveTo>
                    <a:pt x="9502" y="90107"/>
                  </a:moveTo>
                  <a:cubicBezTo>
                    <a:pt x="7025" y="90107"/>
                    <a:pt x="4549" y="89154"/>
                    <a:pt x="2739" y="87249"/>
                  </a:cubicBezTo>
                  <a:cubicBezTo>
                    <a:pt x="-976" y="83534"/>
                    <a:pt x="-881" y="77438"/>
                    <a:pt x="2834" y="73819"/>
                  </a:cubicBezTo>
                  <a:lnTo>
                    <a:pt x="47221" y="30385"/>
                  </a:lnTo>
                  <a:lnTo>
                    <a:pt x="47221" y="9525"/>
                  </a:lnTo>
                  <a:cubicBezTo>
                    <a:pt x="47221" y="4286"/>
                    <a:pt x="51507" y="0"/>
                    <a:pt x="56746" y="0"/>
                  </a:cubicBezTo>
                  <a:cubicBezTo>
                    <a:pt x="61984" y="0"/>
                    <a:pt x="66271" y="4286"/>
                    <a:pt x="66271" y="9525"/>
                  </a:cubicBezTo>
                  <a:lnTo>
                    <a:pt x="66271" y="34385"/>
                  </a:lnTo>
                  <a:cubicBezTo>
                    <a:pt x="66271" y="36957"/>
                    <a:pt x="65223" y="39434"/>
                    <a:pt x="63413" y="41148"/>
                  </a:cubicBezTo>
                  <a:lnTo>
                    <a:pt x="16169" y="87344"/>
                  </a:lnTo>
                  <a:cubicBezTo>
                    <a:pt x="14359" y="89154"/>
                    <a:pt x="11883" y="90107"/>
                    <a:pt x="9502" y="90107"/>
                  </a:cubicBezTo>
                  <a:close/>
                </a:path>
              </a:pathLst>
            </a:custGeom>
            <a:solidFill>
              <a:srgbClr val="009CD6"/>
            </a:solidFill>
            <a:ln w="9525" cap="flat">
              <a:noFill/>
              <a:prstDash val="solid"/>
              <a:miter/>
            </a:ln>
          </p:spPr>
          <p:txBody>
            <a:bodyPr rtlCol="0" anchor="ctr"/>
            <a:lstStyle/>
            <a:p>
              <a:endParaRPr lang="en-GB"/>
            </a:p>
          </p:txBody>
        </p:sp>
      </p:grpSp>
      <p:pic>
        <p:nvPicPr>
          <p:cNvPr id="105" name="Imagen 104"/>
          <p:cNvPicPr>
            <a:picLocks noChangeAspect="1"/>
          </p:cNvPicPr>
          <p:nvPr/>
        </p:nvPicPr>
        <p:blipFill>
          <a:blip r:embed="rId2"/>
          <a:stretch>
            <a:fillRect/>
          </a:stretch>
        </p:blipFill>
        <p:spPr>
          <a:xfrm>
            <a:off x="77533" y="1121404"/>
            <a:ext cx="8856936" cy="5445484"/>
          </a:xfrm>
          <a:prstGeom prst="rect">
            <a:avLst/>
          </a:prstGeom>
        </p:spPr>
      </p:pic>
      <p:sp>
        <p:nvSpPr>
          <p:cNvPr id="4" name="Text Placeholder 4">
            <a:extLst>
              <a:ext uri="{FF2B5EF4-FFF2-40B4-BE49-F238E27FC236}">
                <a16:creationId xmlns:a16="http://schemas.microsoft.com/office/drawing/2014/main" id="{B188D7CE-C9D6-4D21-24A2-60C142C6C5F7}"/>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p:txBody>
      </p:sp>
    </p:spTree>
    <p:extLst>
      <p:ext uri="{BB962C8B-B14F-4D97-AF65-F5344CB8AC3E}">
        <p14:creationId xmlns:p14="http://schemas.microsoft.com/office/powerpoint/2010/main" val="3468179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ky, water, outdoor, day&#10;&#10;Description automatically generated">
            <a:extLst>
              <a:ext uri="{FF2B5EF4-FFF2-40B4-BE49-F238E27FC236}">
                <a16:creationId xmlns:a16="http://schemas.microsoft.com/office/drawing/2014/main" id="{F0929FBF-CFAA-4679-AF21-C5373C38D5D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5559" b="5559"/>
          <a:stretch/>
        </p:blipFill>
        <p:spPr/>
      </p:pic>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634707" y="1258101"/>
            <a:ext cx="6000749" cy="480131"/>
          </a:xfrm>
        </p:spPr>
        <p:txBody>
          <a:bodyPr/>
          <a:lstStyle/>
          <a:p>
            <a:r>
              <a:rPr lang="en-US"/>
              <a:t>1. Access the Login Page</a:t>
            </a:r>
          </a:p>
        </p:txBody>
      </p:sp>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598599" y="2047654"/>
            <a:ext cx="6000749" cy="4307242"/>
          </a:xfrm>
        </p:spPr>
        <p:txBody>
          <a:bodyPr/>
          <a:lstStyle/>
          <a:p>
            <a:r>
              <a:rPr lang="en-US" sz="2000" b="1"/>
              <a:t>1.1. Log In to Start Working</a:t>
            </a:r>
          </a:p>
          <a:p>
            <a:pPr lvl="1"/>
            <a:r>
              <a:rPr lang="en-US" sz="1800"/>
              <a:t>Once approved, log in using:</a:t>
            </a:r>
          </a:p>
          <a:p>
            <a:pPr marL="742950" lvl="1" indent="-285750">
              <a:buFont typeface="Arial" panose="020B0604020202020204" pitchFamily="34" charset="0"/>
              <a:buChar char="•"/>
            </a:pPr>
            <a:r>
              <a:rPr lang="en-US" sz="1800"/>
              <a:t>Your email</a:t>
            </a:r>
          </a:p>
          <a:p>
            <a:pPr marL="742950" lvl="1" indent="-285750">
              <a:buFont typeface="Arial" panose="020B0604020202020204" pitchFamily="34" charset="0"/>
              <a:buChar char="•"/>
            </a:pPr>
            <a:r>
              <a:rPr lang="en-US" sz="1800"/>
              <a:t>Your password</a:t>
            </a:r>
          </a:p>
          <a:p>
            <a:pPr lvl="1"/>
            <a:r>
              <a:rPr lang="en-US" sz="1800"/>
              <a:t>After login, you gain access to:</a:t>
            </a:r>
          </a:p>
          <a:p>
            <a:pPr marL="742950" lvl="1" indent="-285750">
              <a:buFont typeface="Arial" panose="020B0604020202020204" pitchFamily="34" charset="0"/>
              <a:buChar char="•"/>
            </a:pPr>
            <a:r>
              <a:rPr lang="en-GB" sz="1800"/>
              <a:t>GEMS tool</a:t>
            </a:r>
          </a:p>
          <a:p>
            <a:r>
              <a:rPr lang="en-GB" sz="2000" b="1"/>
              <a:t>1.2. User Roles</a:t>
            </a:r>
          </a:p>
          <a:p>
            <a:pPr lvl="1"/>
            <a:r>
              <a:rPr lang="en-US" sz="1800"/>
              <a:t>The GEMS tool supports economic assessment tool:</a:t>
            </a:r>
          </a:p>
          <a:p>
            <a:pPr marL="742950" lvl="1" indent="-285750">
              <a:buFont typeface="Arial" panose="020B0604020202020204" pitchFamily="34" charset="0"/>
              <a:buChar char="•"/>
            </a:pPr>
            <a:r>
              <a:rPr lang="en-US" sz="1800" i="1"/>
              <a:t>Viewer</a:t>
            </a:r>
            <a:r>
              <a:rPr lang="en-US" sz="1800"/>
              <a:t>: Can view results of simulations</a:t>
            </a:r>
          </a:p>
          <a:p>
            <a:pPr marL="742950" lvl="1" indent="-285750">
              <a:buFont typeface="Arial" panose="020B0604020202020204" pitchFamily="34" charset="0"/>
              <a:buChar char="•"/>
            </a:pPr>
            <a:r>
              <a:rPr lang="en-US" sz="1800" i="1"/>
              <a:t>Analyst</a:t>
            </a:r>
            <a:r>
              <a:rPr lang="en-US" sz="1800"/>
              <a:t>: Can develop simulation scenarios, enters data</a:t>
            </a:r>
          </a:p>
          <a:p>
            <a:pPr marL="742950" lvl="1" indent="-285750">
              <a:buFont typeface="Arial" panose="020B0604020202020204" pitchFamily="34" charset="0"/>
              <a:buChar char="•"/>
            </a:pPr>
            <a:r>
              <a:rPr lang="en-US" sz="1800" i="1"/>
              <a:t>Administrator</a:t>
            </a:r>
            <a:r>
              <a:rPr lang="en-US" sz="1800"/>
              <a:t>: Can manage users, data, and country workspace</a:t>
            </a:r>
          </a:p>
        </p:txBody>
      </p:sp>
      <p:sp>
        <p:nvSpPr>
          <p:cNvPr id="8" name="Text Placeholder 4">
            <a:extLst>
              <a:ext uri="{FF2B5EF4-FFF2-40B4-BE49-F238E27FC236}">
                <a16:creationId xmlns:a16="http://schemas.microsoft.com/office/drawing/2014/main" id="{2D2839B5-5E69-CE90-E17F-4DE839998B60}"/>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p:txBody>
      </p:sp>
    </p:spTree>
    <p:extLst>
      <p:ext uri="{BB962C8B-B14F-4D97-AF65-F5344CB8AC3E}">
        <p14:creationId xmlns:p14="http://schemas.microsoft.com/office/powerpoint/2010/main" val="3235580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118261" y="2501029"/>
            <a:ext cx="4020111" cy="4143953"/>
          </a:xfrm>
          <a:prstGeom prst="rect">
            <a:avLst/>
          </a:prstGeom>
          <a:ln>
            <a:solidFill>
              <a:schemeClr val="accent1"/>
            </a:solidFill>
          </a:ln>
        </p:spPr>
      </p:pic>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634697" y="898612"/>
            <a:ext cx="8680743" cy="480083"/>
          </a:xfrm>
        </p:spPr>
        <p:txBody>
          <a:bodyPr/>
          <a:lstStyle/>
          <a:p>
            <a:r>
              <a:rPr lang="en-US">
                <a:latin typeface="+mn-lt"/>
                <a:ea typeface="+mn-ea"/>
                <a:cs typeface="+mn-cs"/>
              </a:rPr>
              <a:t>2. Enter economic and demographic country data</a:t>
            </a:r>
          </a:p>
        </p:txBody>
      </p:sp>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634697" y="1920757"/>
            <a:ext cx="4165904" cy="4307242"/>
          </a:xfrm>
        </p:spPr>
        <p:txBody>
          <a:bodyPr/>
          <a:lstStyle/>
          <a:p>
            <a:r>
              <a:rPr lang="en-US" sz="2000" b="1"/>
              <a:t>2.1 Upload main national indicators</a:t>
            </a:r>
          </a:p>
          <a:p>
            <a:pPr lvl="1"/>
            <a:r>
              <a:rPr lang="en-US" sz="1800"/>
              <a:t>Enter:</a:t>
            </a:r>
          </a:p>
          <a:p>
            <a:pPr marL="742950" lvl="1" indent="-285750">
              <a:buFont typeface="Arial" panose="020B0604020202020204" pitchFamily="34" charset="0"/>
              <a:buChar char="•"/>
            </a:pPr>
            <a:r>
              <a:rPr lang="en-US" sz="1800"/>
              <a:t>Main socioeconomic indicators of the country under consideration</a:t>
            </a:r>
          </a:p>
          <a:p>
            <a:pPr lvl="1"/>
            <a:r>
              <a:rPr lang="en-US" sz="1800"/>
              <a:t>Potential data sources: International Monetary Fund, World Bank, or National Statistics Office</a:t>
            </a:r>
          </a:p>
        </p:txBody>
      </p:sp>
      <p:cxnSp>
        <p:nvCxnSpPr>
          <p:cNvPr id="9" name="Conector recto de flecha 12">
            <a:extLst>
              <a:ext uri="{FF2B5EF4-FFF2-40B4-BE49-F238E27FC236}">
                <a16:creationId xmlns:a16="http://schemas.microsoft.com/office/drawing/2014/main" id="{CA1B0AA7-2F99-7749-E358-405BB6421B81}"/>
              </a:ext>
            </a:extLst>
          </p:cNvPr>
          <p:cNvCxnSpPr>
            <a:cxnSpLocks/>
          </p:cNvCxnSpPr>
          <p:nvPr/>
        </p:nvCxnSpPr>
        <p:spPr>
          <a:xfrm>
            <a:off x="4514850" y="3257550"/>
            <a:ext cx="1790700" cy="1142028"/>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ector recto de flecha 12">
            <a:extLst>
              <a:ext uri="{FF2B5EF4-FFF2-40B4-BE49-F238E27FC236}">
                <a16:creationId xmlns:a16="http://schemas.microsoft.com/office/drawing/2014/main" id="{CA1B0AA7-2F99-7749-E358-405BB6421B81}"/>
              </a:ext>
            </a:extLst>
          </p:cNvPr>
          <p:cNvCxnSpPr>
            <a:cxnSpLocks/>
          </p:cNvCxnSpPr>
          <p:nvPr/>
        </p:nvCxnSpPr>
        <p:spPr>
          <a:xfrm>
            <a:off x="4533900" y="3500647"/>
            <a:ext cx="1771650" cy="1594984"/>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ector recto de flecha 12">
            <a:extLst>
              <a:ext uri="{FF2B5EF4-FFF2-40B4-BE49-F238E27FC236}">
                <a16:creationId xmlns:a16="http://schemas.microsoft.com/office/drawing/2014/main" id="{CA1B0AA7-2F99-7749-E358-405BB6421B81}"/>
              </a:ext>
            </a:extLst>
          </p:cNvPr>
          <p:cNvCxnSpPr>
            <a:cxnSpLocks/>
          </p:cNvCxnSpPr>
          <p:nvPr/>
        </p:nvCxnSpPr>
        <p:spPr>
          <a:xfrm>
            <a:off x="4486276" y="3773633"/>
            <a:ext cx="1819274" cy="2128502"/>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7">
            <a:extLst>
              <a:ext uri="{FF2B5EF4-FFF2-40B4-BE49-F238E27FC236}">
                <a16:creationId xmlns:a16="http://schemas.microsoft.com/office/drawing/2014/main" id="{11DA912D-9477-E28D-3912-3BE750581D2F}"/>
              </a:ext>
            </a:extLst>
          </p:cNvPr>
          <p:cNvSpPr txBox="1"/>
          <p:nvPr/>
        </p:nvSpPr>
        <p:spPr>
          <a:xfrm>
            <a:off x="5170612" y="1505259"/>
            <a:ext cx="6735638" cy="830997"/>
          </a:xfrm>
          <a:prstGeom prst="rect">
            <a:avLst/>
          </a:prstGeom>
          <a:noFill/>
        </p:spPr>
        <p:txBody>
          <a:bodyPr wrap="square" rtlCol="0">
            <a:spAutoFit/>
          </a:bodyPr>
          <a:lstStyle/>
          <a:p>
            <a:pPr algn="ctr"/>
            <a:r>
              <a:rPr lang="en-GB" sz="1600">
                <a:latin typeface="+mj-lt"/>
              </a:rPr>
              <a:t>Ensuring that the data you provide is accurate, complete, and relevant is essential — the platform’s analysis, modelling, and final recommendations will be based on the datasets you create and upload.</a:t>
            </a:r>
          </a:p>
        </p:txBody>
      </p:sp>
      <p:pic>
        <p:nvPicPr>
          <p:cNvPr id="2" name="ITU logo blue">
            <a:extLst>
              <a:ext uri="{FF2B5EF4-FFF2-40B4-BE49-F238E27FC236}">
                <a16:creationId xmlns:a16="http://schemas.microsoft.com/office/drawing/2014/main" id="{A3E77C7D-772B-AEF2-7AB7-E2FD34068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10" name="Text Placeholder 4">
            <a:extLst>
              <a:ext uri="{FF2B5EF4-FFF2-40B4-BE49-F238E27FC236}">
                <a16:creationId xmlns:a16="http://schemas.microsoft.com/office/drawing/2014/main" id="{5DD63A67-D7B3-A3C8-9C46-69BAD5070E8A}"/>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p:txBody>
      </p:sp>
    </p:spTree>
    <p:extLst>
      <p:ext uri="{BB962C8B-B14F-4D97-AF65-F5344CB8AC3E}">
        <p14:creationId xmlns:p14="http://schemas.microsoft.com/office/powerpoint/2010/main" val="68498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5AFC3-B418-CAEC-B589-3D4FF902D853}"/>
            </a:ext>
          </a:extLst>
        </p:cNvPr>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1E810B9C-D997-B31B-73EB-D29A22095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64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6761844" y="2245958"/>
            <a:ext cx="3934374" cy="4115374"/>
          </a:xfrm>
          <a:prstGeom prst="rect">
            <a:avLst/>
          </a:prstGeom>
          <a:ln>
            <a:solidFill>
              <a:schemeClr val="accent1"/>
            </a:solidFill>
          </a:ln>
        </p:spPr>
      </p:pic>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687675" y="870887"/>
            <a:ext cx="8680743" cy="479818"/>
          </a:xfrm>
        </p:spPr>
        <p:txBody>
          <a:bodyPr/>
          <a:lstStyle/>
          <a:p>
            <a:r>
              <a:rPr lang="en-US"/>
              <a:t>2. Enter economic and demographic country data</a:t>
            </a:r>
          </a:p>
        </p:txBody>
      </p:sp>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687675" y="2054089"/>
            <a:ext cx="5061253" cy="4490539"/>
          </a:xfrm>
        </p:spPr>
        <p:txBody>
          <a:bodyPr/>
          <a:lstStyle/>
          <a:p>
            <a:r>
              <a:rPr lang="en-US" b="1"/>
              <a:t>2.2 Upload sectoral structure of the economy</a:t>
            </a:r>
          </a:p>
          <a:p>
            <a:pPr lvl="1"/>
            <a:r>
              <a:rPr lang="en-US" sz="1600"/>
              <a:t>Enter:</a:t>
            </a:r>
          </a:p>
          <a:p>
            <a:pPr marL="742950" lvl="1" indent="-285750">
              <a:buFont typeface="Arial" panose="020B0604020202020204" pitchFamily="34" charset="0"/>
              <a:buChar char="•"/>
            </a:pPr>
            <a:r>
              <a:rPr lang="en-US" sz="1600"/>
              <a:t>Weight of each sector of the national economy (as % of GDP)</a:t>
            </a:r>
          </a:p>
          <a:p>
            <a:pPr marL="742950" lvl="1" indent="-285750">
              <a:buFont typeface="Arial" panose="020B0604020202020204" pitchFamily="34" charset="0"/>
              <a:buChar char="•"/>
            </a:pPr>
            <a:r>
              <a:rPr lang="en-US" sz="1600"/>
              <a:t>This might require a calculation of percentages</a:t>
            </a:r>
          </a:p>
          <a:p>
            <a:pPr marL="742950" lvl="1" indent="-285750">
              <a:buFont typeface="Arial" panose="020B0604020202020204" pitchFamily="34" charset="0"/>
              <a:buChar char="•"/>
            </a:pPr>
            <a:r>
              <a:rPr lang="en-US" sz="1600"/>
              <a:t>Possible sources: Local National Accounts</a:t>
            </a:r>
          </a:p>
          <a:p>
            <a:pPr lvl="1"/>
            <a:r>
              <a:rPr lang="en-US" sz="1600" b="1">
                <a:solidFill>
                  <a:srgbClr val="20A8DB"/>
                </a:solidFill>
              </a:rPr>
              <a:t>Warnings</a:t>
            </a:r>
          </a:p>
          <a:p>
            <a:pPr marL="742950" lvl="1" indent="-285750">
              <a:buFont typeface="Arial" panose="020B0604020202020204" pitchFamily="34" charset="0"/>
              <a:buChar char="•"/>
            </a:pPr>
            <a:r>
              <a:rPr lang="en-US" sz="1600"/>
              <a:t>Not all sources provide a consistent structure of the economy</a:t>
            </a:r>
          </a:p>
          <a:p>
            <a:pPr marL="742950" lvl="1" indent="-285750">
              <a:buFont typeface="Arial" panose="020B0604020202020204" pitchFamily="34" charset="0"/>
              <a:buChar char="•"/>
            </a:pPr>
            <a:r>
              <a:rPr lang="en-US" sz="1600"/>
              <a:t>Sometimes the sector structure is not for the same year as GDP values; if so, calculate the share for the GDP of the year it is reported</a:t>
            </a:r>
          </a:p>
        </p:txBody>
      </p:sp>
      <p:cxnSp>
        <p:nvCxnSpPr>
          <p:cNvPr id="12" name="Conector recto de flecha 12">
            <a:extLst>
              <a:ext uri="{FF2B5EF4-FFF2-40B4-BE49-F238E27FC236}">
                <a16:creationId xmlns:a16="http://schemas.microsoft.com/office/drawing/2014/main" id="{D7E0D497-DFB6-F7D2-0459-2EA24619F938}"/>
              </a:ext>
            </a:extLst>
          </p:cNvPr>
          <p:cNvCxnSpPr>
            <a:cxnSpLocks/>
          </p:cNvCxnSpPr>
          <p:nvPr/>
        </p:nvCxnSpPr>
        <p:spPr>
          <a:xfrm flipV="1">
            <a:off x="4736012" y="3161841"/>
            <a:ext cx="2138513" cy="565435"/>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2">
            <a:extLst>
              <a:ext uri="{FF2B5EF4-FFF2-40B4-BE49-F238E27FC236}">
                <a16:creationId xmlns:a16="http://schemas.microsoft.com/office/drawing/2014/main" id="{D7E0D497-DFB6-F7D2-0459-2EA24619F938}"/>
              </a:ext>
            </a:extLst>
          </p:cNvPr>
          <p:cNvCxnSpPr>
            <a:cxnSpLocks/>
          </p:cNvCxnSpPr>
          <p:nvPr/>
        </p:nvCxnSpPr>
        <p:spPr>
          <a:xfrm flipV="1">
            <a:off x="4736012" y="3844887"/>
            <a:ext cx="2138513" cy="22263"/>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 name="ITU logo blue">
            <a:extLst>
              <a:ext uri="{FF2B5EF4-FFF2-40B4-BE49-F238E27FC236}">
                <a16:creationId xmlns:a16="http://schemas.microsoft.com/office/drawing/2014/main" id="{C64056A3-8399-6026-4A87-4D1673359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8" name="Text Placeholder 4">
            <a:extLst>
              <a:ext uri="{FF2B5EF4-FFF2-40B4-BE49-F238E27FC236}">
                <a16:creationId xmlns:a16="http://schemas.microsoft.com/office/drawing/2014/main" id="{96E2E4A4-AF34-B76F-6250-DD0A16A3C6BD}"/>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p:txBody>
      </p:sp>
    </p:spTree>
    <p:extLst>
      <p:ext uri="{BB962C8B-B14F-4D97-AF65-F5344CB8AC3E}">
        <p14:creationId xmlns:p14="http://schemas.microsoft.com/office/powerpoint/2010/main" val="3017262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6916621" y="2245958"/>
            <a:ext cx="3905795" cy="3972479"/>
          </a:xfrm>
          <a:prstGeom prst="rect">
            <a:avLst/>
          </a:prstGeom>
          <a:ln>
            <a:solidFill>
              <a:schemeClr val="accent1"/>
            </a:solidFill>
          </a:ln>
        </p:spPr>
      </p:pic>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634696" y="1058663"/>
            <a:ext cx="8680743" cy="480131"/>
          </a:xfrm>
        </p:spPr>
        <p:txBody>
          <a:bodyPr/>
          <a:lstStyle/>
          <a:p>
            <a:r>
              <a:rPr lang="en-US"/>
              <a:t>2. Enter economic and demographic country data</a:t>
            </a:r>
          </a:p>
        </p:txBody>
      </p:sp>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413680" y="1911195"/>
            <a:ext cx="5651804" cy="4307242"/>
          </a:xfrm>
        </p:spPr>
        <p:txBody>
          <a:bodyPr/>
          <a:lstStyle/>
          <a:p>
            <a:r>
              <a:rPr lang="en-US" sz="2000" b="1"/>
              <a:t>2.3 Upload population subnational disaggregation for urban, suburban and rural areas</a:t>
            </a:r>
          </a:p>
          <a:p>
            <a:pPr lvl="1"/>
            <a:r>
              <a:rPr lang="en-US" sz="1800"/>
              <a:t>Enter:</a:t>
            </a:r>
          </a:p>
          <a:p>
            <a:pPr marL="742950" lvl="1" indent="-285750">
              <a:buFont typeface="Arial" panose="020B0604020202020204" pitchFamily="34" charset="0"/>
              <a:buChar char="•"/>
            </a:pPr>
            <a:r>
              <a:rPr lang="en-US" sz="1800"/>
              <a:t>Population density in each area</a:t>
            </a:r>
          </a:p>
          <a:p>
            <a:pPr marL="742950" lvl="1" indent="-285750">
              <a:buFont typeface="Arial" panose="020B0604020202020204" pitchFamily="34" charset="0"/>
              <a:buChar char="•"/>
            </a:pPr>
            <a:r>
              <a:rPr lang="en-US" sz="1800"/>
              <a:t>Share of population living in each area</a:t>
            </a:r>
          </a:p>
          <a:p>
            <a:pPr lvl="1"/>
            <a:r>
              <a:rPr lang="en-US" sz="1800"/>
              <a:t>Potential data sources: Local National Accounts, National Household Survey, or secondary sources</a:t>
            </a:r>
          </a:p>
          <a:p>
            <a:pPr lvl="1"/>
            <a:r>
              <a:rPr lang="en-US" sz="1800" b="1">
                <a:solidFill>
                  <a:srgbClr val="20A8DB"/>
                </a:solidFill>
              </a:rPr>
              <a:t>Warnings</a:t>
            </a:r>
          </a:p>
          <a:p>
            <a:pPr marL="742950" lvl="1" indent="-285750">
              <a:buFont typeface="Arial" panose="020B0604020202020204" pitchFamily="34" charset="0"/>
              <a:buChar char="•"/>
            </a:pPr>
            <a:r>
              <a:rPr lang="en-US" sz="1800"/>
              <a:t>Data does not need to be for the year of analysis; demographic statistics do not change substantially in the short term</a:t>
            </a:r>
          </a:p>
        </p:txBody>
      </p:sp>
      <p:cxnSp>
        <p:nvCxnSpPr>
          <p:cNvPr id="12" name="Conector recto de flecha 12">
            <a:extLst>
              <a:ext uri="{FF2B5EF4-FFF2-40B4-BE49-F238E27FC236}">
                <a16:creationId xmlns:a16="http://schemas.microsoft.com/office/drawing/2014/main" id="{D7E0D497-DFB6-F7D2-0459-2EA24619F938}"/>
              </a:ext>
            </a:extLst>
          </p:cNvPr>
          <p:cNvCxnSpPr>
            <a:cxnSpLocks/>
          </p:cNvCxnSpPr>
          <p:nvPr/>
        </p:nvCxnSpPr>
        <p:spPr>
          <a:xfrm flipV="1">
            <a:off x="4572000" y="2968588"/>
            <a:ext cx="3106757" cy="400001"/>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2">
            <a:extLst>
              <a:ext uri="{FF2B5EF4-FFF2-40B4-BE49-F238E27FC236}">
                <a16:creationId xmlns:a16="http://schemas.microsoft.com/office/drawing/2014/main" id="{D7E0D497-DFB6-F7D2-0459-2EA24619F938}"/>
              </a:ext>
            </a:extLst>
          </p:cNvPr>
          <p:cNvCxnSpPr>
            <a:cxnSpLocks/>
          </p:cNvCxnSpPr>
          <p:nvPr/>
        </p:nvCxnSpPr>
        <p:spPr>
          <a:xfrm flipV="1">
            <a:off x="5170612" y="3489412"/>
            <a:ext cx="2508145" cy="263438"/>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 Placeholder 4">
            <a:extLst>
              <a:ext uri="{FF2B5EF4-FFF2-40B4-BE49-F238E27FC236}">
                <a16:creationId xmlns:a16="http://schemas.microsoft.com/office/drawing/2014/main" id="{888F1218-1DCE-CAC8-937B-4FFF2C17E36B}"/>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p:txBody>
      </p:sp>
      <p:pic>
        <p:nvPicPr>
          <p:cNvPr id="6" name="ITU logo blue">
            <a:extLst>
              <a:ext uri="{FF2B5EF4-FFF2-40B4-BE49-F238E27FC236}">
                <a16:creationId xmlns:a16="http://schemas.microsoft.com/office/drawing/2014/main" id="{38C1289B-D956-60DC-210C-768DE266D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2426001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634707" y="1060169"/>
            <a:ext cx="8680743" cy="480131"/>
          </a:xfrm>
        </p:spPr>
        <p:txBody>
          <a:bodyPr/>
          <a:lstStyle/>
          <a:p>
            <a:r>
              <a:rPr lang="en-US"/>
              <a:t>3. Enter base values for the telecom sector</a:t>
            </a:r>
          </a:p>
        </p:txBody>
      </p:sp>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549311" y="1978295"/>
            <a:ext cx="4402833" cy="4307242"/>
          </a:xfrm>
        </p:spPr>
        <p:txBody>
          <a:bodyPr/>
          <a:lstStyle/>
          <a:p>
            <a:r>
              <a:rPr lang="en-US" b="1"/>
              <a:t>3.1 Upload data for country telecom sector</a:t>
            </a:r>
          </a:p>
          <a:p>
            <a:pPr lvl="1"/>
            <a:endParaRPr lang="en-US" sz="1600"/>
          </a:p>
          <a:p>
            <a:pPr marL="285750" indent="-285750">
              <a:buFont typeface="Arial" panose="020B0604020202020204" pitchFamily="34" charset="0"/>
              <a:buChar char="•"/>
            </a:pPr>
            <a:r>
              <a:rPr lang="en-US"/>
              <a:t>Fixed and mobile broadband coverage, adoption, average speed, average price, and CAPEX per capita</a:t>
            </a:r>
          </a:p>
          <a:p>
            <a:pPr marL="285750" indent="-285750">
              <a:buFont typeface="Arial" panose="020B0604020202020204" pitchFamily="34" charset="0"/>
              <a:buChar char="•"/>
            </a:pPr>
            <a:r>
              <a:rPr lang="en-US"/>
              <a:t>Fixed and mobile services revenues</a:t>
            </a:r>
          </a:p>
          <a:p>
            <a:pPr marL="285750" indent="-285750">
              <a:buFont typeface="Arial" panose="020B0604020202020204" pitchFamily="34" charset="0"/>
              <a:buChar char="•"/>
            </a:pPr>
            <a:r>
              <a:rPr lang="en-US"/>
              <a:t>Satellite broadband indicators (Users, Service and Kit prices)</a:t>
            </a:r>
          </a:p>
          <a:p>
            <a:pPr marL="285750" indent="-285750">
              <a:buFont typeface="Arial" panose="020B0604020202020204" pitchFamily="34" charset="0"/>
              <a:buChar char="•"/>
            </a:pPr>
            <a:r>
              <a:rPr lang="en-US"/>
              <a:t>Sources: Local regulator, ITU Data Hub, Telecom operators</a:t>
            </a:r>
          </a:p>
          <a:p>
            <a:pPr marL="285750" indent="-285750">
              <a:buFont typeface="Arial" panose="020B0604020202020204" pitchFamily="34" charset="0"/>
              <a:buChar char="•"/>
            </a:pPr>
            <a:r>
              <a:rPr lang="en-US"/>
              <a:t>If need of clarification, click on</a:t>
            </a:r>
          </a:p>
        </p:txBody>
      </p:sp>
      <p:pic>
        <p:nvPicPr>
          <p:cNvPr id="5" name="Imagen 4"/>
          <p:cNvPicPr>
            <a:picLocks noChangeAspect="1"/>
          </p:cNvPicPr>
          <p:nvPr/>
        </p:nvPicPr>
        <p:blipFill>
          <a:blip r:embed="rId2"/>
          <a:stretch>
            <a:fillRect/>
          </a:stretch>
        </p:blipFill>
        <p:spPr>
          <a:xfrm>
            <a:off x="5170613" y="1978296"/>
            <a:ext cx="4262146" cy="4608506"/>
          </a:xfrm>
          <a:prstGeom prst="rect">
            <a:avLst/>
          </a:prstGeom>
          <a:ln>
            <a:solidFill>
              <a:schemeClr val="accent1"/>
            </a:solidFill>
          </a:ln>
        </p:spPr>
      </p:pic>
      <p:pic>
        <p:nvPicPr>
          <p:cNvPr id="8" name="Imagen 7"/>
          <p:cNvPicPr>
            <a:picLocks noChangeAspect="1"/>
          </p:cNvPicPr>
          <p:nvPr/>
        </p:nvPicPr>
        <p:blipFill>
          <a:blip r:embed="rId3"/>
          <a:stretch>
            <a:fillRect/>
          </a:stretch>
        </p:blipFill>
        <p:spPr>
          <a:xfrm>
            <a:off x="9520465" y="1978296"/>
            <a:ext cx="2542202" cy="2827384"/>
          </a:xfrm>
          <a:prstGeom prst="rect">
            <a:avLst/>
          </a:prstGeom>
          <a:ln>
            <a:solidFill>
              <a:schemeClr val="accent1"/>
            </a:solidFill>
          </a:ln>
        </p:spPr>
      </p:pic>
      <p:pic>
        <p:nvPicPr>
          <p:cNvPr id="2" name="ITU logo blue">
            <a:extLst>
              <a:ext uri="{FF2B5EF4-FFF2-40B4-BE49-F238E27FC236}">
                <a16:creationId xmlns:a16="http://schemas.microsoft.com/office/drawing/2014/main" id="{441D6411-4C37-E8CE-1510-51C325A0C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10" name="Text Placeholder 4">
            <a:extLst>
              <a:ext uri="{FF2B5EF4-FFF2-40B4-BE49-F238E27FC236}">
                <a16:creationId xmlns:a16="http://schemas.microsoft.com/office/drawing/2014/main" id="{332CA5FA-EAF4-A08B-0626-443F683A2FB9}"/>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a:p>
            <a:endParaRPr lang="en-GB" sz="1600" dirty="0">
              <a:solidFill>
                <a:schemeClr val="accent3"/>
              </a:solidFill>
            </a:endParaRPr>
          </a:p>
        </p:txBody>
      </p:sp>
    </p:spTree>
    <p:extLst>
      <p:ext uri="{BB962C8B-B14F-4D97-AF65-F5344CB8AC3E}">
        <p14:creationId xmlns:p14="http://schemas.microsoft.com/office/powerpoint/2010/main" val="57267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787666" y="1897690"/>
            <a:ext cx="4258269" cy="4477375"/>
          </a:xfrm>
          <a:prstGeom prst="rect">
            <a:avLst/>
          </a:prstGeom>
          <a:ln>
            <a:solidFill>
              <a:schemeClr val="accent1"/>
            </a:solidFill>
          </a:ln>
        </p:spPr>
      </p:pic>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634696" y="1132337"/>
            <a:ext cx="11328693" cy="867930"/>
          </a:xfrm>
        </p:spPr>
        <p:txBody>
          <a:bodyPr/>
          <a:lstStyle/>
          <a:p>
            <a:r>
              <a:rPr lang="en-US"/>
              <a:t>3. Enter base values for the telecom sector regulatory framework</a:t>
            </a:r>
          </a:p>
        </p:txBody>
      </p:sp>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634696" y="2245958"/>
            <a:ext cx="5156504" cy="4612042"/>
          </a:xfrm>
        </p:spPr>
        <p:txBody>
          <a:bodyPr/>
          <a:lstStyle/>
          <a:p>
            <a:r>
              <a:rPr lang="en-US" b="1"/>
              <a:t>3.2 Upload telecom sector regulatory framework</a:t>
            </a:r>
          </a:p>
          <a:p>
            <a:pPr marL="742950" lvl="1" indent="-285750">
              <a:buFont typeface="Arial" panose="020B0604020202020204" pitchFamily="34" charset="0"/>
              <a:buChar char="•"/>
            </a:pPr>
            <a:r>
              <a:rPr lang="en-US" sz="1600"/>
              <a:t>Telecom </a:t>
            </a:r>
            <a:r>
              <a:rPr lang="en-US" sz="1600" err="1"/>
              <a:t>licences</a:t>
            </a:r>
            <a:r>
              <a:rPr lang="en-US" sz="1600"/>
              <a:t> exemption</a:t>
            </a:r>
          </a:p>
          <a:p>
            <a:pPr marL="742950" lvl="1" indent="-285750">
              <a:buFont typeface="Arial" panose="020B0604020202020204" pitchFamily="34" charset="0"/>
              <a:buChar char="•"/>
            </a:pPr>
            <a:r>
              <a:rPr lang="en-US" sz="1600"/>
              <a:t>Quality of service monitoring</a:t>
            </a:r>
          </a:p>
          <a:p>
            <a:pPr marL="742950" lvl="1" indent="-285750">
              <a:buFont typeface="Arial" panose="020B0604020202020204" pitchFamily="34" charset="0"/>
              <a:buChar char="•"/>
            </a:pPr>
            <a:r>
              <a:rPr lang="en-US" sz="1600"/>
              <a:t>Infrastructure sharing regime</a:t>
            </a:r>
          </a:p>
          <a:p>
            <a:pPr marL="742950" lvl="1" indent="-285750">
              <a:buFont typeface="Arial" panose="020B0604020202020204" pitchFamily="34" charset="0"/>
              <a:buChar char="•"/>
            </a:pPr>
            <a:r>
              <a:rPr lang="en-US" sz="1600"/>
              <a:t>Co-location/site sharing regime</a:t>
            </a:r>
          </a:p>
          <a:p>
            <a:pPr marL="742950" lvl="1" indent="-285750">
              <a:buFont typeface="Arial" panose="020B0604020202020204" pitchFamily="34" charset="0"/>
              <a:buChar char="•"/>
            </a:pPr>
            <a:r>
              <a:rPr lang="en-US" sz="1600"/>
              <a:t>Spectrum secondary trading</a:t>
            </a:r>
          </a:p>
          <a:p>
            <a:pPr marL="742950" lvl="1" indent="-285750">
              <a:buFont typeface="Arial" panose="020B0604020202020204" pitchFamily="34" charset="0"/>
              <a:buChar char="•"/>
            </a:pPr>
            <a:r>
              <a:rPr lang="en-US" sz="1600"/>
              <a:t>Band migration allowed</a:t>
            </a:r>
          </a:p>
          <a:p>
            <a:pPr marL="742950" lvl="1" indent="-285750">
              <a:buFont typeface="Arial" panose="020B0604020202020204" pitchFamily="34" charset="0"/>
              <a:buChar char="•"/>
            </a:pPr>
            <a:r>
              <a:rPr lang="en-US" sz="1600"/>
              <a:t>Source: ITU Regulatory Tracker</a:t>
            </a:r>
          </a:p>
          <a:p>
            <a:pPr lvl="1"/>
            <a:r>
              <a:rPr lang="en-US" sz="1600" b="1">
                <a:solidFill>
                  <a:srgbClr val="20A8DB"/>
                </a:solidFill>
              </a:rPr>
              <a:t>Warning: </a:t>
            </a:r>
          </a:p>
          <a:p>
            <a:pPr marL="742950" lvl="1" indent="-285750">
              <a:buFont typeface="Arial" panose="020B0604020202020204" pitchFamily="34" charset="0"/>
              <a:buChar char="•"/>
            </a:pPr>
            <a:r>
              <a:rPr lang="en-US" sz="1600"/>
              <a:t>You do not need to click all the regulatory measures of the Tracker, only the ones indicated in the tool for the country under consideration</a:t>
            </a:r>
          </a:p>
        </p:txBody>
      </p:sp>
      <p:cxnSp>
        <p:nvCxnSpPr>
          <p:cNvPr id="11" name="Conector recto de flecha 12">
            <a:extLst>
              <a:ext uri="{FF2B5EF4-FFF2-40B4-BE49-F238E27FC236}">
                <a16:creationId xmlns:a16="http://schemas.microsoft.com/office/drawing/2014/main" id="{302036D8-CBBE-99E5-F906-1861122A70F8}"/>
              </a:ext>
            </a:extLst>
          </p:cNvPr>
          <p:cNvCxnSpPr>
            <a:cxnSpLocks/>
          </p:cNvCxnSpPr>
          <p:nvPr/>
        </p:nvCxnSpPr>
        <p:spPr>
          <a:xfrm flipV="1">
            <a:off x="4311041" y="2641113"/>
            <a:ext cx="2654535" cy="428025"/>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2">
            <a:extLst>
              <a:ext uri="{FF2B5EF4-FFF2-40B4-BE49-F238E27FC236}">
                <a16:creationId xmlns:a16="http://schemas.microsoft.com/office/drawing/2014/main" id="{302036D8-CBBE-99E5-F906-1861122A70F8}"/>
              </a:ext>
            </a:extLst>
          </p:cNvPr>
          <p:cNvCxnSpPr>
            <a:cxnSpLocks/>
          </p:cNvCxnSpPr>
          <p:nvPr/>
        </p:nvCxnSpPr>
        <p:spPr>
          <a:xfrm flipV="1">
            <a:off x="4311041" y="3421352"/>
            <a:ext cx="2654535" cy="48346"/>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ector recto de flecha 12">
            <a:extLst>
              <a:ext uri="{FF2B5EF4-FFF2-40B4-BE49-F238E27FC236}">
                <a16:creationId xmlns:a16="http://schemas.microsoft.com/office/drawing/2014/main" id="{302036D8-CBBE-99E5-F906-1861122A70F8}"/>
              </a:ext>
            </a:extLst>
          </p:cNvPr>
          <p:cNvCxnSpPr>
            <a:cxnSpLocks/>
          </p:cNvCxnSpPr>
          <p:nvPr/>
        </p:nvCxnSpPr>
        <p:spPr>
          <a:xfrm flipV="1">
            <a:off x="4311041" y="3694767"/>
            <a:ext cx="2654535" cy="125764"/>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ector recto de flecha 14">
            <a:extLst>
              <a:ext uri="{FF2B5EF4-FFF2-40B4-BE49-F238E27FC236}">
                <a16:creationId xmlns:a16="http://schemas.microsoft.com/office/drawing/2014/main" id="{302036D8-CBBE-99E5-F906-1861122A70F8}"/>
              </a:ext>
            </a:extLst>
          </p:cNvPr>
          <p:cNvCxnSpPr>
            <a:cxnSpLocks/>
            <a:endCxn id="2" idx="1"/>
          </p:cNvCxnSpPr>
          <p:nvPr/>
        </p:nvCxnSpPr>
        <p:spPr>
          <a:xfrm>
            <a:off x="4133131" y="4136378"/>
            <a:ext cx="2654535"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ector recto de flecha 15">
            <a:extLst>
              <a:ext uri="{FF2B5EF4-FFF2-40B4-BE49-F238E27FC236}">
                <a16:creationId xmlns:a16="http://schemas.microsoft.com/office/drawing/2014/main" id="{302036D8-CBBE-99E5-F906-1861122A70F8}"/>
              </a:ext>
            </a:extLst>
          </p:cNvPr>
          <p:cNvCxnSpPr>
            <a:cxnSpLocks/>
          </p:cNvCxnSpPr>
          <p:nvPr/>
        </p:nvCxnSpPr>
        <p:spPr>
          <a:xfrm>
            <a:off x="4311041" y="4825454"/>
            <a:ext cx="2654535" cy="42994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 Placeholder 4">
            <a:extLst>
              <a:ext uri="{FF2B5EF4-FFF2-40B4-BE49-F238E27FC236}">
                <a16:creationId xmlns:a16="http://schemas.microsoft.com/office/drawing/2014/main" id="{CCDAEF80-F83D-1F90-4530-68105ACDEC90}"/>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a:p>
            <a:endParaRPr lang="en-GB" sz="1600" dirty="0">
              <a:solidFill>
                <a:schemeClr val="accent3"/>
              </a:solidFill>
            </a:endParaRPr>
          </a:p>
        </p:txBody>
      </p:sp>
      <p:pic>
        <p:nvPicPr>
          <p:cNvPr id="5" name="ITU logo blue">
            <a:extLst>
              <a:ext uri="{FF2B5EF4-FFF2-40B4-BE49-F238E27FC236}">
                <a16:creationId xmlns:a16="http://schemas.microsoft.com/office/drawing/2014/main" id="{A3FE6A3E-7EBA-BAFE-A881-1B5025DF7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19106229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172655" y="1866259"/>
            <a:ext cx="4458322" cy="2562583"/>
          </a:xfrm>
          <a:prstGeom prst="rect">
            <a:avLst/>
          </a:prstGeom>
          <a:ln>
            <a:solidFill>
              <a:schemeClr val="accent1"/>
            </a:solidFill>
          </a:ln>
        </p:spPr>
      </p:pic>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567015" y="1004151"/>
            <a:ext cx="11328693" cy="480131"/>
          </a:xfrm>
        </p:spPr>
        <p:txBody>
          <a:bodyPr/>
          <a:lstStyle/>
          <a:p>
            <a:r>
              <a:rPr lang="en-US"/>
              <a:t>4. Enter data regarding national network deployment objectives</a:t>
            </a:r>
          </a:p>
        </p:txBody>
      </p:sp>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297616" y="2239702"/>
            <a:ext cx="5156504" cy="4307242"/>
          </a:xfrm>
        </p:spPr>
        <p:txBody>
          <a:bodyPr/>
          <a:lstStyle/>
          <a:p>
            <a:r>
              <a:rPr lang="en-US" b="1"/>
              <a:t>4.1.  Enter:</a:t>
            </a:r>
          </a:p>
          <a:p>
            <a:pPr marL="742950" lvl="1" indent="-285750">
              <a:buFont typeface="Arial" panose="020B0604020202020204" pitchFamily="34" charset="0"/>
              <a:buChar char="•"/>
            </a:pPr>
            <a:r>
              <a:rPr lang="en-US" sz="1600"/>
              <a:t>For each technology, fill the level of national coverage to simulate (subnational groups will be adjusted automatically)</a:t>
            </a:r>
          </a:p>
          <a:p>
            <a:pPr marL="742950" lvl="1" indent="-285750">
              <a:buFont typeface="Arial" panose="020B0604020202020204" pitchFamily="34" charset="0"/>
              <a:buChar char="•"/>
            </a:pPr>
            <a:r>
              <a:rPr lang="en-US" sz="1600"/>
              <a:t>For each technology, fill the years to reach the target (from 2 to 10 by relying on the sliding scale)</a:t>
            </a:r>
          </a:p>
          <a:p>
            <a:pPr lvl="1"/>
            <a:r>
              <a:rPr lang="en-US" sz="1600" b="1">
                <a:solidFill>
                  <a:srgbClr val="20A8DB"/>
                </a:solidFill>
              </a:rPr>
              <a:t>Warning: </a:t>
            </a:r>
          </a:p>
          <a:p>
            <a:pPr marL="742950" lvl="1" indent="-285750">
              <a:buFont typeface="Arial" panose="020B0604020202020204" pitchFamily="34" charset="0"/>
              <a:buChar char="•"/>
            </a:pPr>
            <a:r>
              <a:rPr lang="en-US" sz="1600"/>
              <a:t>If you do not want to simulate a particular technology, just leave the white cell empty (or put a zero)</a:t>
            </a:r>
          </a:p>
        </p:txBody>
      </p:sp>
      <p:cxnSp>
        <p:nvCxnSpPr>
          <p:cNvPr id="12" name="Conector recto de flecha 12">
            <a:extLst>
              <a:ext uri="{FF2B5EF4-FFF2-40B4-BE49-F238E27FC236}">
                <a16:creationId xmlns:a16="http://schemas.microsoft.com/office/drawing/2014/main" id="{302036D8-CBBE-99E5-F906-1861122A70F8}"/>
              </a:ext>
            </a:extLst>
          </p:cNvPr>
          <p:cNvCxnSpPr>
            <a:cxnSpLocks/>
          </p:cNvCxnSpPr>
          <p:nvPr/>
        </p:nvCxnSpPr>
        <p:spPr>
          <a:xfrm flipV="1">
            <a:off x="5221063" y="3452355"/>
            <a:ext cx="951592" cy="507726"/>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ector recto de flecha 12">
            <a:extLst>
              <a:ext uri="{FF2B5EF4-FFF2-40B4-BE49-F238E27FC236}">
                <a16:creationId xmlns:a16="http://schemas.microsoft.com/office/drawing/2014/main" id="{302036D8-CBBE-99E5-F906-1861122A70F8}"/>
              </a:ext>
            </a:extLst>
          </p:cNvPr>
          <p:cNvCxnSpPr>
            <a:cxnSpLocks/>
          </p:cNvCxnSpPr>
          <p:nvPr/>
        </p:nvCxnSpPr>
        <p:spPr>
          <a:xfrm>
            <a:off x="5162356" y="2894505"/>
            <a:ext cx="1069006"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0" name="Imagen 9"/>
          <p:cNvPicPr>
            <a:picLocks noChangeAspect="1"/>
          </p:cNvPicPr>
          <p:nvPr/>
        </p:nvPicPr>
        <p:blipFill>
          <a:blip r:embed="rId3"/>
          <a:stretch>
            <a:fillRect/>
          </a:stretch>
        </p:blipFill>
        <p:spPr>
          <a:xfrm>
            <a:off x="6172655" y="4517930"/>
            <a:ext cx="4473259" cy="2267266"/>
          </a:xfrm>
          <a:prstGeom prst="rect">
            <a:avLst/>
          </a:prstGeom>
          <a:ln>
            <a:solidFill>
              <a:schemeClr val="accent1"/>
            </a:solidFill>
          </a:ln>
        </p:spPr>
      </p:pic>
      <p:pic>
        <p:nvPicPr>
          <p:cNvPr id="2" name="ITU logo blue">
            <a:extLst>
              <a:ext uri="{FF2B5EF4-FFF2-40B4-BE49-F238E27FC236}">
                <a16:creationId xmlns:a16="http://schemas.microsoft.com/office/drawing/2014/main" id="{169F1C2F-3491-AF5F-7D89-C4FB1ED20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9" name="Text Placeholder 4">
            <a:extLst>
              <a:ext uri="{FF2B5EF4-FFF2-40B4-BE49-F238E27FC236}">
                <a16:creationId xmlns:a16="http://schemas.microsoft.com/office/drawing/2014/main" id="{6CDA1486-3A7E-193A-9BDE-B69ED4E057DE}"/>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a:p>
            <a:endParaRPr lang="en-GB" sz="1600" dirty="0">
              <a:solidFill>
                <a:schemeClr val="accent3"/>
              </a:solidFill>
            </a:endParaRPr>
          </a:p>
        </p:txBody>
      </p:sp>
    </p:spTree>
    <p:extLst>
      <p:ext uri="{BB962C8B-B14F-4D97-AF65-F5344CB8AC3E}">
        <p14:creationId xmlns:p14="http://schemas.microsoft.com/office/powerpoint/2010/main" val="2852921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534462" y="1983548"/>
            <a:ext cx="4477375" cy="4401164"/>
          </a:xfrm>
          <a:prstGeom prst="rect">
            <a:avLst/>
          </a:prstGeom>
          <a:ln>
            <a:solidFill>
              <a:schemeClr val="accent1"/>
            </a:solidFill>
          </a:ln>
        </p:spPr>
      </p:pic>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656390" y="1070777"/>
            <a:ext cx="11328693" cy="867930"/>
          </a:xfrm>
        </p:spPr>
        <p:txBody>
          <a:bodyPr/>
          <a:lstStyle/>
          <a:p>
            <a:r>
              <a:rPr lang="en-US"/>
              <a:t>4. Define policies and regulations that can stimulate </a:t>
            </a:r>
            <a:br>
              <a:rPr lang="en-US"/>
            </a:br>
            <a:r>
              <a:rPr lang="en-US"/>
              <a:t>    network deployment</a:t>
            </a:r>
          </a:p>
        </p:txBody>
      </p:sp>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205038" y="2239702"/>
            <a:ext cx="5156504" cy="4307242"/>
          </a:xfrm>
        </p:spPr>
        <p:txBody>
          <a:bodyPr/>
          <a:lstStyle/>
          <a:p>
            <a:r>
              <a:rPr lang="en-US" b="1"/>
              <a:t>4.2.  Enter:</a:t>
            </a:r>
          </a:p>
          <a:p>
            <a:pPr marL="742950" lvl="1" indent="-285750">
              <a:buFont typeface="Arial" panose="020B0604020202020204" pitchFamily="34" charset="0"/>
              <a:buChar char="•"/>
            </a:pPr>
            <a:r>
              <a:rPr lang="en-US" sz="1600"/>
              <a:t>Indicate which regulatory reforms you want to simulate</a:t>
            </a:r>
          </a:p>
          <a:p>
            <a:pPr marL="742950" lvl="1" indent="-285750">
              <a:buFont typeface="Arial" panose="020B0604020202020204" pitchFamily="34" charset="0"/>
              <a:buChar char="•"/>
            </a:pPr>
            <a:r>
              <a:rPr lang="en-US" sz="1600"/>
              <a:t>Potentially, subsidies for infrastructure deployment can be introduced (share of investment to be covered by the state through USF or another tool)  </a:t>
            </a:r>
          </a:p>
          <a:p>
            <a:pPr marL="742950" lvl="1" indent="-285750">
              <a:buFont typeface="Arial" panose="020B0604020202020204" pitchFamily="34" charset="0"/>
              <a:buChar char="•"/>
            </a:pPr>
            <a:r>
              <a:rPr lang="en-US" sz="1600"/>
              <a:t>Demand can also be stimulated through subsidies to reduce prices to end-consumers</a:t>
            </a:r>
          </a:p>
        </p:txBody>
      </p:sp>
      <p:cxnSp>
        <p:nvCxnSpPr>
          <p:cNvPr id="11" name="Conector recto de flecha 12">
            <a:extLst>
              <a:ext uri="{FF2B5EF4-FFF2-40B4-BE49-F238E27FC236}">
                <a16:creationId xmlns:a16="http://schemas.microsoft.com/office/drawing/2014/main" id="{302036D8-CBBE-99E5-F906-1861122A70F8}"/>
              </a:ext>
            </a:extLst>
          </p:cNvPr>
          <p:cNvCxnSpPr>
            <a:cxnSpLocks/>
          </p:cNvCxnSpPr>
          <p:nvPr/>
        </p:nvCxnSpPr>
        <p:spPr>
          <a:xfrm flipV="1">
            <a:off x="5247696" y="2745084"/>
            <a:ext cx="1286766" cy="137138"/>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2">
            <a:extLst>
              <a:ext uri="{FF2B5EF4-FFF2-40B4-BE49-F238E27FC236}">
                <a16:creationId xmlns:a16="http://schemas.microsoft.com/office/drawing/2014/main" id="{302036D8-CBBE-99E5-F906-1861122A70F8}"/>
              </a:ext>
            </a:extLst>
          </p:cNvPr>
          <p:cNvCxnSpPr>
            <a:cxnSpLocks/>
          </p:cNvCxnSpPr>
          <p:nvPr/>
        </p:nvCxnSpPr>
        <p:spPr>
          <a:xfrm flipV="1">
            <a:off x="5247696" y="2530199"/>
            <a:ext cx="3620650" cy="1129698"/>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ector recto de flecha 12">
            <a:extLst>
              <a:ext uri="{FF2B5EF4-FFF2-40B4-BE49-F238E27FC236}">
                <a16:creationId xmlns:a16="http://schemas.microsoft.com/office/drawing/2014/main" id="{302036D8-CBBE-99E5-F906-1861122A70F8}"/>
              </a:ext>
            </a:extLst>
          </p:cNvPr>
          <p:cNvCxnSpPr>
            <a:cxnSpLocks/>
          </p:cNvCxnSpPr>
          <p:nvPr/>
        </p:nvCxnSpPr>
        <p:spPr>
          <a:xfrm>
            <a:off x="5247696" y="4566589"/>
            <a:ext cx="1286766"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ector recto de flecha 14">
            <a:extLst>
              <a:ext uri="{FF2B5EF4-FFF2-40B4-BE49-F238E27FC236}">
                <a16:creationId xmlns:a16="http://schemas.microsoft.com/office/drawing/2014/main" id="{302036D8-CBBE-99E5-F906-1861122A70F8}"/>
              </a:ext>
            </a:extLst>
          </p:cNvPr>
          <p:cNvCxnSpPr>
            <a:cxnSpLocks/>
          </p:cNvCxnSpPr>
          <p:nvPr/>
        </p:nvCxnSpPr>
        <p:spPr>
          <a:xfrm flipV="1">
            <a:off x="5266746" y="4616182"/>
            <a:ext cx="3601600" cy="302852"/>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 Placeholder 4">
            <a:extLst>
              <a:ext uri="{FF2B5EF4-FFF2-40B4-BE49-F238E27FC236}">
                <a16:creationId xmlns:a16="http://schemas.microsoft.com/office/drawing/2014/main" id="{4C88FF1A-E2B3-B84D-AA0D-CADD75FB0B8F}"/>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a:p>
            <a:endParaRPr lang="en-GB" sz="1600" dirty="0">
              <a:solidFill>
                <a:schemeClr val="accent3"/>
              </a:solidFill>
            </a:endParaRPr>
          </a:p>
        </p:txBody>
      </p:sp>
      <p:pic>
        <p:nvPicPr>
          <p:cNvPr id="2" name="ITU logo blue">
            <a:extLst>
              <a:ext uri="{FF2B5EF4-FFF2-40B4-BE49-F238E27FC236}">
                <a16:creationId xmlns:a16="http://schemas.microsoft.com/office/drawing/2014/main" id="{35E16C39-5883-21D1-A303-B5FD8EE43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837766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798545" y="2119775"/>
            <a:ext cx="5332790" cy="3698913"/>
          </a:xfrm>
          <a:prstGeom prst="rect">
            <a:avLst/>
          </a:prstGeom>
          <a:ln>
            <a:solidFill>
              <a:schemeClr val="accent1"/>
            </a:solidFill>
          </a:ln>
        </p:spPr>
      </p:pic>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634707" y="1258101"/>
            <a:ext cx="11328693" cy="867930"/>
          </a:xfrm>
        </p:spPr>
        <p:txBody>
          <a:bodyPr/>
          <a:lstStyle/>
          <a:p>
            <a:r>
              <a:rPr lang="en-US"/>
              <a:t>4. An additional incentive can be defined through </a:t>
            </a:r>
            <a:br>
              <a:rPr lang="en-US"/>
            </a:br>
            <a:r>
              <a:rPr lang="en-US"/>
              <a:t>    sector contributions</a:t>
            </a:r>
          </a:p>
        </p:txBody>
      </p:sp>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337241" y="2239702"/>
            <a:ext cx="5156504" cy="4307242"/>
          </a:xfrm>
        </p:spPr>
        <p:txBody>
          <a:bodyPr/>
          <a:lstStyle/>
          <a:p>
            <a:r>
              <a:rPr lang="en-US" sz="2000" b="1"/>
              <a:t>4.3.  Enter:</a:t>
            </a:r>
          </a:p>
          <a:p>
            <a:pPr marL="742950" lvl="1" indent="-285750">
              <a:buFont typeface="Arial" panose="020B0604020202020204" pitchFamily="34" charset="0"/>
              <a:buChar char="•"/>
            </a:pPr>
            <a:r>
              <a:rPr lang="en-US" sz="1800"/>
              <a:t>Potentially, a fee can be charged to other sectors of the economy to contribute to finance the broadband investment</a:t>
            </a:r>
          </a:p>
          <a:p>
            <a:pPr marL="742950" lvl="1" indent="-285750">
              <a:buFont typeface="Arial" panose="020B0604020202020204" pitchFamily="34" charset="0"/>
              <a:buChar char="•"/>
            </a:pPr>
            <a:r>
              <a:rPr lang="en-US" sz="1800"/>
              <a:t>This is simulated by entering the fee imposed as a share of the sector revenues</a:t>
            </a:r>
          </a:p>
          <a:p>
            <a:pPr marL="742950" lvl="1" indent="-285750">
              <a:buFont typeface="Arial" panose="020B0604020202020204" pitchFamily="34" charset="0"/>
              <a:buChar char="•"/>
            </a:pPr>
            <a:endParaRPr lang="es-MX" sz="1800"/>
          </a:p>
          <a:p>
            <a:pPr lvl="1"/>
            <a:r>
              <a:rPr lang="en-US" sz="1800" b="1">
                <a:solidFill>
                  <a:srgbClr val="20A8DB"/>
                </a:solidFill>
              </a:rPr>
              <a:t>Warnings: </a:t>
            </a:r>
          </a:p>
          <a:p>
            <a:pPr marL="742950" lvl="1" indent="-285750">
              <a:buFont typeface="Arial" panose="020B0604020202020204" pitchFamily="34" charset="0"/>
              <a:buChar char="•"/>
            </a:pPr>
            <a:r>
              <a:rPr lang="en-US" sz="1800"/>
              <a:t>A starting point could be 0.05% of revenues</a:t>
            </a:r>
          </a:p>
          <a:p>
            <a:pPr marL="742950" lvl="1" indent="-285750">
              <a:buFont typeface="Arial" panose="020B0604020202020204" pitchFamily="34" charset="0"/>
              <a:buChar char="•"/>
            </a:pPr>
            <a:r>
              <a:rPr lang="en-US" sz="1800"/>
              <a:t>Different sectors may face different contributions</a:t>
            </a:r>
          </a:p>
          <a:p>
            <a:pPr marL="742950" lvl="1" indent="-285750">
              <a:buFont typeface="Arial" panose="020B0604020202020204" pitchFamily="34" charset="0"/>
              <a:buChar char="•"/>
            </a:pPr>
            <a:endParaRPr lang="en-US" sz="1800"/>
          </a:p>
        </p:txBody>
      </p:sp>
      <p:cxnSp>
        <p:nvCxnSpPr>
          <p:cNvPr id="11" name="Conector recto de flecha 12">
            <a:extLst>
              <a:ext uri="{FF2B5EF4-FFF2-40B4-BE49-F238E27FC236}">
                <a16:creationId xmlns:a16="http://schemas.microsoft.com/office/drawing/2014/main" id="{302036D8-CBBE-99E5-F906-1861122A70F8}"/>
              </a:ext>
            </a:extLst>
          </p:cNvPr>
          <p:cNvCxnSpPr>
            <a:cxnSpLocks/>
          </p:cNvCxnSpPr>
          <p:nvPr/>
        </p:nvCxnSpPr>
        <p:spPr>
          <a:xfrm flipV="1">
            <a:off x="4855682" y="3067450"/>
            <a:ext cx="1145916" cy="815248"/>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 Placeholder 4">
            <a:extLst>
              <a:ext uri="{FF2B5EF4-FFF2-40B4-BE49-F238E27FC236}">
                <a16:creationId xmlns:a16="http://schemas.microsoft.com/office/drawing/2014/main" id="{21670FFE-9907-7932-AE92-7447B3FCA36F}"/>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a:p>
            <a:endParaRPr lang="en-GB" sz="1600" dirty="0">
              <a:solidFill>
                <a:schemeClr val="accent3"/>
              </a:solidFill>
            </a:endParaRPr>
          </a:p>
        </p:txBody>
      </p:sp>
      <p:pic>
        <p:nvPicPr>
          <p:cNvPr id="9" name="ITU logo blue">
            <a:extLst>
              <a:ext uri="{FF2B5EF4-FFF2-40B4-BE49-F238E27FC236}">
                <a16:creationId xmlns:a16="http://schemas.microsoft.com/office/drawing/2014/main" id="{210D2CFD-B965-671E-F189-093DB11B3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461804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634707" y="1258101"/>
            <a:ext cx="11328693" cy="480131"/>
          </a:xfrm>
        </p:spPr>
        <p:txBody>
          <a:bodyPr/>
          <a:lstStyle/>
          <a:p>
            <a:r>
              <a:rPr lang="en-US"/>
              <a:t>5. First output: network deployment objectives</a:t>
            </a:r>
          </a:p>
        </p:txBody>
      </p:sp>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634696" y="2245958"/>
            <a:ext cx="5156504" cy="4307242"/>
          </a:xfrm>
        </p:spPr>
        <p:txBody>
          <a:bodyPr/>
          <a:lstStyle/>
          <a:p>
            <a:pPr>
              <a:lnSpc>
                <a:spcPct val="100000"/>
              </a:lnSpc>
            </a:pPr>
            <a:r>
              <a:rPr lang="en-US" sz="2400" b="1"/>
              <a:t>5.1.  Network deployment objectives:</a:t>
            </a:r>
          </a:p>
          <a:p>
            <a:pPr marL="742950" lvl="1" indent="-285750">
              <a:lnSpc>
                <a:spcPct val="100000"/>
              </a:lnSpc>
              <a:buFont typeface="Arial" panose="020B0604020202020204" pitchFamily="34" charset="0"/>
              <a:buChar char="•"/>
            </a:pPr>
            <a:endParaRPr lang="en-US" sz="2000"/>
          </a:p>
          <a:p>
            <a:pPr marL="742950" lvl="1" indent="-285750">
              <a:lnSpc>
                <a:spcPct val="100000"/>
              </a:lnSpc>
              <a:buFont typeface="Arial" panose="020B0604020202020204" pitchFamily="34" charset="0"/>
              <a:buChar char="•"/>
            </a:pPr>
            <a:r>
              <a:rPr lang="en-US" sz="2000"/>
              <a:t>Coverage and adoption of all network technologies (FTTH, Mobile Broadband, 4G, 5G, Satellite)</a:t>
            </a:r>
          </a:p>
          <a:p>
            <a:pPr marL="742950" lvl="1" indent="-285750">
              <a:lnSpc>
                <a:spcPct val="100000"/>
              </a:lnSpc>
              <a:buFont typeface="Arial" panose="020B0604020202020204" pitchFamily="34" charset="0"/>
              <a:buChar char="•"/>
            </a:pPr>
            <a:r>
              <a:rPr lang="en-US" sz="2000"/>
              <a:t>Outcomes for a 10-year period</a:t>
            </a:r>
          </a:p>
          <a:p>
            <a:pPr marL="742950" lvl="1" indent="-285750">
              <a:lnSpc>
                <a:spcPct val="100000"/>
              </a:lnSpc>
              <a:buFont typeface="Arial" panose="020B0604020202020204" pitchFamily="34" charset="0"/>
              <a:buChar char="•"/>
            </a:pPr>
            <a:endParaRPr lang="en-US" sz="2000"/>
          </a:p>
        </p:txBody>
      </p:sp>
      <p:pic>
        <p:nvPicPr>
          <p:cNvPr id="5" name="Imagen 4"/>
          <p:cNvPicPr>
            <a:picLocks noChangeAspect="1"/>
          </p:cNvPicPr>
          <p:nvPr/>
        </p:nvPicPr>
        <p:blipFill>
          <a:blip r:embed="rId2"/>
          <a:stretch>
            <a:fillRect/>
          </a:stretch>
        </p:blipFill>
        <p:spPr>
          <a:xfrm>
            <a:off x="5594226" y="2127184"/>
            <a:ext cx="6454007" cy="3994483"/>
          </a:xfrm>
          <a:prstGeom prst="rect">
            <a:avLst/>
          </a:prstGeom>
          <a:ln>
            <a:solidFill>
              <a:schemeClr val="accent1"/>
            </a:solidFill>
          </a:ln>
        </p:spPr>
      </p:pic>
      <p:sp>
        <p:nvSpPr>
          <p:cNvPr id="8" name="Text Placeholder 4">
            <a:extLst>
              <a:ext uri="{FF2B5EF4-FFF2-40B4-BE49-F238E27FC236}">
                <a16:creationId xmlns:a16="http://schemas.microsoft.com/office/drawing/2014/main" id="{1CBB84BB-6655-D20C-8A92-8200B8138D79}"/>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a:p>
            <a:endParaRPr lang="en-GB" sz="1600" dirty="0">
              <a:solidFill>
                <a:schemeClr val="accent3"/>
              </a:solidFill>
            </a:endParaRPr>
          </a:p>
        </p:txBody>
      </p:sp>
    </p:spTree>
    <p:extLst>
      <p:ext uri="{BB962C8B-B14F-4D97-AF65-F5344CB8AC3E}">
        <p14:creationId xmlns:p14="http://schemas.microsoft.com/office/powerpoint/2010/main" val="544149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2"/>
          <a:stretch>
            <a:fillRect/>
          </a:stretch>
        </p:blipFill>
        <p:spPr>
          <a:xfrm>
            <a:off x="6096000" y="1738232"/>
            <a:ext cx="4856627" cy="4837835"/>
          </a:xfrm>
          <a:prstGeom prst="rect">
            <a:avLst/>
          </a:prstGeom>
          <a:ln>
            <a:solidFill>
              <a:schemeClr val="accent1"/>
            </a:solidFill>
          </a:ln>
        </p:spPr>
      </p:pic>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634707" y="1258101"/>
            <a:ext cx="11328693" cy="480131"/>
          </a:xfrm>
        </p:spPr>
        <p:txBody>
          <a:bodyPr/>
          <a:lstStyle/>
          <a:p>
            <a:r>
              <a:rPr lang="en-US"/>
              <a:t>5. Second output: Return on Investment for Telecom operator</a:t>
            </a:r>
          </a:p>
        </p:txBody>
      </p:sp>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333640" y="2003528"/>
            <a:ext cx="5156504" cy="4307242"/>
          </a:xfrm>
        </p:spPr>
        <p:txBody>
          <a:bodyPr/>
          <a:lstStyle/>
          <a:p>
            <a:r>
              <a:rPr lang="en-US" sz="2000" b="1"/>
              <a:t>5.2.  ROI for telecom operator:</a:t>
            </a:r>
          </a:p>
          <a:p>
            <a:pPr marL="742950" lvl="1" indent="-285750">
              <a:buFont typeface="Arial" panose="020B0604020202020204" pitchFamily="34" charset="0"/>
              <a:buChar char="•"/>
            </a:pPr>
            <a:r>
              <a:rPr lang="en-US" sz="1800"/>
              <a:t>Results are grouped for wired / wireless technologies.</a:t>
            </a:r>
          </a:p>
          <a:p>
            <a:pPr marL="742950" lvl="1" indent="-285750">
              <a:buFont typeface="Arial" panose="020B0604020202020204" pitchFamily="34" charset="0"/>
              <a:buChar char="•"/>
            </a:pPr>
            <a:endParaRPr lang="en-US" sz="1800"/>
          </a:p>
          <a:p>
            <a:pPr marL="742950" lvl="1" indent="-285750">
              <a:buFont typeface="Arial" panose="020B0604020202020204" pitchFamily="34" charset="0"/>
              <a:buChar char="•"/>
            </a:pPr>
            <a:r>
              <a:rPr lang="en-US" sz="1800"/>
              <a:t>Maintenance of legacy infrastructure is omitted from investment requirements</a:t>
            </a:r>
          </a:p>
          <a:p>
            <a:pPr marL="742950" lvl="1" indent="-285750">
              <a:buFont typeface="Arial" panose="020B0604020202020204" pitchFamily="34" charset="0"/>
              <a:buChar char="•"/>
            </a:pPr>
            <a:endParaRPr lang="en-US" sz="1800"/>
          </a:p>
          <a:p>
            <a:pPr marL="742950" lvl="1" indent="-285750">
              <a:buFont typeface="Arial" panose="020B0604020202020204" pitchFamily="34" charset="0"/>
              <a:buChar char="•"/>
            </a:pPr>
            <a:r>
              <a:rPr lang="en-US" sz="1800"/>
              <a:t>Investment induced by regulatory reforms is also omitted, as it comes from cost-savings reform </a:t>
            </a:r>
          </a:p>
          <a:p>
            <a:pPr marL="742950" lvl="1" indent="-285750">
              <a:buFont typeface="Arial" panose="020B0604020202020204" pitchFamily="34" charset="0"/>
              <a:buChar char="•"/>
            </a:pPr>
            <a:endParaRPr lang="en-US" sz="1800"/>
          </a:p>
        </p:txBody>
      </p:sp>
      <p:cxnSp>
        <p:nvCxnSpPr>
          <p:cNvPr id="11" name="Conector recto de flecha 12">
            <a:extLst>
              <a:ext uri="{FF2B5EF4-FFF2-40B4-BE49-F238E27FC236}">
                <a16:creationId xmlns:a16="http://schemas.microsoft.com/office/drawing/2014/main" id="{302036D8-CBBE-99E5-F906-1861122A70F8}"/>
              </a:ext>
            </a:extLst>
          </p:cNvPr>
          <p:cNvCxnSpPr>
            <a:cxnSpLocks/>
            <a:endCxn id="12" idx="2"/>
          </p:cNvCxnSpPr>
          <p:nvPr/>
        </p:nvCxnSpPr>
        <p:spPr>
          <a:xfrm>
            <a:off x="5241879" y="2589408"/>
            <a:ext cx="4302305" cy="1144058"/>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Oval 7">
            <a:extLst>
              <a:ext uri="{FF2B5EF4-FFF2-40B4-BE49-F238E27FC236}">
                <a16:creationId xmlns:a16="http://schemas.microsoft.com/office/drawing/2014/main" id="{9AEF0A83-18E8-A5EF-58B2-25E0ABF08196}"/>
              </a:ext>
            </a:extLst>
          </p:cNvPr>
          <p:cNvSpPr/>
          <p:nvPr/>
        </p:nvSpPr>
        <p:spPr>
          <a:xfrm>
            <a:off x="9544184" y="3561173"/>
            <a:ext cx="802587" cy="34458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ector recto de flecha 9">
            <a:extLst>
              <a:ext uri="{FF2B5EF4-FFF2-40B4-BE49-F238E27FC236}">
                <a16:creationId xmlns:a16="http://schemas.microsoft.com/office/drawing/2014/main" id="{6C51F885-78CF-8591-30CC-97441903024A}"/>
              </a:ext>
            </a:extLst>
          </p:cNvPr>
          <p:cNvCxnSpPr>
            <a:cxnSpLocks/>
            <a:endCxn id="14" idx="2"/>
          </p:cNvCxnSpPr>
          <p:nvPr/>
        </p:nvCxnSpPr>
        <p:spPr>
          <a:xfrm>
            <a:off x="5221559" y="3105012"/>
            <a:ext cx="4302305" cy="3324576"/>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Oval 7">
            <a:extLst>
              <a:ext uri="{FF2B5EF4-FFF2-40B4-BE49-F238E27FC236}">
                <a16:creationId xmlns:a16="http://schemas.microsoft.com/office/drawing/2014/main" id="{9AEF0A83-18E8-A5EF-58B2-25E0ABF08196}"/>
              </a:ext>
            </a:extLst>
          </p:cNvPr>
          <p:cNvSpPr/>
          <p:nvPr/>
        </p:nvSpPr>
        <p:spPr>
          <a:xfrm>
            <a:off x="9523864" y="6232694"/>
            <a:ext cx="862132" cy="39378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7003D080-3AD6-2BBE-B935-680DDAE02590}"/>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p:txBody>
      </p:sp>
      <p:pic>
        <p:nvPicPr>
          <p:cNvPr id="2" name="ITU logo blue">
            <a:extLst>
              <a:ext uri="{FF2B5EF4-FFF2-40B4-BE49-F238E27FC236}">
                <a16:creationId xmlns:a16="http://schemas.microsoft.com/office/drawing/2014/main" id="{9A0F640C-89F6-A130-1F80-C684A2C8B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4255384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5418881" y="1529923"/>
            <a:ext cx="5338956" cy="2650888"/>
          </a:xfrm>
          <a:prstGeom prst="rect">
            <a:avLst/>
          </a:prstGeom>
          <a:ln>
            <a:solidFill>
              <a:schemeClr val="accent1"/>
            </a:solidFill>
          </a:ln>
        </p:spPr>
      </p:pic>
      <p:pic>
        <p:nvPicPr>
          <p:cNvPr id="12" name="Imagen 11"/>
          <p:cNvPicPr>
            <a:picLocks noChangeAspect="1"/>
          </p:cNvPicPr>
          <p:nvPr/>
        </p:nvPicPr>
        <p:blipFill>
          <a:blip r:embed="rId3"/>
          <a:stretch>
            <a:fillRect/>
          </a:stretch>
        </p:blipFill>
        <p:spPr>
          <a:xfrm>
            <a:off x="5418881" y="4333211"/>
            <a:ext cx="5338956" cy="2308985"/>
          </a:xfrm>
          <a:prstGeom prst="rect">
            <a:avLst/>
          </a:prstGeom>
          <a:ln>
            <a:solidFill>
              <a:schemeClr val="accent1"/>
            </a:solidFill>
          </a:ln>
        </p:spPr>
      </p:pic>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634696" y="1049792"/>
            <a:ext cx="11328693" cy="480131"/>
          </a:xfrm>
        </p:spPr>
        <p:txBody>
          <a:bodyPr/>
          <a:lstStyle/>
          <a:p>
            <a:r>
              <a:rPr lang="en-US"/>
              <a:t>5. Third output: Return on Investment for economic sectors</a:t>
            </a:r>
          </a:p>
        </p:txBody>
      </p:sp>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228611" y="2105024"/>
            <a:ext cx="4638508" cy="4307242"/>
          </a:xfrm>
        </p:spPr>
        <p:txBody>
          <a:bodyPr/>
          <a:lstStyle/>
          <a:p>
            <a:r>
              <a:rPr lang="en-US" sz="2000" b="1"/>
              <a:t>5.3.  ROI for economic sectors:</a:t>
            </a:r>
          </a:p>
          <a:p>
            <a:pPr marL="742950" lvl="1" indent="-285750">
              <a:buFont typeface="Arial" panose="020B0604020202020204" pitchFamily="34" charset="0"/>
              <a:buChar char="•"/>
            </a:pPr>
            <a:endParaRPr lang="en-US" sz="1800"/>
          </a:p>
          <a:p>
            <a:pPr marL="742950" lvl="1" indent="-285750">
              <a:buFont typeface="Arial" panose="020B0604020202020204" pitchFamily="34" charset="0"/>
              <a:buChar char="•"/>
            </a:pPr>
            <a:r>
              <a:rPr lang="en-US" sz="2000"/>
              <a:t>Overall results for the IT sector (includes investment, revenue and spillovers).</a:t>
            </a:r>
          </a:p>
          <a:p>
            <a:pPr marL="742950" lvl="1" indent="-285750">
              <a:buFont typeface="Arial" panose="020B0604020202020204" pitchFamily="34" charset="0"/>
              <a:buChar char="•"/>
            </a:pPr>
            <a:endParaRPr lang="en-US" sz="2000"/>
          </a:p>
          <a:p>
            <a:pPr marL="742950" lvl="1" indent="-285750">
              <a:buFont typeface="Arial" panose="020B0604020202020204" pitchFamily="34" charset="0"/>
              <a:buChar char="•"/>
            </a:pPr>
            <a:r>
              <a:rPr lang="en-US" sz="2000"/>
              <a:t>Impact on the rest of the economy</a:t>
            </a:r>
          </a:p>
        </p:txBody>
      </p:sp>
      <p:cxnSp>
        <p:nvCxnSpPr>
          <p:cNvPr id="11" name="Conector recto de flecha 12">
            <a:extLst>
              <a:ext uri="{FF2B5EF4-FFF2-40B4-BE49-F238E27FC236}">
                <a16:creationId xmlns:a16="http://schemas.microsoft.com/office/drawing/2014/main" id="{302036D8-CBBE-99E5-F906-1861122A70F8}"/>
              </a:ext>
            </a:extLst>
          </p:cNvPr>
          <p:cNvCxnSpPr>
            <a:cxnSpLocks/>
            <a:endCxn id="20" idx="2"/>
          </p:cNvCxnSpPr>
          <p:nvPr/>
        </p:nvCxnSpPr>
        <p:spPr>
          <a:xfrm>
            <a:off x="4856795" y="3032224"/>
            <a:ext cx="4382325" cy="86614"/>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Oval 11">
            <a:extLst>
              <a:ext uri="{FF2B5EF4-FFF2-40B4-BE49-F238E27FC236}">
                <a16:creationId xmlns:a16="http://schemas.microsoft.com/office/drawing/2014/main" id="{164CB28C-7145-7D64-EE6E-E483B5773E6A}"/>
              </a:ext>
            </a:extLst>
          </p:cNvPr>
          <p:cNvSpPr/>
          <p:nvPr/>
        </p:nvSpPr>
        <p:spPr>
          <a:xfrm>
            <a:off x="9239120" y="3032224"/>
            <a:ext cx="813906" cy="17322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Conector recto de flecha 12">
            <a:extLst>
              <a:ext uri="{FF2B5EF4-FFF2-40B4-BE49-F238E27FC236}">
                <a16:creationId xmlns:a16="http://schemas.microsoft.com/office/drawing/2014/main" id="{302036D8-CBBE-99E5-F906-1861122A70F8}"/>
              </a:ext>
            </a:extLst>
          </p:cNvPr>
          <p:cNvCxnSpPr>
            <a:cxnSpLocks/>
            <a:endCxn id="21" idx="2"/>
          </p:cNvCxnSpPr>
          <p:nvPr/>
        </p:nvCxnSpPr>
        <p:spPr>
          <a:xfrm>
            <a:off x="4737253" y="4180811"/>
            <a:ext cx="4501867" cy="1232339"/>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Oval 12">
            <a:extLst>
              <a:ext uri="{FF2B5EF4-FFF2-40B4-BE49-F238E27FC236}">
                <a16:creationId xmlns:a16="http://schemas.microsoft.com/office/drawing/2014/main" id="{4A7313D9-3C43-144F-5E9D-64D4ACF891E6}"/>
              </a:ext>
            </a:extLst>
          </p:cNvPr>
          <p:cNvSpPr/>
          <p:nvPr/>
        </p:nvSpPr>
        <p:spPr>
          <a:xfrm>
            <a:off x="9239120" y="5319223"/>
            <a:ext cx="551762" cy="18785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5E2BA3FF-08AF-007D-D4BA-235D055F828E}"/>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p:txBody>
      </p:sp>
      <p:pic>
        <p:nvPicPr>
          <p:cNvPr id="2" name="ITU logo blue">
            <a:extLst>
              <a:ext uri="{FF2B5EF4-FFF2-40B4-BE49-F238E27FC236}">
                <a16:creationId xmlns:a16="http://schemas.microsoft.com/office/drawing/2014/main" id="{E19C9AF2-4712-598E-77A7-A3856450C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136510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a:extLst>
              <a:ext uri="{FF2B5EF4-FFF2-40B4-BE49-F238E27FC236}">
                <a16:creationId xmlns:a16="http://schemas.microsoft.com/office/drawing/2014/main" id="{76D6F2EA-4B4C-1351-5F5C-A95A8B0D9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209" y="581892"/>
            <a:ext cx="11331220" cy="5680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34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8605F13-C64D-7C39-BC93-37CB0ACAC263}"/>
              </a:ext>
            </a:extLst>
          </p:cNvPr>
          <p:cNvPicPr>
            <a:picLocks noChangeAspect="1"/>
          </p:cNvPicPr>
          <p:nvPr/>
        </p:nvPicPr>
        <p:blipFill>
          <a:blip r:embed="rId3"/>
          <a:stretch>
            <a:fillRect/>
          </a:stretch>
        </p:blipFill>
        <p:spPr>
          <a:xfrm>
            <a:off x="5471712" y="1650097"/>
            <a:ext cx="5372722" cy="2586806"/>
          </a:xfrm>
          <a:prstGeom prst="rect">
            <a:avLst/>
          </a:prstGeom>
          <a:ln>
            <a:solidFill>
              <a:schemeClr val="accent1"/>
            </a:solidFill>
          </a:ln>
        </p:spPr>
      </p:pic>
      <p:pic>
        <p:nvPicPr>
          <p:cNvPr id="12" name="Imagen 11"/>
          <p:cNvPicPr>
            <a:picLocks noChangeAspect="1"/>
          </p:cNvPicPr>
          <p:nvPr/>
        </p:nvPicPr>
        <p:blipFill>
          <a:blip r:embed="rId4"/>
          <a:stretch>
            <a:fillRect/>
          </a:stretch>
        </p:blipFill>
        <p:spPr>
          <a:xfrm>
            <a:off x="5505477" y="4386010"/>
            <a:ext cx="5338956" cy="2308985"/>
          </a:xfrm>
          <a:prstGeom prst="rect">
            <a:avLst/>
          </a:prstGeom>
          <a:ln>
            <a:solidFill>
              <a:schemeClr val="accent1"/>
            </a:solidFill>
          </a:ln>
        </p:spPr>
      </p:pic>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634696" y="943482"/>
            <a:ext cx="11328693" cy="480131"/>
          </a:xfrm>
        </p:spPr>
        <p:txBody>
          <a:bodyPr/>
          <a:lstStyle/>
          <a:p>
            <a:r>
              <a:rPr lang="en-US"/>
              <a:t>5. Third output: Return on Investment for economic sectors</a:t>
            </a:r>
          </a:p>
        </p:txBody>
      </p:sp>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315207" y="2157823"/>
            <a:ext cx="4840687" cy="3402053"/>
          </a:xfrm>
        </p:spPr>
        <p:txBody>
          <a:bodyPr/>
          <a:lstStyle/>
          <a:p>
            <a:r>
              <a:rPr lang="en-US" sz="2400" b="1"/>
              <a:t>5.3.  ROI for economic sectors:</a:t>
            </a:r>
          </a:p>
          <a:p>
            <a:pPr marL="742950" lvl="1" indent="-285750">
              <a:buFont typeface="Arial" panose="020B0604020202020204" pitchFamily="34" charset="0"/>
              <a:buChar char="•"/>
            </a:pPr>
            <a:endParaRPr lang="en-US" sz="2000"/>
          </a:p>
          <a:p>
            <a:pPr marL="742950" lvl="1" indent="-285750">
              <a:buFont typeface="Arial" panose="020B0604020202020204" pitchFamily="34" charset="0"/>
              <a:buChar char="•"/>
            </a:pPr>
            <a:r>
              <a:rPr lang="en-US" sz="2000"/>
              <a:t>Overall results for the IT sector (includes investment, revenue and spillovers).</a:t>
            </a:r>
          </a:p>
          <a:p>
            <a:pPr marL="742950" lvl="1" indent="-285750">
              <a:buFont typeface="Arial" panose="020B0604020202020204" pitchFamily="34" charset="0"/>
              <a:buChar char="•"/>
            </a:pPr>
            <a:endParaRPr lang="en-US" sz="2000"/>
          </a:p>
          <a:p>
            <a:pPr marL="742950" lvl="1" indent="-285750">
              <a:buFont typeface="Arial" panose="020B0604020202020204" pitchFamily="34" charset="0"/>
              <a:buChar char="•"/>
            </a:pPr>
            <a:r>
              <a:rPr lang="en-US" sz="2000"/>
              <a:t>Impact on the rest of the economy</a:t>
            </a:r>
          </a:p>
        </p:txBody>
      </p:sp>
      <p:cxnSp>
        <p:nvCxnSpPr>
          <p:cNvPr id="11" name="Conector recto de flecha 12">
            <a:extLst>
              <a:ext uri="{FF2B5EF4-FFF2-40B4-BE49-F238E27FC236}">
                <a16:creationId xmlns:a16="http://schemas.microsoft.com/office/drawing/2014/main" id="{302036D8-CBBE-99E5-F906-1861122A70F8}"/>
              </a:ext>
            </a:extLst>
          </p:cNvPr>
          <p:cNvCxnSpPr>
            <a:cxnSpLocks/>
            <a:endCxn id="20" idx="2"/>
          </p:cNvCxnSpPr>
          <p:nvPr/>
        </p:nvCxnSpPr>
        <p:spPr>
          <a:xfrm>
            <a:off x="4943391" y="3165519"/>
            <a:ext cx="4120181"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Oval 11">
            <a:extLst>
              <a:ext uri="{FF2B5EF4-FFF2-40B4-BE49-F238E27FC236}">
                <a16:creationId xmlns:a16="http://schemas.microsoft.com/office/drawing/2014/main" id="{164CB28C-7145-7D64-EE6E-E483B5773E6A}"/>
              </a:ext>
            </a:extLst>
          </p:cNvPr>
          <p:cNvSpPr/>
          <p:nvPr/>
        </p:nvSpPr>
        <p:spPr>
          <a:xfrm>
            <a:off x="9063572" y="3078905"/>
            <a:ext cx="813906" cy="17322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Conector recto de flecha 12">
            <a:extLst>
              <a:ext uri="{FF2B5EF4-FFF2-40B4-BE49-F238E27FC236}">
                <a16:creationId xmlns:a16="http://schemas.microsoft.com/office/drawing/2014/main" id="{302036D8-CBBE-99E5-F906-1861122A70F8}"/>
              </a:ext>
            </a:extLst>
          </p:cNvPr>
          <p:cNvCxnSpPr>
            <a:cxnSpLocks/>
            <a:endCxn id="21" idx="2"/>
          </p:cNvCxnSpPr>
          <p:nvPr/>
        </p:nvCxnSpPr>
        <p:spPr>
          <a:xfrm>
            <a:off x="4943391" y="4020250"/>
            <a:ext cx="4382325" cy="1445699"/>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Oval 12">
            <a:extLst>
              <a:ext uri="{FF2B5EF4-FFF2-40B4-BE49-F238E27FC236}">
                <a16:creationId xmlns:a16="http://schemas.microsoft.com/office/drawing/2014/main" id="{4A7313D9-3C43-144F-5E9D-64D4ACF891E6}"/>
              </a:ext>
            </a:extLst>
          </p:cNvPr>
          <p:cNvSpPr/>
          <p:nvPr/>
        </p:nvSpPr>
        <p:spPr>
          <a:xfrm>
            <a:off x="9325716" y="5372022"/>
            <a:ext cx="551762" cy="18785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B911D96C-EF8B-2071-1DFB-70EF12D8DAEF}"/>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a:p>
            <a:endParaRPr lang="en-GB" sz="1600" dirty="0">
              <a:solidFill>
                <a:schemeClr val="accent3"/>
              </a:solidFill>
            </a:endParaRPr>
          </a:p>
        </p:txBody>
      </p:sp>
      <p:pic>
        <p:nvPicPr>
          <p:cNvPr id="2" name="ITU logo blue">
            <a:extLst>
              <a:ext uri="{FF2B5EF4-FFF2-40B4-BE49-F238E27FC236}">
                <a16:creationId xmlns:a16="http://schemas.microsoft.com/office/drawing/2014/main" id="{9B818EEC-4F2B-3660-B7B9-40FF83865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36791266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4777957" y="2394472"/>
            <a:ext cx="6072739" cy="3273410"/>
          </a:xfrm>
          <a:prstGeom prst="rect">
            <a:avLst/>
          </a:prstGeom>
          <a:ln>
            <a:solidFill>
              <a:schemeClr val="accent1"/>
            </a:solidFill>
          </a:ln>
        </p:spPr>
      </p:pic>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598599" y="982006"/>
            <a:ext cx="11328693" cy="867930"/>
          </a:xfrm>
        </p:spPr>
        <p:txBody>
          <a:bodyPr/>
          <a:lstStyle/>
          <a:p>
            <a:r>
              <a:rPr lang="en-US"/>
              <a:t>5. First simulation result: Total economic impact </a:t>
            </a:r>
            <a:br>
              <a:rPr lang="en-US"/>
            </a:br>
            <a:r>
              <a:rPr lang="en-US"/>
              <a:t>    (measured as % of GDP)</a:t>
            </a:r>
          </a:p>
        </p:txBody>
      </p:sp>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216055" y="2394472"/>
            <a:ext cx="4444080" cy="2809449"/>
          </a:xfrm>
        </p:spPr>
        <p:txBody>
          <a:bodyPr/>
          <a:lstStyle/>
          <a:p>
            <a:r>
              <a:rPr lang="en-US" sz="2000" b="1"/>
              <a:t>5.4.  Social return:</a:t>
            </a:r>
          </a:p>
          <a:p>
            <a:pPr marL="742950" lvl="1" indent="-285750">
              <a:buFont typeface="Arial" panose="020B0604020202020204" pitchFamily="34" charset="0"/>
              <a:buChar char="•"/>
            </a:pPr>
            <a:endParaRPr lang="en-US" sz="1800"/>
          </a:p>
          <a:p>
            <a:pPr marL="742950" lvl="1" indent="-285750">
              <a:buFont typeface="Arial" panose="020B0604020202020204" pitchFamily="34" charset="0"/>
              <a:buChar char="•"/>
            </a:pPr>
            <a:r>
              <a:rPr lang="en-US" sz="2000"/>
              <a:t>An investment may not be worth for the telecom operator, but it is surely good for the society as a whole!</a:t>
            </a:r>
          </a:p>
        </p:txBody>
      </p:sp>
      <p:sp>
        <p:nvSpPr>
          <p:cNvPr id="14" name="Oval 3">
            <a:extLst>
              <a:ext uri="{FF2B5EF4-FFF2-40B4-BE49-F238E27FC236}">
                <a16:creationId xmlns:a16="http://schemas.microsoft.com/office/drawing/2014/main" id="{53A98923-5136-4798-D993-49B8BB00D3F7}"/>
              </a:ext>
            </a:extLst>
          </p:cNvPr>
          <p:cNvSpPr/>
          <p:nvPr/>
        </p:nvSpPr>
        <p:spPr>
          <a:xfrm>
            <a:off x="8852117" y="4571141"/>
            <a:ext cx="873760" cy="28448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ector recto de flecha 12">
            <a:extLst>
              <a:ext uri="{FF2B5EF4-FFF2-40B4-BE49-F238E27FC236}">
                <a16:creationId xmlns:a16="http://schemas.microsoft.com/office/drawing/2014/main" id="{302036D8-CBBE-99E5-F906-1861122A70F8}"/>
              </a:ext>
            </a:extLst>
          </p:cNvPr>
          <p:cNvCxnSpPr>
            <a:cxnSpLocks/>
            <a:endCxn id="14" idx="2"/>
          </p:cNvCxnSpPr>
          <p:nvPr/>
        </p:nvCxnSpPr>
        <p:spPr>
          <a:xfrm>
            <a:off x="4518075" y="3482068"/>
            <a:ext cx="4334042" cy="1231314"/>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 Placeholder 4">
            <a:extLst>
              <a:ext uri="{FF2B5EF4-FFF2-40B4-BE49-F238E27FC236}">
                <a16:creationId xmlns:a16="http://schemas.microsoft.com/office/drawing/2014/main" id="{9DD610FB-C091-78C0-3C91-A99844DAF896}"/>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p:txBody>
      </p:sp>
      <p:pic>
        <p:nvPicPr>
          <p:cNvPr id="2" name="ITU logo blue">
            <a:extLst>
              <a:ext uri="{FF2B5EF4-FFF2-40B4-BE49-F238E27FC236}">
                <a16:creationId xmlns:a16="http://schemas.microsoft.com/office/drawing/2014/main" id="{634B7D08-4904-AAB4-6DBE-4C51870E0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26943412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a:stretch>
            <a:fillRect/>
          </a:stretch>
        </p:blipFill>
        <p:spPr>
          <a:xfrm>
            <a:off x="6096000" y="1831266"/>
            <a:ext cx="4856627" cy="4837835"/>
          </a:xfrm>
          <a:prstGeom prst="rect">
            <a:avLst/>
          </a:prstGeom>
          <a:ln>
            <a:solidFill>
              <a:schemeClr val="accent1"/>
            </a:solidFill>
          </a:ln>
        </p:spPr>
      </p:pic>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634706" y="1050849"/>
            <a:ext cx="11328693" cy="867930"/>
          </a:xfrm>
        </p:spPr>
        <p:txBody>
          <a:bodyPr/>
          <a:lstStyle/>
          <a:p>
            <a:r>
              <a:rPr lang="en-US"/>
              <a:t>5. First simulation result: However, the ROI for the wireline </a:t>
            </a:r>
            <a:br>
              <a:rPr lang="en-US"/>
            </a:br>
            <a:r>
              <a:rPr lang="en-US"/>
              <a:t>    telecom operator is negative </a:t>
            </a:r>
          </a:p>
        </p:txBody>
      </p:sp>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395546" y="2420628"/>
            <a:ext cx="5156504" cy="3488092"/>
          </a:xfrm>
        </p:spPr>
        <p:txBody>
          <a:bodyPr/>
          <a:lstStyle/>
          <a:p>
            <a:r>
              <a:rPr lang="en-US" sz="2000" b="1"/>
              <a:t>5.  Output provided</a:t>
            </a:r>
          </a:p>
          <a:p>
            <a:pPr marL="742950" lvl="1" indent="-285750">
              <a:buFont typeface="Arial" panose="020B0604020202020204" pitchFamily="34" charset="0"/>
              <a:buChar char="•"/>
            </a:pPr>
            <a:endParaRPr lang="en-US" sz="1800"/>
          </a:p>
          <a:p>
            <a:pPr marL="742950" lvl="1" indent="-285750">
              <a:buFont typeface="Arial" panose="020B0604020202020204" pitchFamily="34" charset="0"/>
              <a:buChar char="•"/>
            </a:pPr>
            <a:r>
              <a:rPr lang="en-US" sz="1800"/>
              <a:t>Detail is provided for both wired and wireless technologies</a:t>
            </a:r>
          </a:p>
          <a:p>
            <a:pPr marL="742950" lvl="1" indent="-285750">
              <a:buFont typeface="Arial" panose="020B0604020202020204" pitchFamily="34" charset="0"/>
              <a:buChar char="•"/>
            </a:pPr>
            <a:r>
              <a:rPr lang="en-US" sz="1800"/>
              <a:t>ROI (%) for telecom operator associated with the deployment projects. </a:t>
            </a:r>
          </a:p>
          <a:p>
            <a:pPr marL="742950" lvl="1" indent="-285750">
              <a:buFont typeface="Arial" panose="020B0604020202020204" pitchFamily="34" charset="0"/>
              <a:buChar char="•"/>
            </a:pPr>
            <a:r>
              <a:rPr lang="en-US" sz="1800"/>
              <a:t>A negative ROI indicates that no operator will be willing to conduct the project, being necessary to simulate further policy and regulatory reforms, that can contribute to a positive ROI</a:t>
            </a:r>
          </a:p>
        </p:txBody>
      </p:sp>
      <p:cxnSp>
        <p:nvCxnSpPr>
          <p:cNvPr id="11" name="Conector recto de flecha 12">
            <a:extLst>
              <a:ext uri="{FF2B5EF4-FFF2-40B4-BE49-F238E27FC236}">
                <a16:creationId xmlns:a16="http://schemas.microsoft.com/office/drawing/2014/main" id="{302036D8-CBBE-99E5-F906-1861122A70F8}"/>
              </a:ext>
            </a:extLst>
          </p:cNvPr>
          <p:cNvCxnSpPr>
            <a:cxnSpLocks/>
            <a:stCxn id="10" idx="2"/>
          </p:cNvCxnSpPr>
          <p:nvPr/>
        </p:nvCxnSpPr>
        <p:spPr>
          <a:xfrm flipH="1">
            <a:off x="5419655" y="3801229"/>
            <a:ext cx="4124137" cy="1014933"/>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Oval 7">
            <a:extLst>
              <a:ext uri="{FF2B5EF4-FFF2-40B4-BE49-F238E27FC236}">
                <a16:creationId xmlns:a16="http://schemas.microsoft.com/office/drawing/2014/main" id="{8E62FE8C-8601-2FB0-2767-60E361618AB3}"/>
              </a:ext>
            </a:extLst>
          </p:cNvPr>
          <p:cNvSpPr/>
          <p:nvPr/>
        </p:nvSpPr>
        <p:spPr>
          <a:xfrm>
            <a:off x="9482759" y="6359139"/>
            <a:ext cx="966035" cy="25078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7">
            <a:extLst>
              <a:ext uri="{FF2B5EF4-FFF2-40B4-BE49-F238E27FC236}">
                <a16:creationId xmlns:a16="http://schemas.microsoft.com/office/drawing/2014/main" id="{D9AE4218-6686-0C2A-D46D-5F902F610D77}"/>
              </a:ext>
            </a:extLst>
          </p:cNvPr>
          <p:cNvSpPr/>
          <p:nvPr/>
        </p:nvSpPr>
        <p:spPr>
          <a:xfrm>
            <a:off x="9543792" y="3675837"/>
            <a:ext cx="966035" cy="25078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ector recto de flecha 12">
            <a:extLst>
              <a:ext uri="{FF2B5EF4-FFF2-40B4-BE49-F238E27FC236}">
                <a16:creationId xmlns:a16="http://schemas.microsoft.com/office/drawing/2014/main" id="{302036D8-CBBE-99E5-F906-1861122A70F8}"/>
              </a:ext>
            </a:extLst>
          </p:cNvPr>
          <p:cNvCxnSpPr>
            <a:cxnSpLocks/>
            <a:stCxn id="9" idx="2"/>
          </p:cNvCxnSpPr>
          <p:nvPr/>
        </p:nvCxnSpPr>
        <p:spPr>
          <a:xfrm flipH="1" flipV="1">
            <a:off x="5419655" y="4290066"/>
            <a:ext cx="4063104" cy="2194465"/>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 Placeholder 4">
            <a:extLst>
              <a:ext uri="{FF2B5EF4-FFF2-40B4-BE49-F238E27FC236}">
                <a16:creationId xmlns:a16="http://schemas.microsoft.com/office/drawing/2014/main" id="{121078AB-0EC2-3E18-26AE-734F876E1F30}"/>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a:p>
            <a:endParaRPr lang="en-GB" sz="1600" dirty="0">
              <a:solidFill>
                <a:schemeClr val="accent3"/>
              </a:solidFill>
            </a:endParaRPr>
          </a:p>
        </p:txBody>
      </p:sp>
      <p:pic>
        <p:nvPicPr>
          <p:cNvPr id="2" name="ITU logo blue">
            <a:extLst>
              <a:ext uri="{FF2B5EF4-FFF2-40B4-BE49-F238E27FC236}">
                <a16:creationId xmlns:a16="http://schemas.microsoft.com/office/drawing/2014/main" id="{B90E3851-5E92-CF17-F109-3174CD466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40755884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598599" y="763077"/>
            <a:ext cx="11328693" cy="867930"/>
          </a:xfrm>
        </p:spPr>
        <p:txBody>
          <a:bodyPr/>
          <a:lstStyle/>
          <a:p>
            <a:r>
              <a:rPr lang="en-US"/>
              <a:t>5. At this point, it is useful to have a discussion as </a:t>
            </a:r>
            <a:br>
              <a:rPr lang="en-US"/>
            </a:br>
            <a:r>
              <a:rPr lang="en-US"/>
              <a:t>    to how to proceed</a:t>
            </a:r>
          </a:p>
        </p:txBody>
      </p:sp>
      <p:sp>
        <p:nvSpPr>
          <p:cNvPr id="12" name="TextBox 7">
            <a:extLst>
              <a:ext uri="{FF2B5EF4-FFF2-40B4-BE49-F238E27FC236}">
                <a16:creationId xmlns:a16="http://schemas.microsoft.com/office/drawing/2014/main" id="{C0C6826A-9B82-4010-671A-397CF38FD8BA}"/>
              </a:ext>
            </a:extLst>
          </p:cNvPr>
          <p:cNvSpPr txBox="1"/>
          <p:nvPr/>
        </p:nvSpPr>
        <p:spPr>
          <a:xfrm>
            <a:off x="1524000" y="1859331"/>
            <a:ext cx="9344024" cy="4811202"/>
          </a:xfrm>
          <a:prstGeom prst="rect">
            <a:avLst/>
          </a:prstGeom>
          <a:noFill/>
          <a:ln>
            <a:solidFill>
              <a:schemeClr val="accent1"/>
            </a:solidFill>
          </a:ln>
        </p:spPr>
        <p:txBody>
          <a:bodyPr wrap="square" lIns="0" tIns="34290" rIns="68580" bIns="34290" rtlCol="0" anchor="t">
            <a:spAutoFit/>
          </a:bodyPr>
          <a:lstStyle/>
          <a:p>
            <a:pPr algn="ctr"/>
            <a:r>
              <a:rPr lang="en-GB" b="1">
                <a:solidFill>
                  <a:srgbClr val="00B0F0"/>
                </a:solidFill>
                <a:latin typeface="+mj-lt"/>
              </a:rPr>
              <a:t>FIRST RESULTS</a:t>
            </a:r>
          </a:p>
          <a:p>
            <a:endParaRPr lang="en-GB" sz="1000">
              <a:latin typeface="+mj-lt"/>
            </a:endParaRPr>
          </a:p>
          <a:p>
            <a:pPr marL="400050" lvl="1" indent="-228600">
              <a:lnSpc>
                <a:spcPts val="2200"/>
              </a:lnSpc>
              <a:spcBef>
                <a:spcPts val="500"/>
              </a:spcBef>
              <a:buClr>
                <a:srgbClr val="009CD6"/>
              </a:buClr>
              <a:buSzPct val="110000"/>
              <a:buFont typeface="Arial" panose="020B0604020202020204" pitchFamily="34" charset="0"/>
              <a:buChar char="•"/>
            </a:pPr>
            <a:r>
              <a:rPr lang="en-US">
                <a:latin typeface="Arial" panose="020B0604020202020204" pitchFamily="34" charset="0"/>
                <a:cs typeface="Arial" panose="020B0604020202020204" pitchFamily="34" charset="0"/>
              </a:rPr>
              <a:t>Fulfilling telecommunication deployment targets has a positive impact on the GDP</a:t>
            </a:r>
          </a:p>
          <a:p>
            <a:pPr marL="400050" lvl="1" indent="-228600">
              <a:lnSpc>
                <a:spcPts val="2200"/>
              </a:lnSpc>
              <a:spcBef>
                <a:spcPts val="500"/>
              </a:spcBef>
              <a:buClr>
                <a:srgbClr val="009CD6"/>
              </a:buClr>
              <a:buSzPct val="110000"/>
              <a:buFont typeface="Arial" panose="020B0604020202020204" pitchFamily="34" charset="0"/>
              <a:buChar char="•"/>
            </a:pPr>
            <a:r>
              <a:rPr lang="en-US">
                <a:latin typeface="Arial" panose="020B0604020202020204" pitchFamily="34" charset="0"/>
                <a:cs typeface="Arial" panose="020B0604020202020204" pitchFamily="34" charset="0"/>
              </a:rPr>
              <a:t>However, the return on investment ROI for telecom operators associated with the deployment projects is negative</a:t>
            </a:r>
          </a:p>
          <a:p>
            <a:pPr marL="400050" lvl="1" indent="-228600">
              <a:lnSpc>
                <a:spcPts val="2200"/>
              </a:lnSpc>
              <a:spcBef>
                <a:spcPts val="500"/>
              </a:spcBef>
              <a:buClr>
                <a:srgbClr val="009CD6"/>
              </a:buClr>
              <a:buSzPct val="110000"/>
              <a:buFont typeface="Arial" panose="020B0604020202020204" pitchFamily="34" charset="0"/>
              <a:buChar char="•"/>
            </a:pPr>
            <a:r>
              <a:rPr lang="en-US">
                <a:latin typeface="Arial" panose="020B0604020202020204" pitchFamily="34" charset="0"/>
                <a:cs typeface="Arial" panose="020B0604020202020204" pitchFamily="34" charset="0"/>
              </a:rPr>
              <a:t>A negative ROI indicates that no operator will be willing to conduct the project</a:t>
            </a:r>
            <a:endParaRPr lang="en-GB">
              <a:latin typeface="Arial" panose="020B0604020202020204" pitchFamily="34" charset="0"/>
              <a:cs typeface="Arial" panose="020B0604020202020204" pitchFamily="34" charset="0"/>
            </a:endParaRPr>
          </a:p>
          <a:p>
            <a:pPr marL="61912" algn="ctr"/>
            <a:endParaRPr lang="en-US" sz="1600" b="1">
              <a:solidFill>
                <a:srgbClr val="00B0F0"/>
              </a:solidFill>
              <a:latin typeface="Avenir Next LT Pro Demi" panose="020B0704020202020204" pitchFamily="34" charset="77"/>
            </a:endParaRPr>
          </a:p>
          <a:p>
            <a:pPr marL="61912" algn="ctr"/>
            <a:r>
              <a:rPr lang="en-US" b="1">
                <a:solidFill>
                  <a:srgbClr val="00B0F0"/>
                </a:solidFill>
                <a:latin typeface="Avenir Next LT Pro Demi" panose="020B0704020202020204" pitchFamily="34" charset="77"/>
              </a:rPr>
              <a:t>KEY QUESTION</a:t>
            </a:r>
            <a:endParaRPr lang="en-US" b="1">
              <a:solidFill>
                <a:schemeClr val="bg1"/>
              </a:solidFill>
            </a:endParaRPr>
          </a:p>
          <a:p>
            <a:pPr marL="460375" indent="-223838">
              <a:buFont typeface="Arial" panose="020B0604020202020204" pitchFamily="34" charset="0"/>
              <a:buChar char="•"/>
            </a:pPr>
            <a:endParaRPr lang="en-US" sz="1000"/>
          </a:p>
          <a:p>
            <a:pPr marL="400050" lvl="1" indent="-228600">
              <a:lnSpc>
                <a:spcPts val="2200"/>
              </a:lnSpc>
              <a:spcBef>
                <a:spcPts val="500"/>
              </a:spcBef>
              <a:buClr>
                <a:srgbClr val="009CD6"/>
              </a:buClr>
              <a:buSzPct val="110000"/>
              <a:buFont typeface="Arial" panose="020B0604020202020204" pitchFamily="34" charset="0"/>
              <a:buChar char="•"/>
            </a:pPr>
            <a:r>
              <a:rPr lang="en-US">
                <a:latin typeface="Arial" panose="020B0604020202020204" pitchFamily="34" charset="0"/>
                <a:cs typeface="Arial" panose="020B0604020202020204" pitchFamily="34" charset="0"/>
              </a:rPr>
              <a:t>What kind of regulatory changes or funding incentives can be made that can contribute to a positive ROI of telecom operators?</a:t>
            </a:r>
          </a:p>
          <a:p>
            <a:pPr marL="460375" indent="-223838">
              <a:buFont typeface="Arial" panose="020B0604020202020204" pitchFamily="34" charset="0"/>
              <a:buChar char="•"/>
            </a:pPr>
            <a:endParaRPr lang="en-US" sz="900"/>
          </a:p>
          <a:p>
            <a:pPr marL="460375" indent="-223838">
              <a:buFont typeface="Arial" panose="020B0604020202020204" pitchFamily="34" charset="0"/>
              <a:buChar char="•"/>
            </a:pPr>
            <a:endParaRPr lang="en-US" sz="1600"/>
          </a:p>
          <a:p>
            <a:pPr marL="460375" indent="-223838">
              <a:buFont typeface="Arial" panose="020B0604020202020204" pitchFamily="34" charset="0"/>
              <a:buChar char="•"/>
            </a:pPr>
            <a:endParaRPr lang="en-US" sz="1600"/>
          </a:p>
          <a:p>
            <a:pPr marL="460375" indent="-223838">
              <a:buFont typeface="Arial" panose="020B0604020202020204" pitchFamily="34" charset="0"/>
              <a:buChar char="•"/>
            </a:pPr>
            <a:endParaRPr lang="en-US" sz="1600"/>
          </a:p>
          <a:p>
            <a:pPr marL="460375" indent="-223838">
              <a:buFont typeface="Arial" panose="020B0604020202020204" pitchFamily="34" charset="0"/>
              <a:buChar char="•"/>
            </a:pPr>
            <a:endParaRPr lang="en-US" sz="1600"/>
          </a:p>
          <a:p>
            <a:pPr marL="460375" indent="-223838">
              <a:buFont typeface="Arial" panose="020B0604020202020204" pitchFamily="34" charset="0"/>
              <a:buChar char="•"/>
            </a:pPr>
            <a:endParaRPr lang="en-US" sz="1600"/>
          </a:p>
          <a:p>
            <a:pPr marL="460375" indent="-223838">
              <a:buFont typeface="Arial" panose="020B0604020202020204" pitchFamily="34" charset="0"/>
              <a:buChar char="•"/>
            </a:pPr>
            <a:endParaRPr lang="en-US" sz="1600"/>
          </a:p>
        </p:txBody>
      </p:sp>
      <p:sp>
        <p:nvSpPr>
          <p:cNvPr id="13" name="TextBox 2">
            <a:extLst>
              <a:ext uri="{FF2B5EF4-FFF2-40B4-BE49-F238E27FC236}">
                <a16:creationId xmlns:a16="http://schemas.microsoft.com/office/drawing/2014/main" id="{103ECF43-5D1C-2213-9669-35FA75EEA164}"/>
              </a:ext>
            </a:extLst>
          </p:cNvPr>
          <p:cNvSpPr txBox="1"/>
          <p:nvPr/>
        </p:nvSpPr>
        <p:spPr>
          <a:xfrm>
            <a:off x="1752336" y="5637408"/>
            <a:ext cx="2685792" cy="830997"/>
          </a:xfrm>
          <a:prstGeom prst="rect">
            <a:avLst/>
          </a:prstGeom>
          <a:noFill/>
          <a:ln w="19050">
            <a:solidFill>
              <a:schemeClr val="accent1">
                <a:lumMod val="60000"/>
                <a:lumOff val="40000"/>
              </a:schemeClr>
            </a:solidFill>
          </a:ln>
        </p:spPr>
        <p:txBody>
          <a:bodyPr wrap="square" rtlCol="0">
            <a:spAutoFit/>
          </a:bodyPr>
          <a:lstStyle/>
          <a:p>
            <a:pPr algn="ctr"/>
            <a:r>
              <a:rPr lang="en-US" sz="1600" noProof="0"/>
              <a:t>Rely on satellite technology (wholesale or LEO option) to reach remote areas</a:t>
            </a:r>
          </a:p>
        </p:txBody>
      </p:sp>
      <p:sp>
        <p:nvSpPr>
          <p:cNvPr id="14" name="TextBox 8">
            <a:extLst>
              <a:ext uri="{FF2B5EF4-FFF2-40B4-BE49-F238E27FC236}">
                <a16:creationId xmlns:a16="http://schemas.microsoft.com/office/drawing/2014/main" id="{C54BCBF3-25A8-D8F1-550B-E10D8E74C58B}"/>
              </a:ext>
            </a:extLst>
          </p:cNvPr>
          <p:cNvSpPr txBox="1"/>
          <p:nvPr/>
        </p:nvSpPr>
        <p:spPr>
          <a:xfrm>
            <a:off x="1936577" y="5318228"/>
            <a:ext cx="2498184" cy="338554"/>
          </a:xfrm>
          <a:prstGeom prst="rect">
            <a:avLst/>
          </a:prstGeom>
          <a:noFill/>
        </p:spPr>
        <p:txBody>
          <a:bodyPr wrap="none" rtlCol="0">
            <a:spAutoFit/>
          </a:bodyPr>
          <a:lstStyle/>
          <a:p>
            <a:r>
              <a:rPr lang="es-ES_tradnl" sz="1600" b="1">
                <a:solidFill>
                  <a:srgbClr val="00B0F0"/>
                </a:solidFill>
                <a:latin typeface="+mj-lt"/>
              </a:rPr>
              <a:t>TECHNOLOGY OPTION</a:t>
            </a:r>
          </a:p>
        </p:txBody>
      </p:sp>
      <p:sp>
        <p:nvSpPr>
          <p:cNvPr id="16" name="TextBox 11">
            <a:extLst>
              <a:ext uri="{FF2B5EF4-FFF2-40B4-BE49-F238E27FC236}">
                <a16:creationId xmlns:a16="http://schemas.microsoft.com/office/drawing/2014/main" id="{DAC59D6F-F334-8C06-EEE6-1454198A8B48}"/>
              </a:ext>
            </a:extLst>
          </p:cNvPr>
          <p:cNvSpPr txBox="1"/>
          <p:nvPr/>
        </p:nvSpPr>
        <p:spPr>
          <a:xfrm>
            <a:off x="4666464" y="5643866"/>
            <a:ext cx="2492678" cy="830997"/>
          </a:xfrm>
          <a:prstGeom prst="rect">
            <a:avLst/>
          </a:prstGeom>
          <a:noFill/>
          <a:ln w="19050">
            <a:solidFill>
              <a:schemeClr val="accent1">
                <a:lumMod val="60000"/>
                <a:lumOff val="40000"/>
              </a:schemeClr>
            </a:solidFill>
          </a:ln>
        </p:spPr>
        <p:txBody>
          <a:bodyPr wrap="square" rtlCol="0">
            <a:spAutoFit/>
          </a:bodyPr>
          <a:lstStyle/>
          <a:p>
            <a:pPr algn="ctr"/>
            <a:r>
              <a:rPr lang="en-US" sz="1600" noProof="0"/>
              <a:t>Enforce infrastructure sharing to lower deployment costs</a:t>
            </a:r>
          </a:p>
        </p:txBody>
      </p:sp>
      <p:sp>
        <p:nvSpPr>
          <p:cNvPr id="17" name="TextBox 12">
            <a:extLst>
              <a:ext uri="{FF2B5EF4-FFF2-40B4-BE49-F238E27FC236}">
                <a16:creationId xmlns:a16="http://schemas.microsoft.com/office/drawing/2014/main" id="{1B93FD59-6A1A-F7AE-7376-61C158159BCD}"/>
              </a:ext>
            </a:extLst>
          </p:cNvPr>
          <p:cNvSpPr txBox="1"/>
          <p:nvPr/>
        </p:nvSpPr>
        <p:spPr>
          <a:xfrm>
            <a:off x="4678989" y="5320316"/>
            <a:ext cx="2429576" cy="338554"/>
          </a:xfrm>
          <a:prstGeom prst="rect">
            <a:avLst/>
          </a:prstGeom>
          <a:noFill/>
        </p:spPr>
        <p:txBody>
          <a:bodyPr wrap="none" rtlCol="0">
            <a:spAutoFit/>
          </a:bodyPr>
          <a:lstStyle/>
          <a:p>
            <a:r>
              <a:rPr lang="es-ES_tradnl" sz="1600" b="1">
                <a:solidFill>
                  <a:srgbClr val="00B0F0"/>
                </a:solidFill>
                <a:latin typeface="+mj-lt"/>
              </a:rPr>
              <a:t>REGULATORY OPTION</a:t>
            </a:r>
          </a:p>
        </p:txBody>
      </p:sp>
      <p:sp>
        <p:nvSpPr>
          <p:cNvPr id="18" name="TextBox 14">
            <a:extLst>
              <a:ext uri="{FF2B5EF4-FFF2-40B4-BE49-F238E27FC236}">
                <a16:creationId xmlns:a16="http://schemas.microsoft.com/office/drawing/2014/main" id="{10DDF747-250C-1687-84D1-956EF718A034}"/>
              </a:ext>
            </a:extLst>
          </p:cNvPr>
          <p:cNvSpPr txBox="1"/>
          <p:nvPr/>
        </p:nvSpPr>
        <p:spPr>
          <a:xfrm>
            <a:off x="7329548" y="5641778"/>
            <a:ext cx="3067308" cy="830997"/>
          </a:xfrm>
          <a:prstGeom prst="rect">
            <a:avLst/>
          </a:prstGeom>
          <a:noFill/>
          <a:ln w="19050">
            <a:solidFill>
              <a:schemeClr val="accent1">
                <a:lumMod val="60000"/>
                <a:lumOff val="40000"/>
              </a:schemeClr>
            </a:solidFill>
          </a:ln>
        </p:spPr>
        <p:txBody>
          <a:bodyPr wrap="square" rtlCol="0">
            <a:spAutoFit/>
          </a:bodyPr>
          <a:lstStyle/>
          <a:p>
            <a:pPr algn="ctr"/>
            <a:r>
              <a:rPr lang="en-US" sz="1600" noProof="0"/>
              <a:t>Increase USO or charge a fee to other </a:t>
            </a:r>
            <a:r>
              <a:rPr lang="en-US" sz="1600"/>
              <a:t>sectors benefitting from telecommunications</a:t>
            </a:r>
            <a:endParaRPr lang="en-US" sz="1600" noProof="0"/>
          </a:p>
        </p:txBody>
      </p:sp>
      <p:sp>
        <p:nvSpPr>
          <p:cNvPr id="19" name="TextBox 15">
            <a:extLst>
              <a:ext uri="{FF2B5EF4-FFF2-40B4-BE49-F238E27FC236}">
                <a16:creationId xmlns:a16="http://schemas.microsoft.com/office/drawing/2014/main" id="{8073E497-7D23-D24E-2483-362B9923FA52}"/>
              </a:ext>
            </a:extLst>
          </p:cNvPr>
          <p:cNvSpPr txBox="1"/>
          <p:nvPr/>
        </p:nvSpPr>
        <p:spPr>
          <a:xfrm>
            <a:off x="7930531" y="5322404"/>
            <a:ext cx="2036520" cy="338554"/>
          </a:xfrm>
          <a:prstGeom prst="rect">
            <a:avLst/>
          </a:prstGeom>
          <a:noFill/>
        </p:spPr>
        <p:txBody>
          <a:bodyPr wrap="none" rtlCol="0">
            <a:spAutoFit/>
          </a:bodyPr>
          <a:lstStyle/>
          <a:p>
            <a:r>
              <a:rPr lang="es-ES_tradnl" sz="1600" b="1">
                <a:solidFill>
                  <a:srgbClr val="00B0F0"/>
                </a:solidFill>
                <a:latin typeface="+mj-lt"/>
              </a:rPr>
              <a:t>FUNDING OPTION</a:t>
            </a:r>
          </a:p>
        </p:txBody>
      </p:sp>
      <p:sp>
        <p:nvSpPr>
          <p:cNvPr id="20" name="Left Brace 16">
            <a:extLst>
              <a:ext uri="{FF2B5EF4-FFF2-40B4-BE49-F238E27FC236}">
                <a16:creationId xmlns:a16="http://schemas.microsoft.com/office/drawing/2014/main" id="{37375B51-66C7-574D-4A06-CB69226E3502}"/>
              </a:ext>
            </a:extLst>
          </p:cNvPr>
          <p:cNvSpPr/>
          <p:nvPr/>
        </p:nvSpPr>
        <p:spPr>
          <a:xfrm rot="5400000">
            <a:off x="5875020" y="944616"/>
            <a:ext cx="399152" cy="8644520"/>
          </a:xfrm>
          <a:prstGeom prst="leftBrace">
            <a:avLst>
              <a:gd name="adj1" fmla="val 110563"/>
              <a:gd name="adj2" fmla="val 50000"/>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_tradnl">
              <a:latin typeface="+mj-lt"/>
            </a:endParaRPr>
          </a:p>
        </p:txBody>
      </p:sp>
      <p:pic>
        <p:nvPicPr>
          <p:cNvPr id="2" name="ITU logo blue">
            <a:extLst>
              <a:ext uri="{FF2B5EF4-FFF2-40B4-BE49-F238E27FC236}">
                <a16:creationId xmlns:a16="http://schemas.microsoft.com/office/drawing/2014/main" id="{C21D2755-44FA-3244-6758-E230D3C72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
        <p:nvSpPr>
          <p:cNvPr id="6" name="Text Placeholder 4">
            <a:extLst>
              <a:ext uri="{FF2B5EF4-FFF2-40B4-BE49-F238E27FC236}">
                <a16:creationId xmlns:a16="http://schemas.microsoft.com/office/drawing/2014/main" id="{A0219132-791C-8B41-4F84-4E5F2348867F}"/>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a:p>
            <a:endParaRPr lang="en-GB" sz="1600" dirty="0">
              <a:solidFill>
                <a:schemeClr val="accent3"/>
              </a:solidFill>
            </a:endParaRPr>
          </a:p>
        </p:txBody>
      </p:sp>
    </p:spTree>
    <p:extLst>
      <p:ext uri="{BB962C8B-B14F-4D97-AF65-F5344CB8AC3E}">
        <p14:creationId xmlns:p14="http://schemas.microsoft.com/office/powerpoint/2010/main" val="8761434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616074" y="829064"/>
            <a:ext cx="11328693" cy="867930"/>
          </a:xfrm>
        </p:spPr>
        <p:txBody>
          <a:bodyPr/>
          <a:lstStyle/>
          <a:p>
            <a:r>
              <a:rPr lang="en-US"/>
              <a:t>6. Based on the first results, the user can start changing inputs </a:t>
            </a:r>
            <a:br>
              <a:rPr lang="en-US"/>
            </a:br>
            <a:r>
              <a:rPr lang="en-US"/>
              <a:t>    to render the business case more attractive</a:t>
            </a:r>
          </a:p>
        </p:txBody>
      </p:sp>
      <p:sp>
        <p:nvSpPr>
          <p:cNvPr id="5" name="Text Placeholder 4">
            <a:extLst>
              <a:ext uri="{FF2B5EF4-FFF2-40B4-BE49-F238E27FC236}">
                <a16:creationId xmlns:a16="http://schemas.microsoft.com/office/drawing/2014/main" id="{62A01869-02B7-CC4F-C1EC-C4A4818CF00B}"/>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p:txBody>
      </p:sp>
      <p:pic>
        <p:nvPicPr>
          <p:cNvPr id="2" name="ITU logo blue">
            <a:extLst>
              <a:ext uri="{FF2B5EF4-FFF2-40B4-BE49-F238E27FC236}">
                <a16:creationId xmlns:a16="http://schemas.microsoft.com/office/drawing/2014/main" id="{BFB605FF-4B73-AE67-A788-19FC8A244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2956" y="5121230"/>
            <a:ext cx="1334919" cy="1731196"/>
          </a:xfrm>
          <a:prstGeom prst="rect">
            <a:avLst/>
          </a:prstGeom>
        </p:spPr>
      </p:pic>
      <p:pic>
        <p:nvPicPr>
          <p:cNvPr id="3" name="Imagen 8">
            <a:extLst>
              <a:ext uri="{FF2B5EF4-FFF2-40B4-BE49-F238E27FC236}">
                <a16:creationId xmlns:a16="http://schemas.microsoft.com/office/drawing/2014/main" id="{0A2D6A5C-7D4F-27AB-E7E4-BC83B37844D0}"/>
              </a:ext>
            </a:extLst>
          </p:cNvPr>
          <p:cNvPicPr>
            <a:picLocks noChangeAspect="1"/>
          </p:cNvPicPr>
          <p:nvPr/>
        </p:nvPicPr>
        <p:blipFill>
          <a:blip r:embed="rId3"/>
          <a:stretch>
            <a:fillRect/>
          </a:stretch>
        </p:blipFill>
        <p:spPr>
          <a:xfrm>
            <a:off x="81032" y="3154826"/>
            <a:ext cx="2984151" cy="2485811"/>
          </a:xfrm>
          <a:prstGeom prst="rect">
            <a:avLst/>
          </a:prstGeom>
          <a:ln>
            <a:solidFill>
              <a:schemeClr val="accent1"/>
            </a:solidFill>
          </a:ln>
        </p:spPr>
      </p:pic>
      <p:pic>
        <p:nvPicPr>
          <p:cNvPr id="6" name="Imagen 13">
            <a:extLst>
              <a:ext uri="{FF2B5EF4-FFF2-40B4-BE49-F238E27FC236}">
                <a16:creationId xmlns:a16="http://schemas.microsoft.com/office/drawing/2014/main" id="{6F8BFB2A-1A13-8FA0-2E9A-34BEE8479EDB}"/>
              </a:ext>
            </a:extLst>
          </p:cNvPr>
          <p:cNvPicPr>
            <a:picLocks noChangeAspect="1"/>
          </p:cNvPicPr>
          <p:nvPr/>
        </p:nvPicPr>
        <p:blipFill>
          <a:blip r:embed="rId4"/>
          <a:stretch>
            <a:fillRect/>
          </a:stretch>
        </p:blipFill>
        <p:spPr>
          <a:xfrm>
            <a:off x="3178831" y="3154825"/>
            <a:ext cx="2970683" cy="2485811"/>
          </a:xfrm>
          <a:prstGeom prst="rect">
            <a:avLst/>
          </a:prstGeom>
          <a:ln>
            <a:solidFill>
              <a:schemeClr val="accent1"/>
            </a:solidFill>
          </a:ln>
        </p:spPr>
      </p:pic>
      <p:pic>
        <p:nvPicPr>
          <p:cNvPr id="8" name="Imagen 15">
            <a:extLst>
              <a:ext uri="{FF2B5EF4-FFF2-40B4-BE49-F238E27FC236}">
                <a16:creationId xmlns:a16="http://schemas.microsoft.com/office/drawing/2014/main" id="{F1FB225D-1C3B-A181-6FC6-0EEEE5FFE88E}"/>
              </a:ext>
            </a:extLst>
          </p:cNvPr>
          <p:cNvPicPr>
            <a:picLocks noChangeAspect="1"/>
          </p:cNvPicPr>
          <p:nvPr/>
        </p:nvPicPr>
        <p:blipFill>
          <a:blip r:embed="rId5"/>
          <a:stretch>
            <a:fillRect/>
          </a:stretch>
        </p:blipFill>
        <p:spPr>
          <a:xfrm>
            <a:off x="6223463" y="3154825"/>
            <a:ext cx="2858366" cy="2485811"/>
          </a:xfrm>
          <a:prstGeom prst="rect">
            <a:avLst/>
          </a:prstGeom>
          <a:ln>
            <a:solidFill>
              <a:schemeClr val="accent1"/>
            </a:solidFill>
          </a:ln>
        </p:spPr>
      </p:pic>
      <p:pic>
        <p:nvPicPr>
          <p:cNvPr id="9" name="Imagen 17">
            <a:extLst>
              <a:ext uri="{FF2B5EF4-FFF2-40B4-BE49-F238E27FC236}">
                <a16:creationId xmlns:a16="http://schemas.microsoft.com/office/drawing/2014/main" id="{BBAD7170-B387-401E-D348-59762128C5B6}"/>
              </a:ext>
            </a:extLst>
          </p:cNvPr>
          <p:cNvPicPr>
            <a:picLocks noChangeAspect="1"/>
          </p:cNvPicPr>
          <p:nvPr/>
        </p:nvPicPr>
        <p:blipFill>
          <a:blip r:embed="rId6"/>
          <a:stretch>
            <a:fillRect/>
          </a:stretch>
        </p:blipFill>
        <p:spPr>
          <a:xfrm>
            <a:off x="9256515" y="3154825"/>
            <a:ext cx="2858366" cy="2456342"/>
          </a:xfrm>
          <a:prstGeom prst="rect">
            <a:avLst/>
          </a:prstGeom>
          <a:ln>
            <a:solidFill>
              <a:schemeClr val="accent1"/>
            </a:solidFill>
          </a:ln>
        </p:spPr>
      </p:pic>
      <p:sp>
        <p:nvSpPr>
          <p:cNvPr id="13" name="Rectángulo: esquinas redondeadas 12">
            <a:extLst>
              <a:ext uri="{FF2B5EF4-FFF2-40B4-BE49-F238E27FC236}">
                <a16:creationId xmlns:a16="http://schemas.microsoft.com/office/drawing/2014/main" id="{7821F9E3-0A4D-32D5-21BE-646E9E21C116}"/>
              </a:ext>
            </a:extLst>
          </p:cNvPr>
          <p:cNvSpPr/>
          <p:nvPr/>
        </p:nvSpPr>
        <p:spPr>
          <a:xfrm>
            <a:off x="9415833" y="1871408"/>
            <a:ext cx="2476769" cy="1030101"/>
          </a:xfrm>
          <a:prstGeom prst="roundRect">
            <a:avLst/>
          </a:prstGeom>
          <a:solidFill>
            <a:srgbClr val="20A8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bg1"/>
                </a:solidFill>
              </a:rPr>
              <a:t>3rd scenario: (2) + 0.06% fee on other sectors</a:t>
            </a:r>
          </a:p>
        </p:txBody>
      </p:sp>
      <p:sp>
        <p:nvSpPr>
          <p:cNvPr id="14" name="Rectángulo: esquinas redondeadas 14">
            <a:extLst>
              <a:ext uri="{FF2B5EF4-FFF2-40B4-BE49-F238E27FC236}">
                <a16:creationId xmlns:a16="http://schemas.microsoft.com/office/drawing/2014/main" id="{1306A486-D01E-43C7-4B10-D4CCC60BCFE1}"/>
              </a:ext>
            </a:extLst>
          </p:cNvPr>
          <p:cNvSpPr/>
          <p:nvPr/>
        </p:nvSpPr>
        <p:spPr>
          <a:xfrm>
            <a:off x="6191983" y="1898840"/>
            <a:ext cx="2858366" cy="1030102"/>
          </a:xfrm>
          <a:prstGeom prst="roundRect">
            <a:avLst/>
          </a:prstGeom>
          <a:solidFill>
            <a:srgbClr val="20A8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bg1"/>
                </a:solidFill>
              </a:rPr>
              <a:t>2nd scenario: (1) + USF covering 35% of investment + government subsidy 40% of price for 50% of population</a:t>
            </a:r>
          </a:p>
        </p:txBody>
      </p:sp>
      <p:sp>
        <p:nvSpPr>
          <p:cNvPr id="15" name="Rectángulo: esquinas redondeadas 15">
            <a:extLst>
              <a:ext uri="{FF2B5EF4-FFF2-40B4-BE49-F238E27FC236}">
                <a16:creationId xmlns:a16="http://schemas.microsoft.com/office/drawing/2014/main" id="{47386614-E61D-0B2B-AE79-1E0272D606A6}"/>
              </a:ext>
            </a:extLst>
          </p:cNvPr>
          <p:cNvSpPr/>
          <p:nvPr/>
        </p:nvSpPr>
        <p:spPr>
          <a:xfrm>
            <a:off x="3371064" y="1913729"/>
            <a:ext cx="2513483" cy="995310"/>
          </a:xfrm>
          <a:prstGeom prst="roundRect">
            <a:avLst/>
          </a:prstGeom>
          <a:solidFill>
            <a:srgbClr val="20A8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bg1"/>
                </a:solidFill>
              </a:rPr>
              <a:t>1st scenario: regulatory reform to mandate infrastructure sharing</a:t>
            </a:r>
          </a:p>
        </p:txBody>
      </p:sp>
      <p:sp>
        <p:nvSpPr>
          <p:cNvPr id="16" name="Oval 7">
            <a:extLst>
              <a:ext uri="{FF2B5EF4-FFF2-40B4-BE49-F238E27FC236}">
                <a16:creationId xmlns:a16="http://schemas.microsoft.com/office/drawing/2014/main" id="{0F34B63F-18E9-4172-A389-3384D36B62F9}"/>
              </a:ext>
            </a:extLst>
          </p:cNvPr>
          <p:cNvSpPr/>
          <p:nvPr/>
        </p:nvSpPr>
        <p:spPr>
          <a:xfrm>
            <a:off x="2056299" y="5121230"/>
            <a:ext cx="502400" cy="34347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echa: a la derecha 22">
            <a:extLst>
              <a:ext uri="{FF2B5EF4-FFF2-40B4-BE49-F238E27FC236}">
                <a16:creationId xmlns:a16="http://schemas.microsoft.com/office/drawing/2014/main" id="{E05E6246-6CFC-186D-1D27-8EA453EDCA42}"/>
              </a:ext>
            </a:extLst>
          </p:cNvPr>
          <p:cNvSpPr/>
          <p:nvPr/>
        </p:nvSpPr>
        <p:spPr>
          <a:xfrm>
            <a:off x="2569482" y="5209360"/>
            <a:ext cx="2470968" cy="16114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Oval 7">
            <a:extLst>
              <a:ext uri="{FF2B5EF4-FFF2-40B4-BE49-F238E27FC236}">
                <a16:creationId xmlns:a16="http://schemas.microsoft.com/office/drawing/2014/main" id="{1ABB4067-49D4-8592-707F-2A87754B228E}"/>
              </a:ext>
            </a:extLst>
          </p:cNvPr>
          <p:cNvSpPr/>
          <p:nvPr/>
        </p:nvSpPr>
        <p:spPr>
          <a:xfrm>
            <a:off x="5154098" y="5126962"/>
            <a:ext cx="503640" cy="33101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7">
            <a:extLst>
              <a:ext uri="{FF2B5EF4-FFF2-40B4-BE49-F238E27FC236}">
                <a16:creationId xmlns:a16="http://schemas.microsoft.com/office/drawing/2014/main" id="{0C539961-9483-3F3F-0FFC-DD904B8E69FB}"/>
              </a:ext>
            </a:extLst>
          </p:cNvPr>
          <p:cNvSpPr/>
          <p:nvPr/>
        </p:nvSpPr>
        <p:spPr>
          <a:xfrm>
            <a:off x="8124782" y="5209359"/>
            <a:ext cx="556074" cy="24086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echa: a la derecha 24">
            <a:extLst>
              <a:ext uri="{FF2B5EF4-FFF2-40B4-BE49-F238E27FC236}">
                <a16:creationId xmlns:a16="http://schemas.microsoft.com/office/drawing/2014/main" id="{3A95F99D-A034-2C5B-B49B-DFB2CF44B1B5}"/>
              </a:ext>
            </a:extLst>
          </p:cNvPr>
          <p:cNvSpPr/>
          <p:nvPr/>
        </p:nvSpPr>
        <p:spPr>
          <a:xfrm>
            <a:off x="5657738" y="5209359"/>
            <a:ext cx="2393095" cy="169013"/>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esquinas redondeadas 15">
            <a:extLst>
              <a:ext uri="{FF2B5EF4-FFF2-40B4-BE49-F238E27FC236}">
                <a16:creationId xmlns:a16="http://schemas.microsoft.com/office/drawing/2014/main" id="{BD11A58D-2911-61E1-E0AC-04E407FB0902}"/>
              </a:ext>
            </a:extLst>
          </p:cNvPr>
          <p:cNvSpPr/>
          <p:nvPr/>
        </p:nvSpPr>
        <p:spPr>
          <a:xfrm>
            <a:off x="284885" y="1906200"/>
            <a:ext cx="2513483" cy="995310"/>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tx1"/>
                </a:solidFill>
              </a:rPr>
              <a:t>Baseline case: project to expand FTTH coverage to all urban and suburban households (example)</a:t>
            </a:r>
          </a:p>
        </p:txBody>
      </p:sp>
      <p:sp>
        <p:nvSpPr>
          <p:cNvPr id="25" name="Oval 7">
            <a:extLst>
              <a:ext uri="{FF2B5EF4-FFF2-40B4-BE49-F238E27FC236}">
                <a16:creationId xmlns:a16="http://schemas.microsoft.com/office/drawing/2014/main" id="{73DB6939-9EB4-9C61-2CA3-4F32B5E00E4E}"/>
              </a:ext>
            </a:extLst>
          </p:cNvPr>
          <p:cNvSpPr/>
          <p:nvPr/>
        </p:nvSpPr>
        <p:spPr>
          <a:xfrm>
            <a:off x="11102471" y="5167876"/>
            <a:ext cx="503640" cy="33101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echa: a la derecha 24">
            <a:extLst>
              <a:ext uri="{FF2B5EF4-FFF2-40B4-BE49-F238E27FC236}">
                <a16:creationId xmlns:a16="http://schemas.microsoft.com/office/drawing/2014/main" id="{3F4319A5-37BF-E1F4-CA1D-B37285A62BCD}"/>
              </a:ext>
            </a:extLst>
          </p:cNvPr>
          <p:cNvSpPr/>
          <p:nvPr/>
        </p:nvSpPr>
        <p:spPr>
          <a:xfrm>
            <a:off x="8668899" y="5209359"/>
            <a:ext cx="2393095" cy="169013"/>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02112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computer&#10;&#10;Description automatically generated">
            <a:extLst>
              <a:ext uri="{FF2B5EF4-FFF2-40B4-BE49-F238E27FC236}">
                <a16:creationId xmlns:a16="http://schemas.microsoft.com/office/drawing/2014/main" id="{FE0A05A1-9FEE-40A1-B517-A5C998703D2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9454" r="19454"/>
          <a:stretch/>
        </p:blipFill>
        <p:spPr/>
      </p:pic>
      <p:sp>
        <p:nvSpPr>
          <p:cNvPr id="4" name="Title 3">
            <a:extLst>
              <a:ext uri="{FF2B5EF4-FFF2-40B4-BE49-F238E27FC236}">
                <a16:creationId xmlns:a16="http://schemas.microsoft.com/office/drawing/2014/main" id="{43933FA5-F997-4175-9503-D3A46EF60E4D}"/>
              </a:ext>
            </a:extLst>
          </p:cNvPr>
          <p:cNvSpPr>
            <a:spLocks noGrp="1"/>
          </p:cNvSpPr>
          <p:nvPr>
            <p:ph type="title"/>
          </p:nvPr>
        </p:nvSpPr>
        <p:spPr>
          <a:xfrm>
            <a:off x="634707" y="853454"/>
            <a:ext cx="6391643" cy="1862048"/>
          </a:xfrm>
        </p:spPr>
        <p:txBody>
          <a:bodyPr/>
          <a:lstStyle/>
          <a:p>
            <a:pPr>
              <a:lnSpc>
                <a:spcPct val="100000"/>
              </a:lnSpc>
            </a:pPr>
            <a:r>
              <a:rPr lang="en-US" sz="2300"/>
              <a:t>GEMS is a strategic enabler to address the coordination among governments, private sector, multilateral institutions, and civil society to address the connectivity challenge </a:t>
            </a:r>
          </a:p>
        </p:txBody>
      </p:sp>
      <p:sp>
        <p:nvSpPr>
          <p:cNvPr id="3" name="Text Placeholder 2">
            <a:extLst>
              <a:ext uri="{FF2B5EF4-FFF2-40B4-BE49-F238E27FC236}">
                <a16:creationId xmlns:a16="http://schemas.microsoft.com/office/drawing/2014/main" id="{E7C5D06F-DA01-480F-A437-F4CAC1C6F5F8}"/>
              </a:ext>
            </a:extLst>
          </p:cNvPr>
          <p:cNvSpPr>
            <a:spLocks noGrp="1"/>
          </p:cNvSpPr>
          <p:nvPr>
            <p:ph type="body" sz="half" idx="2"/>
          </p:nvPr>
        </p:nvSpPr>
        <p:spPr>
          <a:xfrm>
            <a:off x="431515" y="2891779"/>
            <a:ext cx="6391643" cy="3820167"/>
          </a:xfrm>
        </p:spPr>
        <p:txBody>
          <a:bodyPr/>
          <a:lstStyle/>
          <a:p>
            <a:pPr marL="285750" indent="-285750">
              <a:buFont typeface="Arial" panose="020B0604020202020204" pitchFamily="34" charset="0"/>
              <a:buChar char="•"/>
            </a:pPr>
            <a:r>
              <a:rPr lang="en-US"/>
              <a:t>Positioned as a “</a:t>
            </a:r>
            <a:r>
              <a:rPr lang="en-US" i="1"/>
              <a:t>diplomatic instrument</a:t>
            </a:r>
            <a:r>
              <a:rPr lang="en-US"/>
              <a:t>” to help policy makers negotiate with Multilateral Development Banks, sovereign funds, and other sectors ministries (finance, health, education, etc.) and agencies (innovation, technology competitiveness, etc.)</a:t>
            </a:r>
          </a:p>
          <a:p>
            <a:pPr marL="285750" indent="-285750">
              <a:buFont typeface="Arial" panose="020B0604020202020204" pitchFamily="34" charset="0"/>
              <a:buChar char="•"/>
            </a:pPr>
            <a:r>
              <a:rPr lang="en-US"/>
              <a:t>Promoted as an advocacy platform that can help regulators promote the idea of collaborative digital investment to other sectors of the economy</a:t>
            </a:r>
          </a:p>
          <a:p>
            <a:pPr marL="285750" indent="-285750">
              <a:buFont typeface="Arial" panose="020B0604020202020204" pitchFamily="34" charset="0"/>
              <a:buChar char="•"/>
            </a:pPr>
            <a:r>
              <a:rPr lang="en-US"/>
              <a:t>Help the private sector with access to capital</a:t>
            </a:r>
          </a:p>
          <a:p>
            <a:pPr marL="285750" indent="-285750">
              <a:buFont typeface="Arial" panose="020B0604020202020204" pitchFamily="34" charset="0"/>
              <a:buChar char="•"/>
            </a:pPr>
            <a:r>
              <a:rPr lang="en-US"/>
              <a:t>Stimulate awareness in other government agencies regarding the connectivity challenge </a:t>
            </a:r>
          </a:p>
        </p:txBody>
      </p:sp>
      <p:sp>
        <p:nvSpPr>
          <p:cNvPr id="5" name="TextBox 4">
            <a:extLst>
              <a:ext uri="{FF2B5EF4-FFF2-40B4-BE49-F238E27FC236}">
                <a16:creationId xmlns:a16="http://schemas.microsoft.com/office/drawing/2014/main" id="{E668FEBF-3DB0-01F4-DBEF-D7947C187FDD}"/>
              </a:ext>
            </a:extLst>
          </p:cNvPr>
          <p:cNvSpPr txBox="1"/>
          <p:nvPr/>
        </p:nvSpPr>
        <p:spPr>
          <a:xfrm>
            <a:off x="3049121" y="3244334"/>
            <a:ext cx="6098240" cy="369332"/>
          </a:xfrm>
          <a:prstGeom prst="rect">
            <a:avLst/>
          </a:prstGeom>
          <a:noFill/>
        </p:spPr>
        <p:txBody>
          <a:bodyPr wrap="square">
            <a:spAutoFit/>
          </a:bodyPr>
          <a:lstStyle/>
          <a:p>
            <a:r>
              <a:rPr lang="en-ZA"/>
              <a:t> </a:t>
            </a:r>
            <a:endParaRPr lang="en-US"/>
          </a:p>
        </p:txBody>
      </p:sp>
      <p:sp>
        <p:nvSpPr>
          <p:cNvPr id="9" name="Text Placeholder 4">
            <a:extLst>
              <a:ext uri="{FF2B5EF4-FFF2-40B4-BE49-F238E27FC236}">
                <a16:creationId xmlns:a16="http://schemas.microsoft.com/office/drawing/2014/main" id="{1131B0E2-E27C-44F7-7F94-199EE4046380}"/>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GEMS</a:t>
            </a:r>
            <a:endParaRPr lang="en-US" sz="1600" dirty="0">
              <a:cs typeface="Arial"/>
            </a:endParaRPr>
          </a:p>
        </p:txBody>
      </p:sp>
    </p:spTree>
    <p:extLst>
      <p:ext uri="{BB962C8B-B14F-4D97-AF65-F5344CB8AC3E}">
        <p14:creationId xmlns:p14="http://schemas.microsoft.com/office/powerpoint/2010/main" val="943992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B5969-F7C8-1451-B263-89876E76E640}"/>
            </a:ext>
          </a:extLst>
        </p:cNvPr>
        <p:cNvGrpSpPr/>
        <p:nvPr/>
      </p:nvGrpSpPr>
      <p:grpSpPr>
        <a:xfrm>
          <a:off x="0" y="0"/>
          <a:ext cx="0" cy="0"/>
          <a:chOff x="0" y="0"/>
          <a:chExt cx="0" cy="0"/>
        </a:xfrm>
      </p:grpSpPr>
      <p:sp>
        <p:nvSpPr>
          <p:cNvPr id="27" name="Shape 3">
            <a:extLst>
              <a:ext uri="{FF2B5EF4-FFF2-40B4-BE49-F238E27FC236}">
                <a16:creationId xmlns:a16="http://schemas.microsoft.com/office/drawing/2014/main" id="{5C82D0E4-35C8-B7B5-0FED-06466429CC8F}"/>
              </a:ext>
            </a:extLst>
          </p:cNvPr>
          <p:cNvSpPr/>
          <p:nvPr/>
        </p:nvSpPr>
        <p:spPr>
          <a:xfrm>
            <a:off x="104384" y="1736639"/>
            <a:ext cx="7667537" cy="950976"/>
          </a:xfrm>
          <a:prstGeom prst="rect">
            <a:avLst/>
          </a:prstGeom>
          <a:solidFill>
            <a:srgbClr val="FFFFFF">
              <a:alpha val="12000"/>
            </a:srgbClr>
          </a:solidFill>
          <a:ln w="12700">
            <a:solidFill>
              <a:srgbClr val="22D3EE">
                <a:alpha val="50000"/>
              </a:srgbClr>
            </a:solidFill>
            <a:prstDash val="solid"/>
          </a:ln>
        </p:spPr>
        <p:txBody>
          <a:bodyPr/>
          <a:lstStyle/>
          <a:p>
            <a:endParaRPr lang="en-US" sz="3200"/>
          </a:p>
        </p:txBody>
      </p:sp>
      <p:sp>
        <p:nvSpPr>
          <p:cNvPr id="4" name="Title 3">
            <a:extLst>
              <a:ext uri="{FF2B5EF4-FFF2-40B4-BE49-F238E27FC236}">
                <a16:creationId xmlns:a16="http://schemas.microsoft.com/office/drawing/2014/main" id="{043CB11E-8406-DC18-C04C-00014E28F7D5}"/>
              </a:ext>
            </a:extLst>
          </p:cNvPr>
          <p:cNvSpPr>
            <a:spLocks noGrp="1"/>
          </p:cNvSpPr>
          <p:nvPr>
            <p:ph type="title"/>
          </p:nvPr>
        </p:nvSpPr>
        <p:spPr>
          <a:xfrm>
            <a:off x="384317" y="699088"/>
            <a:ext cx="6354855" cy="739754"/>
          </a:xfrm>
        </p:spPr>
        <p:txBody>
          <a:bodyPr/>
          <a:lstStyle/>
          <a:p>
            <a:pPr>
              <a:lnSpc>
                <a:spcPct val="150000"/>
              </a:lnSpc>
            </a:pPr>
            <a:r>
              <a:rPr lang="en-GB" sz="3200">
                <a:latin typeface="+mn-lt"/>
              </a:rPr>
              <a:t>Key Takeaways</a:t>
            </a:r>
          </a:p>
        </p:txBody>
      </p:sp>
      <p:sp>
        <p:nvSpPr>
          <p:cNvPr id="15" name="Rectangle 14">
            <a:extLst>
              <a:ext uri="{FF2B5EF4-FFF2-40B4-BE49-F238E27FC236}">
                <a16:creationId xmlns:a16="http://schemas.microsoft.com/office/drawing/2014/main" id="{F3918594-0D0A-AB55-99B5-FF2EAC90FFC0}"/>
              </a:ext>
            </a:extLst>
          </p:cNvPr>
          <p:cNvSpPr/>
          <p:nvPr/>
        </p:nvSpPr>
        <p:spPr>
          <a:xfrm>
            <a:off x="7009898" y="6079459"/>
            <a:ext cx="5182102" cy="7716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50"/>
              <a:t>Sophie Kiladze, Chair of the UN Committee on the Rights of the Child</a:t>
            </a:r>
            <a:r>
              <a:rPr lang="en-CH" sz="1350"/>
              <a:t> </a:t>
            </a:r>
          </a:p>
        </p:txBody>
      </p:sp>
      <p:pic>
        <p:nvPicPr>
          <p:cNvPr id="11" name="Picture 10" descr="A blue logo with a black background&#10;&#10;Description automatically generated">
            <a:extLst>
              <a:ext uri="{FF2B5EF4-FFF2-40B4-BE49-F238E27FC236}">
                <a16:creationId xmlns:a16="http://schemas.microsoft.com/office/drawing/2014/main" id="{9740B53F-05BF-08B0-2B01-3AC6F97689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6819" y="6218714"/>
            <a:ext cx="485181" cy="534944"/>
          </a:xfrm>
          <a:prstGeom prst="rect">
            <a:avLst/>
          </a:prstGeom>
        </p:spPr>
      </p:pic>
      <p:sp>
        <p:nvSpPr>
          <p:cNvPr id="14" name="TextBox 13">
            <a:extLst>
              <a:ext uri="{FF2B5EF4-FFF2-40B4-BE49-F238E27FC236}">
                <a16:creationId xmlns:a16="http://schemas.microsoft.com/office/drawing/2014/main" id="{37321B81-705C-EF33-BC4A-929F75667ED2}"/>
              </a:ext>
            </a:extLst>
          </p:cNvPr>
          <p:cNvSpPr txBox="1"/>
          <p:nvPr/>
        </p:nvSpPr>
        <p:spPr>
          <a:xfrm>
            <a:off x="9339871" y="6381137"/>
            <a:ext cx="1149384" cy="253916"/>
          </a:xfrm>
          <a:prstGeom prst="rect">
            <a:avLst/>
          </a:prstGeom>
          <a:noFill/>
        </p:spPr>
        <p:txBody>
          <a:bodyPr wrap="square" rtlCol="0">
            <a:spAutoFit/>
          </a:bodyPr>
          <a:lstStyle/>
          <a:p>
            <a:r>
              <a:rPr lang="en-US" sz="1050" b="1" spc="-45">
                <a:latin typeface="Avenir Next LT Pro" panose="020B0504020202020204" pitchFamily="34" charset="0"/>
                <a:cs typeface="Times New Roman"/>
              </a:rPr>
              <a:t>@</a:t>
            </a:r>
            <a:r>
              <a:rPr lang="en-US" sz="1050" spc="-45">
                <a:latin typeface="Avenir Next LT Pro" panose="020B0504020202020204" pitchFamily="34" charset="0"/>
                <a:cs typeface="Times New Roman"/>
              </a:rPr>
              <a:t>ITUCPP</a:t>
            </a:r>
            <a:endParaRPr lang="en-GB" sz="1050" spc="-45">
              <a:latin typeface="Avenir Next LT Pro" panose="020B0504020202020204" pitchFamily="34" charset="0"/>
              <a:cs typeface="Times New Roman"/>
            </a:endParaRPr>
          </a:p>
        </p:txBody>
      </p:sp>
      <p:pic>
        <p:nvPicPr>
          <p:cNvPr id="13" name="Picture 12" descr="A qr code on a white background&#10;&#10;AI-generated content may be incorrect.">
            <a:extLst>
              <a:ext uri="{FF2B5EF4-FFF2-40B4-BE49-F238E27FC236}">
                <a16:creationId xmlns:a16="http://schemas.microsoft.com/office/drawing/2014/main" id="{BF586077-6417-B065-2DE6-011159DE1C02}"/>
              </a:ext>
            </a:extLst>
          </p:cNvPr>
          <p:cNvPicPr>
            <a:picLocks noChangeAspect="1"/>
          </p:cNvPicPr>
          <p:nvPr/>
        </p:nvPicPr>
        <p:blipFill>
          <a:blip r:embed="rId4"/>
          <a:stretch>
            <a:fillRect/>
          </a:stretch>
        </p:blipFill>
        <p:spPr>
          <a:xfrm>
            <a:off x="8499799" y="6068684"/>
            <a:ext cx="771663" cy="771663"/>
          </a:xfrm>
          <a:prstGeom prst="rect">
            <a:avLst/>
          </a:prstGeom>
        </p:spPr>
      </p:pic>
      <p:sp>
        <p:nvSpPr>
          <p:cNvPr id="12" name="TextBox 11">
            <a:extLst>
              <a:ext uri="{FF2B5EF4-FFF2-40B4-BE49-F238E27FC236}">
                <a16:creationId xmlns:a16="http://schemas.microsoft.com/office/drawing/2014/main" id="{C6980727-7785-AF1A-F54F-26D3F56166BE}"/>
              </a:ext>
            </a:extLst>
          </p:cNvPr>
          <p:cNvSpPr txBox="1"/>
          <p:nvPr/>
        </p:nvSpPr>
        <p:spPr>
          <a:xfrm>
            <a:off x="7351704" y="6339498"/>
            <a:ext cx="1169244" cy="346249"/>
          </a:xfrm>
          <a:prstGeom prst="rect">
            <a:avLst/>
          </a:prstGeom>
          <a:noFill/>
        </p:spPr>
        <p:txBody>
          <a:bodyPr wrap="square" lIns="68580" tIns="34290" rIns="68580" bIns="34290" rtlCol="0" anchor="t">
            <a:spAutoFit/>
          </a:bodyPr>
          <a:lstStyle/>
          <a:p>
            <a:r>
              <a:rPr lang="en-US" b="1" spc="150">
                <a:solidFill>
                  <a:schemeClr val="tx2">
                    <a:lumMod val="50000"/>
                    <a:lumOff val="50000"/>
                  </a:schemeClr>
                </a:solidFill>
                <a:latin typeface="Avenir Next LT Pro"/>
                <a:ea typeface="+mn-lt"/>
                <a:cs typeface="Arial"/>
              </a:rPr>
              <a:t>IT</a:t>
            </a:r>
            <a:r>
              <a:rPr lang="en-US" b="1">
                <a:solidFill>
                  <a:schemeClr val="tx2">
                    <a:lumMod val="50000"/>
                    <a:lumOff val="50000"/>
                  </a:schemeClr>
                </a:solidFill>
                <a:latin typeface="Avenir Next LT Pro"/>
                <a:ea typeface="+mn-lt"/>
                <a:cs typeface="Arial"/>
              </a:rPr>
              <a:t>U</a:t>
            </a:r>
            <a:r>
              <a:rPr lang="en-US" b="1" spc="-150">
                <a:latin typeface="Avenir Next LT Pro"/>
                <a:ea typeface="+mn-lt"/>
                <a:cs typeface="Arial"/>
              </a:rPr>
              <a:t>CPP</a:t>
            </a:r>
            <a:endParaRPr lang="en-US" b="1">
              <a:latin typeface="Avenir Next LT Pro"/>
              <a:cs typeface="Arial"/>
            </a:endParaRPr>
          </a:p>
        </p:txBody>
      </p:sp>
      <p:sp>
        <p:nvSpPr>
          <p:cNvPr id="9" name="Rectangle 8">
            <a:extLst>
              <a:ext uri="{FF2B5EF4-FFF2-40B4-BE49-F238E27FC236}">
                <a16:creationId xmlns:a16="http://schemas.microsoft.com/office/drawing/2014/main" id="{225EA2BB-8027-A4D1-4442-EC89BC165F5C}"/>
              </a:ext>
            </a:extLst>
          </p:cNvPr>
          <p:cNvSpPr/>
          <p:nvPr/>
        </p:nvSpPr>
        <p:spPr>
          <a:xfrm>
            <a:off x="7009898" y="6091550"/>
            <a:ext cx="5182102" cy="7716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50"/>
              <a:t>Sophie Kiladze, Chair of the UN Committee on the Rights of the Child</a:t>
            </a:r>
            <a:r>
              <a:rPr lang="en-CH" sz="1350"/>
              <a:t> </a:t>
            </a:r>
          </a:p>
        </p:txBody>
      </p:sp>
      <p:pic>
        <p:nvPicPr>
          <p:cNvPr id="20" name="Picture 19" descr="A blue logo with a black background&#10;&#10;Description automatically generated">
            <a:extLst>
              <a:ext uri="{FF2B5EF4-FFF2-40B4-BE49-F238E27FC236}">
                <a16:creationId xmlns:a16="http://schemas.microsoft.com/office/drawing/2014/main" id="{4558A973-7866-E69F-3CB3-841239033D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8433" y="6187043"/>
            <a:ext cx="485181" cy="534944"/>
          </a:xfrm>
          <a:prstGeom prst="rect">
            <a:avLst/>
          </a:prstGeom>
        </p:spPr>
      </p:pic>
      <p:pic>
        <p:nvPicPr>
          <p:cNvPr id="10" name="Picture Placeholder 9">
            <a:extLst>
              <a:ext uri="{FF2B5EF4-FFF2-40B4-BE49-F238E27FC236}">
                <a16:creationId xmlns:a16="http://schemas.microsoft.com/office/drawing/2014/main" id="{4A009C1B-26A5-036E-8856-44EE2E4A16B1}"/>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l="28784" r="28784"/>
          <a:stretch/>
        </p:blipFill>
        <p:spPr>
          <a:xfrm>
            <a:off x="7935155" y="0"/>
            <a:ext cx="4372485" cy="6858000"/>
          </a:xfrm>
        </p:spPr>
      </p:pic>
      <p:pic>
        <p:nvPicPr>
          <p:cNvPr id="24" name="Picture 23" descr="A blue logo with a black background&#10;&#10;Description automatically generated">
            <a:extLst>
              <a:ext uri="{FF2B5EF4-FFF2-40B4-BE49-F238E27FC236}">
                <a16:creationId xmlns:a16="http://schemas.microsoft.com/office/drawing/2014/main" id="{F4797970-977B-1F4E-F3C7-40B674C9D0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4090" y="6193922"/>
            <a:ext cx="485181" cy="534944"/>
          </a:xfrm>
          <a:prstGeom prst="rect">
            <a:avLst/>
          </a:prstGeom>
        </p:spPr>
      </p:pic>
      <p:sp>
        <p:nvSpPr>
          <p:cNvPr id="7" name="Text 4">
            <a:extLst>
              <a:ext uri="{FF2B5EF4-FFF2-40B4-BE49-F238E27FC236}">
                <a16:creationId xmlns:a16="http://schemas.microsoft.com/office/drawing/2014/main" id="{C9E85354-9D57-CBB8-AD84-83A55A255C7F}"/>
              </a:ext>
            </a:extLst>
          </p:cNvPr>
          <p:cNvSpPr/>
          <p:nvPr/>
        </p:nvSpPr>
        <p:spPr>
          <a:xfrm>
            <a:off x="470144" y="1813875"/>
            <a:ext cx="407076" cy="792480"/>
          </a:xfrm>
          <a:prstGeom prst="rect">
            <a:avLst/>
          </a:prstGeom>
          <a:noFill/>
          <a:ln/>
        </p:spPr>
        <p:txBody>
          <a:bodyPr wrap="square" lIns="0" tIns="0" rIns="0" bIns="0" rtlCol="0" anchor="ctr"/>
          <a:lstStyle/>
          <a:p>
            <a:r>
              <a:rPr lang="en-US" sz="3600" b="1">
                <a:solidFill>
                  <a:srgbClr val="22D3EE"/>
                </a:solidFill>
                <a:latin typeface="Calibri" pitchFamily="34" charset="0"/>
                <a:ea typeface="Calibri" pitchFamily="34" charset="-122"/>
                <a:cs typeface="Calibri" pitchFamily="34" charset="-120"/>
              </a:rPr>
              <a:t>1</a:t>
            </a:r>
            <a:endParaRPr lang="en-US" sz="3600"/>
          </a:p>
        </p:txBody>
      </p:sp>
      <p:sp>
        <p:nvSpPr>
          <p:cNvPr id="8" name="Text 5">
            <a:extLst>
              <a:ext uri="{FF2B5EF4-FFF2-40B4-BE49-F238E27FC236}">
                <a16:creationId xmlns:a16="http://schemas.microsoft.com/office/drawing/2014/main" id="{28264917-EFE8-89BF-9D43-A1210ADBF1D4}"/>
              </a:ext>
            </a:extLst>
          </p:cNvPr>
          <p:cNvSpPr/>
          <p:nvPr/>
        </p:nvSpPr>
        <p:spPr>
          <a:xfrm>
            <a:off x="957824" y="1856547"/>
            <a:ext cx="6621455" cy="707136"/>
          </a:xfrm>
          <a:prstGeom prst="rect">
            <a:avLst/>
          </a:prstGeom>
          <a:noFill/>
          <a:ln/>
        </p:spPr>
        <p:txBody>
          <a:bodyPr wrap="square" lIns="0" tIns="0" rIns="0" bIns="0" rtlCol="0" anchor="ctr"/>
          <a:lstStyle/>
          <a:p>
            <a:r>
              <a:rPr lang="en-US" sz="2000">
                <a:ea typeface="Calibri" pitchFamily="34" charset="-122"/>
                <a:cs typeface="Calibri" pitchFamily="34" charset="-120"/>
              </a:rPr>
              <a:t>CPP reveals infrastructure realities, gaps, costs, and optimal rollout paths</a:t>
            </a:r>
            <a:endParaRPr lang="en-US" sz="2000"/>
          </a:p>
        </p:txBody>
      </p:sp>
      <p:sp>
        <p:nvSpPr>
          <p:cNvPr id="16" name="Shape 6">
            <a:extLst>
              <a:ext uri="{FF2B5EF4-FFF2-40B4-BE49-F238E27FC236}">
                <a16:creationId xmlns:a16="http://schemas.microsoft.com/office/drawing/2014/main" id="{9A49C738-E54F-6946-6E30-5EC60CC221BE}"/>
              </a:ext>
            </a:extLst>
          </p:cNvPr>
          <p:cNvSpPr/>
          <p:nvPr/>
        </p:nvSpPr>
        <p:spPr>
          <a:xfrm>
            <a:off x="104384" y="2964142"/>
            <a:ext cx="7689208" cy="950976"/>
          </a:xfrm>
          <a:prstGeom prst="rect">
            <a:avLst/>
          </a:prstGeom>
          <a:solidFill>
            <a:srgbClr val="FFFFFF">
              <a:alpha val="12000"/>
            </a:srgbClr>
          </a:solidFill>
          <a:ln w="12700">
            <a:solidFill>
              <a:srgbClr val="22D3EE">
                <a:alpha val="50000"/>
              </a:srgbClr>
            </a:solidFill>
            <a:prstDash val="solid"/>
          </a:ln>
        </p:spPr>
        <p:txBody>
          <a:bodyPr/>
          <a:lstStyle/>
          <a:p>
            <a:endParaRPr lang="en-US" sz="3200"/>
          </a:p>
        </p:txBody>
      </p:sp>
      <p:sp>
        <p:nvSpPr>
          <p:cNvPr id="17" name="Text 7">
            <a:extLst>
              <a:ext uri="{FF2B5EF4-FFF2-40B4-BE49-F238E27FC236}">
                <a16:creationId xmlns:a16="http://schemas.microsoft.com/office/drawing/2014/main" id="{706A7629-74F6-2A4A-FEAA-1EC6670E9762}"/>
              </a:ext>
            </a:extLst>
          </p:cNvPr>
          <p:cNvSpPr/>
          <p:nvPr/>
        </p:nvSpPr>
        <p:spPr>
          <a:xfrm>
            <a:off x="469248" y="3075310"/>
            <a:ext cx="407076" cy="792480"/>
          </a:xfrm>
          <a:prstGeom prst="rect">
            <a:avLst/>
          </a:prstGeom>
          <a:noFill/>
          <a:ln/>
        </p:spPr>
        <p:txBody>
          <a:bodyPr wrap="square" lIns="0" tIns="0" rIns="0" bIns="0" rtlCol="0" anchor="ctr"/>
          <a:lstStyle/>
          <a:p>
            <a:r>
              <a:rPr lang="en-US" sz="3600" b="1">
                <a:solidFill>
                  <a:srgbClr val="22D3EE"/>
                </a:solidFill>
                <a:latin typeface="Calibri" pitchFamily="34" charset="0"/>
                <a:ea typeface="Calibri" pitchFamily="34" charset="-122"/>
                <a:cs typeface="Calibri" pitchFamily="34" charset="-120"/>
              </a:rPr>
              <a:t>2</a:t>
            </a:r>
            <a:endParaRPr lang="en-US" sz="3600"/>
          </a:p>
        </p:txBody>
      </p:sp>
      <p:sp>
        <p:nvSpPr>
          <p:cNvPr id="18" name="Text 8">
            <a:extLst>
              <a:ext uri="{FF2B5EF4-FFF2-40B4-BE49-F238E27FC236}">
                <a16:creationId xmlns:a16="http://schemas.microsoft.com/office/drawing/2014/main" id="{5F4C97FA-9B2D-4176-9F4F-0C88C214AE10}"/>
              </a:ext>
            </a:extLst>
          </p:cNvPr>
          <p:cNvSpPr/>
          <p:nvPr/>
        </p:nvSpPr>
        <p:spPr>
          <a:xfrm>
            <a:off x="896864" y="3093233"/>
            <a:ext cx="6875057" cy="707136"/>
          </a:xfrm>
          <a:prstGeom prst="rect">
            <a:avLst/>
          </a:prstGeom>
          <a:noFill/>
          <a:ln/>
        </p:spPr>
        <p:txBody>
          <a:bodyPr wrap="square" lIns="0" tIns="0" rIns="0" bIns="0" rtlCol="0" anchor="ctr"/>
          <a:lstStyle/>
          <a:p>
            <a:r>
              <a:rPr lang="en-US" sz="2000">
                <a:ea typeface="Calibri" pitchFamily="34" charset="-122"/>
                <a:cs typeface="Calibri" pitchFamily="34" charset="-120"/>
              </a:rPr>
              <a:t>GEMS translates those realities into GDP</a:t>
            </a:r>
            <a:endParaRPr lang="en-US" sz="2000"/>
          </a:p>
        </p:txBody>
      </p:sp>
      <p:sp>
        <p:nvSpPr>
          <p:cNvPr id="19" name="Shape 9">
            <a:extLst>
              <a:ext uri="{FF2B5EF4-FFF2-40B4-BE49-F238E27FC236}">
                <a16:creationId xmlns:a16="http://schemas.microsoft.com/office/drawing/2014/main" id="{DB9D3447-5394-51B7-AD57-6B62032D4CB8}"/>
              </a:ext>
            </a:extLst>
          </p:cNvPr>
          <p:cNvSpPr/>
          <p:nvPr/>
        </p:nvSpPr>
        <p:spPr>
          <a:xfrm>
            <a:off x="104384" y="4216667"/>
            <a:ext cx="7689208" cy="950976"/>
          </a:xfrm>
          <a:prstGeom prst="rect">
            <a:avLst/>
          </a:prstGeom>
          <a:solidFill>
            <a:srgbClr val="FFFFFF">
              <a:alpha val="12000"/>
            </a:srgbClr>
          </a:solidFill>
          <a:ln w="12700">
            <a:solidFill>
              <a:srgbClr val="22D3EE">
                <a:alpha val="50000"/>
              </a:srgbClr>
            </a:solidFill>
            <a:prstDash val="solid"/>
          </a:ln>
        </p:spPr>
        <p:txBody>
          <a:bodyPr/>
          <a:lstStyle/>
          <a:p>
            <a:endParaRPr lang="en-US" sz="3200"/>
          </a:p>
        </p:txBody>
      </p:sp>
      <p:sp>
        <p:nvSpPr>
          <p:cNvPr id="21" name="Text 10">
            <a:extLst>
              <a:ext uri="{FF2B5EF4-FFF2-40B4-BE49-F238E27FC236}">
                <a16:creationId xmlns:a16="http://schemas.microsoft.com/office/drawing/2014/main" id="{A5F47EA0-597D-9182-A32E-D6D96D606225}"/>
              </a:ext>
            </a:extLst>
          </p:cNvPr>
          <p:cNvSpPr/>
          <p:nvPr/>
        </p:nvSpPr>
        <p:spPr>
          <a:xfrm>
            <a:off x="469248" y="4371026"/>
            <a:ext cx="407076" cy="792480"/>
          </a:xfrm>
          <a:prstGeom prst="rect">
            <a:avLst/>
          </a:prstGeom>
          <a:noFill/>
          <a:ln/>
        </p:spPr>
        <p:txBody>
          <a:bodyPr wrap="square" lIns="0" tIns="0" rIns="0" bIns="0" rtlCol="0" anchor="ctr"/>
          <a:lstStyle/>
          <a:p>
            <a:r>
              <a:rPr lang="en-US" sz="3600" b="1">
                <a:solidFill>
                  <a:srgbClr val="22D3EE"/>
                </a:solidFill>
                <a:latin typeface="Calibri" pitchFamily="34" charset="0"/>
                <a:ea typeface="Calibri" pitchFamily="34" charset="-122"/>
                <a:cs typeface="Calibri" pitchFamily="34" charset="-120"/>
              </a:rPr>
              <a:t>3</a:t>
            </a:r>
            <a:endParaRPr lang="en-US" sz="3600"/>
          </a:p>
        </p:txBody>
      </p:sp>
      <p:sp>
        <p:nvSpPr>
          <p:cNvPr id="22" name="Text 11">
            <a:extLst>
              <a:ext uri="{FF2B5EF4-FFF2-40B4-BE49-F238E27FC236}">
                <a16:creationId xmlns:a16="http://schemas.microsoft.com/office/drawing/2014/main" id="{4F3A14C6-4CC1-2905-97CA-00BAD40E4D4C}"/>
              </a:ext>
            </a:extLst>
          </p:cNvPr>
          <p:cNvSpPr/>
          <p:nvPr/>
        </p:nvSpPr>
        <p:spPr>
          <a:xfrm>
            <a:off x="876324" y="4456370"/>
            <a:ext cx="6682415" cy="707136"/>
          </a:xfrm>
          <a:prstGeom prst="rect">
            <a:avLst/>
          </a:prstGeom>
          <a:noFill/>
          <a:ln/>
        </p:spPr>
        <p:txBody>
          <a:bodyPr wrap="square" lIns="0" tIns="0" rIns="0" bIns="0" rtlCol="0" anchor="ctr"/>
          <a:lstStyle/>
          <a:p>
            <a:r>
              <a:rPr lang="en-US" sz="2000">
                <a:ea typeface="Calibri" pitchFamily="34" charset="-122"/>
                <a:cs typeface="Calibri" pitchFamily="34" charset="-120"/>
              </a:rPr>
              <a:t>Together, they create a powerful evidence loop for regulators, policymakers, and investors</a:t>
            </a:r>
            <a:endParaRPr lang="en-US" sz="2000"/>
          </a:p>
        </p:txBody>
      </p:sp>
      <p:sp>
        <p:nvSpPr>
          <p:cNvPr id="23" name="Shape 12">
            <a:extLst>
              <a:ext uri="{FF2B5EF4-FFF2-40B4-BE49-F238E27FC236}">
                <a16:creationId xmlns:a16="http://schemas.microsoft.com/office/drawing/2014/main" id="{4E680593-DCC7-33E3-6614-3393EBB9A4B6}"/>
              </a:ext>
            </a:extLst>
          </p:cNvPr>
          <p:cNvSpPr/>
          <p:nvPr/>
        </p:nvSpPr>
        <p:spPr>
          <a:xfrm>
            <a:off x="104384" y="5526405"/>
            <a:ext cx="7689208" cy="950976"/>
          </a:xfrm>
          <a:prstGeom prst="rect">
            <a:avLst/>
          </a:prstGeom>
          <a:solidFill>
            <a:srgbClr val="FFFFFF">
              <a:alpha val="12000"/>
            </a:srgbClr>
          </a:solidFill>
          <a:ln w="12700">
            <a:solidFill>
              <a:srgbClr val="22D3EE">
                <a:alpha val="50000"/>
              </a:srgbClr>
            </a:solidFill>
            <a:prstDash val="solid"/>
          </a:ln>
        </p:spPr>
        <p:txBody>
          <a:bodyPr/>
          <a:lstStyle/>
          <a:p>
            <a:endParaRPr lang="en-US" sz="3200"/>
          </a:p>
        </p:txBody>
      </p:sp>
      <p:sp>
        <p:nvSpPr>
          <p:cNvPr id="25" name="Text 13">
            <a:extLst>
              <a:ext uri="{FF2B5EF4-FFF2-40B4-BE49-F238E27FC236}">
                <a16:creationId xmlns:a16="http://schemas.microsoft.com/office/drawing/2014/main" id="{5FB09F64-C432-260C-A94A-26158F8060EB}"/>
              </a:ext>
            </a:extLst>
          </p:cNvPr>
          <p:cNvSpPr/>
          <p:nvPr/>
        </p:nvSpPr>
        <p:spPr>
          <a:xfrm>
            <a:off x="386675" y="5571512"/>
            <a:ext cx="407076" cy="792480"/>
          </a:xfrm>
          <a:prstGeom prst="rect">
            <a:avLst/>
          </a:prstGeom>
          <a:noFill/>
          <a:ln/>
        </p:spPr>
        <p:txBody>
          <a:bodyPr wrap="square" lIns="0" tIns="0" rIns="0" bIns="0" rtlCol="0" anchor="ctr"/>
          <a:lstStyle/>
          <a:p>
            <a:r>
              <a:rPr lang="en-US" sz="3600" b="1">
                <a:solidFill>
                  <a:srgbClr val="22D3EE"/>
                </a:solidFill>
                <a:latin typeface="Calibri" pitchFamily="34" charset="0"/>
                <a:ea typeface="Calibri" pitchFamily="34" charset="-122"/>
                <a:cs typeface="Calibri" pitchFamily="34" charset="-120"/>
              </a:rPr>
              <a:t>4</a:t>
            </a:r>
            <a:endParaRPr lang="en-US" sz="3600"/>
          </a:p>
        </p:txBody>
      </p:sp>
      <p:sp>
        <p:nvSpPr>
          <p:cNvPr id="26" name="Text 14">
            <a:extLst>
              <a:ext uri="{FF2B5EF4-FFF2-40B4-BE49-F238E27FC236}">
                <a16:creationId xmlns:a16="http://schemas.microsoft.com/office/drawing/2014/main" id="{7C74D690-35CD-FF6A-7425-39684489D7B4}"/>
              </a:ext>
            </a:extLst>
          </p:cNvPr>
          <p:cNvSpPr/>
          <p:nvPr/>
        </p:nvSpPr>
        <p:spPr>
          <a:xfrm>
            <a:off x="918535" y="5648325"/>
            <a:ext cx="6875057" cy="707136"/>
          </a:xfrm>
          <a:prstGeom prst="rect">
            <a:avLst/>
          </a:prstGeom>
          <a:noFill/>
          <a:ln/>
        </p:spPr>
        <p:txBody>
          <a:bodyPr wrap="square" lIns="0" tIns="0" rIns="0" bIns="0" rtlCol="0" anchor="ctr"/>
          <a:lstStyle/>
          <a:p>
            <a:r>
              <a:rPr lang="en-US" sz="2000">
                <a:ea typeface="Calibri" pitchFamily="34" charset="-122"/>
                <a:cs typeface="Calibri" pitchFamily="34" charset="-120"/>
              </a:rPr>
              <a:t>Decisions backed by data reduce risk, increase impact, and accelerate digital inclusion</a:t>
            </a:r>
            <a:endParaRPr lang="en-US" sz="2000"/>
          </a:p>
        </p:txBody>
      </p:sp>
      <p:sp>
        <p:nvSpPr>
          <p:cNvPr id="5" name="Text Placeholder 4">
            <a:extLst>
              <a:ext uri="{FF2B5EF4-FFF2-40B4-BE49-F238E27FC236}">
                <a16:creationId xmlns:a16="http://schemas.microsoft.com/office/drawing/2014/main" id="{F3CC1856-6A49-5C0F-1552-CA0474D91BFE}"/>
              </a:ext>
            </a:extLst>
          </p:cNvPr>
          <p:cNvSpPr txBox="1">
            <a:spLocks/>
          </p:cNvSpPr>
          <p:nvPr/>
        </p:nvSpPr>
        <p:spPr>
          <a:xfrm>
            <a:off x="598599" y="311056"/>
            <a:ext cx="4554538" cy="308803"/>
          </a:xfrm>
          <a:prstGeom prst="rect">
            <a:avLst/>
          </a:prstGeom>
        </p:spPr>
        <p:txBody>
          <a:bodyPr/>
          <a:lstStyle>
            <a:lvl1pPr marL="91440" indent="0" algn="l" defTabSz="914400" rtl="0" eaLnBrk="1" latinLnBrk="0" hangingPunct="1">
              <a:lnSpc>
                <a:spcPts val="2200"/>
              </a:lnSpc>
              <a:spcBef>
                <a:spcPts val="10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1pPr>
            <a:lvl2pPr marL="8343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tx2">
                    <a:lumMod val="50000"/>
                    <a:lumOff val="50000"/>
                  </a:schemeClr>
                </a:solidFill>
                <a:ea typeface="+mn-lt"/>
                <a:cs typeface="Arial"/>
              </a:rPr>
              <a:t>CPP and GEMS</a:t>
            </a:r>
            <a:endParaRPr lang="en-US" sz="1600" dirty="0">
              <a:cs typeface="Arial"/>
            </a:endParaRPr>
          </a:p>
        </p:txBody>
      </p:sp>
    </p:spTree>
    <p:extLst>
      <p:ext uri="{BB962C8B-B14F-4D97-AF65-F5344CB8AC3E}">
        <p14:creationId xmlns:p14="http://schemas.microsoft.com/office/powerpoint/2010/main" val="32344222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90EA8B4-7FB8-A22E-52DB-A543178A2615}"/>
              </a:ext>
            </a:extLst>
          </p:cNvPr>
          <p:cNvSpPr>
            <a:spLocks noGrp="1"/>
          </p:cNvSpPr>
          <p:nvPr>
            <p:ph type="pic" idx="1"/>
          </p:nvPr>
        </p:nvSpPr>
        <p:spPr/>
        <p:txBody>
          <a:bodyPr/>
          <a:lstStyle/>
          <a:p>
            <a:endParaRPr lang="en-CH"/>
          </a:p>
        </p:txBody>
      </p:sp>
      <p:sp>
        <p:nvSpPr>
          <p:cNvPr id="4" name="Text Placeholder 3">
            <a:extLst>
              <a:ext uri="{FF2B5EF4-FFF2-40B4-BE49-F238E27FC236}">
                <a16:creationId xmlns:a16="http://schemas.microsoft.com/office/drawing/2014/main" id="{911D4570-A8C5-8E87-7908-867780E3EFAF}"/>
              </a:ext>
            </a:extLst>
          </p:cNvPr>
          <p:cNvSpPr>
            <a:spLocks noGrp="1"/>
          </p:cNvSpPr>
          <p:nvPr>
            <p:ph type="body" sz="half" idx="2"/>
          </p:nvPr>
        </p:nvSpPr>
        <p:spPr>
          <a:xfrm>
            <a:off x="269272" y="843504"/>
            <a:ext cx="6541046" cy="3820167"/>
          </a:xfrm>
        </p:spPr>
        <p:txBody>
          <a:bodyPr/>
          <a:lstStyle/>
          <a:p>
            <a:pPr marL="285750" indent="-285750">
              <a:buFont typeface="Arial" panose="020B0604020202020204" pitchFamily="34" charset="0"/>
              <a:buChar char="•"/>
            </a:pPr>
            <a:r>
              <a:rPr lang="en-US" sz="1600" dirty="0"/>
              <a:t>Satellite telecommunications practices across five emerging markets: </a:t>
            </a:r>
            <a:r>
              <a:rPr lang="en-US" sz="1600" b="1" dirty="0"/>
              <a:t>Brazil, Indonesia, Kenya, Nigeria, and South Africa</a:t>
            </a:r>
            <a:r>
              <a:rPr lang="en-US" sz="1600" dirty="0"/>
              <a:t>. </a:t>
            </a:r>
          </a:p>
          <a:p>
            <a:pPr marL="285750" indent="-285750">
              <a:buFont typeface="Arial" panose="020B0604020202020204" pitchFamily="34" charset="0"/>
              <a:buChar char="•"/>
            </a:pPr>
            <a:r>
              <a:rPr lang="en-US" sz="1600" dirty="0"/>
              <a:t>These countries have adopted measures to address </a:t>
            </a:r>
            <a:r>
              <a:rPr lang="en-US" sz="1600" b="1" dirty="0"/>
              <a:t>universal digital connectivity challenges </a:t>
            </a:r>
            <a:r>
              <a:rPr lang="en-US" sz="1600" dirty="0"/>
              <a:t>through satellite technology that represent varying stages of satellite market development and regulatory sophistication. </a:t>
            </a:r>
          </a:p>
          <a:p>
            <a:pPr marL="285750" indent="-285750">
              <a:buFont typeface="Arial" panose="020B0604020202020204" pitchFamily="34" charset="0"/>
              <a:buChar char="•"/>
            </a:pPr>
            <a:r>
              <a:rPr lang="en-US" sz="1600" dirty="0"/>
              <a:t>Each of these countries faces unique geographical, economic, and political considerations as they navigate the expansion of satellites services, </a:t>
            </a:r>
            <a:r>
              <a:rPr lang="en-US" sz="1600" b="1" dirty="0"/>
              <a:t>from traditional geostationary orbit (GSO) satellites to emerging satellite opportunities such as non-geostationary satellite orbit (NGSO) constellations</a:t>
            </a:r>
            <a:r>
              <a:rPr lang="en-US" sz="1600" dirty="0"/>
              <a:t>.</a:t>
            </a:r>
          </a:p>
          <a:p>
            <a:pPr marL="285750" indent="-285750">
              <a:buFont typeface="Arial" panose="020B0604020202020204" pitchFamily="34" charset="0"/>
              <a:buChar char="•"/>
            </a:pPr>
            <a:r>
              <a:rPr lang="en-US" sz="1600" dirty="0"/>
              <a:t>Through detailed case studies of both successful practices and persistent challenges, this analysis provides valuable insights for policy-makers seeking to leverage satellite technology as a crucial component of universal digital access strategies in emerging markets. The case studies </a:t>
            </a:r>
            <a:r>
              <a:rPr lang="en-US" sz="1600" dirty="0" err="1"/>
              <a:t>analyse</a:t>
            </a:r>
            <a:r>
              <a:rPr lang="en-US" sz="1600" dirty="0"/>
              <a:t> topics regarding the regulatory framework, market dynamics, key policy debates, and implementation challenges of the five key countries.</a:t>
            </a:r>
          </a:p>
        </p:txBody>
      </p:sp>
      <p:sp>
        <p:nvSpPr>
          <p:cNvPr id="5" name="Text Placeholder 4">
            <a:extLst>
              <a:ext uri="{FF2B5EF4-FFF2-40B4-BE49-F238E27FC236}">
                <a16:creationId xmlns:a16="http://schemas.microsoft.com/office/drawing/2014/main" id="{569750C0-884F-DBA4-9D4B-8DBD17D5DB02}"/>
              </a:ext>
            </a:extLst>
          </p:cNvPr>
          <p:cNvSpPr>
            <a:spLocks noGrp="1"/>
          </p:cNvSpPr>
          <p:nvPr>
            <p:ph type="body" sz="quarter" idx="10"/>
          </p:nvPr>
        </p:nvSpPr>
        <p:spPr>
          <a:xfrm>
            <a:off x="616073" y="313371"/>
            <a:ext cx="5891313" cy="354197"/>
          </a:xfrm>
        </p:spPr>
        <p:txBody>
          <a:bodyPr/>
          <a:lstStyle/>
          <a:p>
            <a:r>
              <a:rPr lang="en-US" dirty="0">
                <a:solidFill>
                  <a:schemeClr val="bg1">
                    <a:lumMod val="75000"/>
                  </a:schemeClr>
                </a:solidFill>
              </a:rPr>
              <a:t>Satellite Communications: Regulatory Perspectives</a:t>
            </a:r>
            <a:endParaRPr lang="en-CH" dirty="0">
              <a:solidFill>
                <a:schemeClr val="bg1">
                  <a:lumMod val="75000"/>
                </a:schemeClr>
              </a:solidFill>
            </a:endParaRPr>
          </a:p>
        </p:txBody>
      </p:sp>
      <p:pic>
        <p:nvPicPr>
          <p:cNvPr id="7" name="Picture 6">
            <a:extLst>
              <a:ext uri="{FF2B5EF4-FFF2-40B4-BE49-F238E27FC236}">
                <a16:creationId xmlns:a16="http://schemas.microsoft.com/office/drawing/2014/main" id="{C4486828-87C0-AEEA-B2DD-70E275C2BC9D}"/>
              </a:ext>
            </a:extLst>
          </p:cNvPr>
          <p:cNvPicPr>
            <a:picLocks noChangeAspect="1"/>
          </p:cNvPicPr>
          <p:nvPr/>
        </p:nvPicPr>
        <p:blipFill>
          <a:blip r:embed="rId2"/>
          <a:stretch>
            <a:fillRect/>
          </a:stretch>
        </p:blipFill>
        <p:spPr>
          <a:xfrm>
            <a:off x="7399348" y="252442"/>
            <a:ext cx="4444945" cy="62648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27608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3DCB8-EF8E-AD10-15CF-492742E52D4D}"/>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A0FB908-E424-A7C9-7FF8-3E1C7FCF510B}"/>
              </a:ext>
            </a:extLst>
          </p:cNvPr>
          <p:cNvSpPr>
            <a:spLocks noGrp="1"/>
          </p:cNvSpPr>
          <p:nvPr>
            <p:ph type="pic" idx="1"/>
          </p:nvPr>
        </p:nvSpPr>
        <p:spPr/>
        <p:txBody>
          <a:bodyPr/>
          <a:lstStyle/>
          <a:p>
            <a:endParaRPr lang="en-CH"/>
          </a:p>
        </p:txBody>
      </p:sp>
      <p:sp>
        <p:nvSpPr>
          <p:cNvPr id="4" name="Text Placeholder 3">
            <a:extLst>
              <a:ext uri="{FF2B5EF4-FFF2-40B4-BE49-F238E27FC236}">
                <a16:creationId xmlns:a16="http://schemas.microsoft.com/office/drawing/2014/main" id="{EFEABBF3-89C5-041C-12B3-BA1D05B23FEE}"/>
              </a:ext>
            </a:extLst>
          </p:cNvPr>
          <p:cNvSpPr>
            <a:spLocks noGrp="1"/>
          </p:cNvSpPr>
          <p:nvPr>
            <p:ph type="body" sz="half" idx="2"/>
          </p:nvPr>
        </p:nvSpPr>
        <p:spPr>
          <a:xfrm>
            <a:off x="269272" y="736914"/>
            <a:ext cx="6757078" cy="3820167"/>
          </a:xfrm>
        </p:spPr>
        <p:txBody>
          <a:bodyPr/>
          <a:lstStyle/>
          <a:p>
            <a:r>
              <a:rPr lang="en-US" b="1" dirty="0"/>
              <a:t>The main barriers to the expansion of satellite connectivity: </a:t>
            </a:r>
          </a:p>
          <a:p>
            <a:pPr marL="285750" indent="-285750">
              <a:buFont typeface="Arial" panose="020B0604020202020204" pitchFamily="34" charset="0"/>
              <a:buChar char="•"/>
            </a:pPr>
            <a:r>
              <a:rPr lang="en-US" sz="1500" b="1" dirty="0"/>
              <a:t>Affordability and funding constraints: </a:t>
            </a:r>
            <a:r>
              <a:rPr lang="en-US" sz="1500" dirty="0"/>
              <a:t>the cost of satellite Internet services and equipment remains high relative to average incomes, especially in rural and underserved areas. All countries face challenges in making satellite connectivity financially sustainable, both for end-users and for government-backed programmes.</a:t>
            </a:r>
          </a:p>
          <a:p>
            <a:pPr marL="285750" indent="-285750">
              <a:buFont typeface="Arial" panose="020B0604020202020204" pitchFamily="34" charset="0"/>
              <a:buChar char="•"/>
            </a:pPr>
            <a:r>
              <a:rPr lang="en-US" sz="1500" b="1" dirty="0"/>
              <a:t>Digital sovereignty and market concentration concerns: </a:t>
            </a:r>
            <a:r>
              <a:rPr lang="en-US" sz="1500" dirty="0"/>
              <a:t>the dominance of foreign satellite operators and the implications for digital sovereignty, including risks of unilateral service disruption and dependency on external providers.</a:t>
            </a:r>
          </a:p>
          <a:p>
            <a:pPr marL="285750" indent="-285750">
              <a:buFont typeface="Arial" panose="020B0604020202020204" pitchFamily="34" charset="0"/>
              <a:buChar char="•"/>
            </a:pPr>
            <a:r>
              <a:rPr lang="en-US" sz="1500" b="1" dirty="0"/>
              <a:t>Infrastructure gaps: </a:t>
            </a:r>
            <a:r>
              <a:rPr lang="en-US" sz="1500" dirty="0"/>
              <a:t>limited access to reliable electricity in remote areas is a significant barrier, affecting the deployment and operation of satellite terminals. This is particularly acute in rural regions where grid infrastructure is lacking or unreliable.</a:t>
            </a:r>
          </a:p>
          <a:p>
            <a:pPr marL="285750" indent="-285750">
              <a:buFont typeface="Arial" panose="020B0604020202020204" pitchFamily="34" charset="0"/>
              <a:buChar char="•"/>
            </a:pPr>
            <a:r>
              <a:rPr lang="en-US" sz="1500" b="1" dirty="0"/>
              <a:t>Technical expertise limitations: </a:t>
            </a:r>
            <a:r>
              <a:rPr lang="en-US" sz="1500" dirty="0"/>
              <a:t>there is a shortage of domestic technical capacity to manage, operate, and maintain complex satellite systems, which affects the sustainability and effectiveness of satellite programmes in all count</a:t>
            </a:r>
          </a:p>
        </p:txBody>
      </p:sp>
      <p:sp>
        <p:nvSpPr>
          <p:cNvPr id="5" name="Text Placeholder 4">
            <a:extLst>
              <a:ext uri="{FF2B5EF4-FFF2-40B4-BE49-F238E27FC236}">
                <a16:creationId xmlns:a16="http://schemas.microsoft.com/office/drawing/2014/main" id="{2E27E25E-0D85-011A-E5B1-25BFE55CAF81}"/>
              </a:ext>
            </a:extLst>
          </p:cNvPr>
          <p:cNvSpPr>
            <a:spLocks noGrp="1"/>
          </p:cNvSpPr>
          <p:nvPr>
            <p:ph type="body" sz="quarter" idx="10"/>
          </p:nvPr>
        </p:nvSpPr>
        <p:spPr>
          <a:xfrm>
            <a:off x="616073" y="313371"/>
            <a:ext cx="5891313" cy="354197"/>
          </a:xfrm>
        </p:spPr>
        <p:txBody>
          <a:bodyPr/>
          <a:lstStyle/>
          <a:p>
            <a:r>
              <a:rPr lang="en-US" dirty="0">
                <a:solidFill>
                  <a:schemeClr val="bg1">
                    <a:lumMod val="75000"/>
                  </a:schemeClr>
                </a:solidFill>
              </a:rPr>
              <a:t>Satellite Communications: Regulatory Perspectives</a:t>
            </a:r>
            <a:endParaRPr lang="en-CH" dirty="0">
              <a:solidFill>
                <a:schemeClr val="bg1">
                  <a:lumMod val="75000"/>
                </a:schemeClr>
              </a:solidFill>
            </a:endParaRPr>
          </a:p>
        </p:txBody>
      </p:sp>
      <p:pic>
        <p:nvPicPr>
          <p:cNvPr id="6" name="Picture 5">
            <a:extLst>
              <a:ext uri="{FF2B5EF4-FFF2-40B4-BE49-F238E27FC236}">
                <a16:creationId xmlns:a16="http://schemas.microsoft.com/office/drawing/2014/main" id="{D02087C4-B478-4AA0-4496-34D7D56F6594}"/>
              </a:ext>
            </a:extLst>
          </p:cNvPr>
          <p:cNvPicPr>
            <a:picLocks noChangeAspect="1"/>
          </p:cNvPicPr>
          <p:nvPr/>
        </p:nvPicPr>
        <p:blipFill>
          <a:blip r:embed="rId2"/>
          <a:stretch>
            <a:fillRect/>
          </a:stretch>
        </p:blipFill>
        <p:spPr>
          <a:xfrm>
            <a:off x="7572133" y="39269"/>
            <a:ext cx="4199760" cy="2650627"/>
          </a:xfrm>
          <a:prstGeom prst="rect">
            <a:avLst/>
          </a:prstGeom>
        </p:spPr>
      </p:pic>
      <p:pic>
        <p:nvPicPr>
          <p:cNvPr id="9" name="Picture 8">
            <a:extLst>
              <a:ext uri="{FF2B5EF4-FFF2-40B4-BE49-F238E27FC236}">
                <a16:creationId xmlns:a16="http://schemas.microsoft.com/office/drawing/2014/main" id="{EA238209-98E4-D2F3-B802-7958BBCD458D}"/>
              </a:ext>
            </a:extLst>
          </p:cNvPr>
          <p:cNvPicPr>
            <a:picLocks noChangeAspect="1"/>
          </p:cNvPicPr>
          <p:nvPr/>
        </p:nvPicPr>
        <p:blipFill>
          <a:blip r:embed="rId3"/>
          <a:stretch>
            <a:fillRect/>
          </a:stretch>
        </p:blipFill>
        <p:spPr>
          <a:xfrm>
            <a:off x="7588963" y="2692712"/>
            <a:ext cx="4199760" cy="4104311"/>
          </a:xfrm>
          <a:prstGeom prst="rect">
            <a:avLst/>
          </a:prstGeom>
        </p:spPr>
      </p:pic>
    </p:spTree>
    <p:extLst>
      <p:ext uri="{BB962C8B-B14F-4D97-AF65-F5344CB8AC3E}">
        <p14:creationId xmlns:p14="http://schemas.microsoft.com/office/powerpoint/2010/main" val="895575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7A4E2-D907-854A-B3C5-0D0DCE2B97A7}"/>
            </a:ext>
          </a:extLst>
        </p:cNvPr>
        <p:cNvGrpSpPr/>
        <p:nvPr/>
      </p:nvGrpSpPr>
      <p:grpSpPr>
        <a:xfrm>
          <a:off x="0" y="0"/>
          <a:ext cx="0" cy="0"/>
          <a:chOff x="0" y="0"/>
          <a:chExt cx="0" cy="0"/>
        </a:xfrm>
      </p:grpSpPr>
      <p:pic>
        <p:nvPicPr>
          <p:cNvPr id="3" name="ITU Logo Animation_Brandhub (1) (1)">
            <a:hlinkClick r:id="" action="ppaction://media"/>
            <a:extLst>
              <a:ext uri="{FF2B5EF4-FFF2-40B4-BE49-F238E27FC236}">
                <a16:creationId xmlns:a16="http://schemas.microsoft.com/office/drawing/2014/main" id="{3E5C1024-5E2F-DF67-C2F5-74837D9550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2387620-6599-1AA7-4371-AC6B61544D28}"/>
              </a:ext>
            </a:extLst>
          </p:cNvPr>
          <p:cNvSpPr txBox="1"/>
          <p:nvPr/>
        </p:nvSpPr>
        <p:spPr>
          <a:xfrm>
            <a:off x="2793744" y="1341153"/>
            <a:ext cx="7674174" cy="3785652"/>
          </a:xfrm>
          <a:prstGeom prst="rect">
            <a:avLst/>
          </a:prstGeom>
          <a:noFill/>
        </p:spPr>
        <p:txBody>
          <a:bodyPr wrap="square" rtlCol="0">
            <a:spAutoFit/>
          </a:bodyPr>
          <a:lstStyle/>
          <a:p>
            <a:r>
              <a:rPr lang="en-US" sz="4800" b="1" dirty="0">
                <a:solidFill>
                  <a:srgbClr val="0083B3"/>
                </a:solidFill>
              </a:rPr>
              <a:t>Thank You !!!</a:t>
            </a:r>
            <a:endParaRPr lang="en-US" sz="3200" b="1" dirty="0">
              <a:solidFill>
                <a:srgbClr val="0083B3"/>
              </a:solidFill>
            </a:endParaRPr>
          </a:p>
          <a:p>
            <a:endParaRPr lang="en-US" sz="3200" b="1" dirty="0"/>
          </a:p>
          <a:p>
            <a:r>
              <a:rPr lang="en-US" sz="3200" b="1" dirty="0"/>
              <a:t>VISIT US: 	 </a:t>
            </a:r>
            <a:r>
              <a:rPr lang="en-US" sz="3200" b="1" dirty="0">
                <a:hlinkClick r:id="rId6"/>
              </a:rPr>
              <a:t>www.itu.int/europe</a:t>
            </a:r>
            <a:endParaRPr lang="en-US" sz="3200" b="1" dirty="0"/>
          </a:p>
          <a:p>
            <a:r>
              <a:rPr lang="en-US" sz="3200" b="1" dirty="0"/>
              <a:t>FOLLOW US: 	 @EURregion</a:t>
            </a:r>
          </a:p>
          <a:p>
            <a:r>
              <a:rPr lang="en-US" sz="3200" b="1" dirty="0"/>
              <a:t>CONTACT US: </a:t>
            </a:r>
            <a:r>
              <a:rPr lang="en-US" sz="3200" b="1" dirty="0">
                <a:hlinkClick r:id="rId7"/>
              </a:rPr>
              <a:t>EURregion@itu.int</a:t>
            </a:r>
            <a:endParaRPr lang="en-US" sz="3200" b="1" dirty="0"/>
          </a:p>
          <a:p>
            <a:endParaRPr lang="en-US" sz="3200" b="1" dirty="0"/>
          </a:p>
          <a:p>
            <a:endParaRPr lang="en-150" sz="3200" b="1" dirty="0"/>
          </a:p>
        </p:txBody>
      </p:sp>
      <p:pic>
        <p:nvPicPr>
          <p:cNvPr id="4" name="ITU logo blue">
            <a:extLst>
              <a:ext uri="{FF2B5EF4-FFF2-40B4-BE49-F238E27FC236}">
                <a16:creationId xmlns:a16="http://schemas.microsoft.com/office/drawing/2014/main" id="{74A84F38-D8ED-3503-3E25-0A35713AA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8024" y="5126805"/>
            <a:ext cx="1323975" cy="1731196"/>
          </a:xfrm>
          <a:prstGeom prst="rect">
            <a:avLst/>
          </a:prstGeom>
        </p:spPr>
      </p:pic>
    </p:spTree>
    <p:extLst>
      <p:ext uri="{BB962C8B-B14F-4D97-AF65-F5344CB8AC3E}">
        <p14:creationId xmlns:p14="http://schemas.microsoft.com/office/powerpoint/2010/main" val="326265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3"/>
                                        </p:tgtEl>
                                      </p:cBhvr>
                                    </p:cmd>
                                  </p:childTnLst>
                                </p:cTn>
                              </p:par>
                              <p:par>
                                <p:cTn id="7" presetID="10"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F7BC2-AF97-8B63-3EA2-E32B89C58513}"/>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AD2ADD86-3C04-93CA-7758-E01273C9FE3D}"/>
              </a:ext>
            </a:extLst>
          </p:cNvPr>
          <p:cNvSpPr txBox="1"/>
          <p:nvPr/>
        </p:nvSpPr>
        <p:spPr>
          <a:xfrm>
            <a:off x="727934" y="306236"/>
            <a:ext cx="9041354" cy="561692"/>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Global Symposium for Regulators 2026</a:t>
            </a:r>
            <a:br>
              <a:rPr lang="en-US" sz="1600" spc="150" dirty="0">
                <a:solidFill>
                  <a:schemeClr val="tx2">
                    <a:lumMod val="50000"/>
                    <a:lumOff val="50000"/>
                  </a:schemeClr>
                </a:solidFill>
                <a:ea typeface="+mn-lt"/>
                <a:cs typeface="Arial"/>
              </a:rPr>
            </a:br>
            <a:endParaRPr lang="en-US" sz="1600" spc="150" dirty="0">
              <a:solidFill>
                <a:schemeClr val="tx2">
                  <a:lumMod val="50000"/>
                  <a:lumOff val="50000"/>
                </a:schemeClr>
              </a:solidFill>
              <a:ea typeface="+mn-lt"/>
              <a:cs typeface="Arial"/>
            </a:endParaRPr>
          </a:p>
        </p:txBody>
      </p:sp>
      <p:pic>
        <p:nvPicPr>
          <p:cNvPr id="1026" name="Picture 2" descr="Image">
            <a:extLst>
              <a:ext uri="{FF2B5EF4-FFF2-40B4-BE49-F238E27FC236}">
                <a16:creationId xmlns:a16="http://schemas.microsoft.com/office/drawing/2014/main" id="{E8E16958-741A-6ACE-6655-5D219FDFEA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706" b="13333"/>
          <a:stretch>
            <a:fillRect/>
          </a:stretch>
        </p:blipFill>
        <p:spPr bwMode="auto">
          <a:xfrm>
            <a:off x="1678386" y="1382910"/>
            <a:ext cx="8832986" cy="50313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501DC6-CDA8-503B-91FD-AFB4460F6565}"/>
              </a:ext>
            </a:extLst>
          </p:cNvPr>
          <p:cNvSpPr txBox="1"/>
          <p:nvPr/>
        </p:nvSpPr>
        <p:spPr>
          <a:xfrm>
            <a:off x="2677645" y="940753"/>
            <a:ext cx="6943725" cy="369332"/>
          </a:xfrm>
          <a:prstGeom prst="rect">
            <a:avLst/>
          </a:prstGeom>
          <a:noFill/>
        </p:spPr>
        <p:txBody>
          <a:bodyPr wrap="square">
            <a:spAutoFit/>
          </a:bodyPr>
          <a:lstStyle/>
          <a:p>
            <a:r>
              <a:rPr lang="en-US" sz="1800" b="1" spc="150" dirty="0">
                <a:solidFill>
                  <a:srgbClr val="007DB6"/>
                </a:solidFill>
                <a:ea typeface="+mn-lt"/>
                <a:cs typeface="Arial"/>
              </a:rPr>
              <a:t>Navigating the Digital Frontier: GSR Key Takeaways</a:t>
            </a:r>
          </a:p>
        </p:txBody>
      </p:sp>
      <p:sp>
        <p:nvSpPr>
          <p:cNvPr id="5" name="AutoShape 4">
            <a:extLst>
              <a:ext uri="{FF2B5EF4-FFF2-40B4-BE49-F238E27FC236}">
                <a16:creationId xmlns:a16="http://schemas.microsoft.com/office/drawing/2014/main" id="{B01D5EEF-D480-DFBB-5DD5-EC1A57E605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9" name="Picture 8">
            <a:extLst>
              <a:ext uri="{FF2B5EF4-FFF2-40B4-BE49-F238E27FC236}">
                <a16:creationId xmlns:a16="http://schemas.microsoft.com/office/drawing/2014/main" id="{145BB294-EF5B-1DC3-1CEF-67346E230251}"/>
              </a:ext>
            </a:extLst>
          </p:cNvPr>
          <p:cNvPicPr>
            <a:picLocks noChangeAspect="1"/>
          </p:cNvPicPr>
          <p:nvPr/>
        </p:nvPicPr>
        <p:blipFill>
          <a:blip r:embed="rId4"/>
          <a:stretch>
            <a:fillRect/>
          </a:stretch>
        </p:blipFill>
        <p:spPr>
          <a:xfrm>
            <a:off x="10011334" y="18278"/>
            <a:ext cx="2180665" cy="1575706"/>
          </a:xfrm>
          <a:prstGeom prst="rect">
            <a:avLst/>
          </a:prstGeom>
        </p:spPr>
      </p:pic>
    </p:spTree>
    <p:extLst>
      <p:ext uri="{BB962C8B-B14F-4D97-AF65-F5344CB8AC3E}">
        <p14:creationId xmlns:p14="http://schemas.microsoft.com/office/powerpoint/2010/main" val="2705465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E952F-B9AA-FE47-17DC-F736AF6C4744}"/>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C7B6326A-4F56-2DDC-B2D5-9A4DE46DF131}"/>
              </a:ext>
            </a:extLst>
          </p:cNvPr>
          <p:cNvSpPr txBox="1"/>
          <p:nvPr/>
        </p:nvSpPr>
        <p:spPr>
          <a:xfrm>
            <a:off x="727934" y="306236"/>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GSR Best Practice Guidelines</a:t>
            </a:r>
          </a:p>
        </p:txBody>
      </p:sp>
      <p:sp>
        <p:nvSpPr>
          <p:cNvPr id="15" name="TextBox 14">
            <a:extLst>
              <a:ext uri="{FF2B5EF4-FFF2-40B4-BE49-F238E27FC236}">
                <a16:creationId xmlns:a16="http://schemas.microsoft.com/office/drawing/2014/main" id="{01C91E59-47B9-EBA6-3B97-FAB1FAB6AC23}"/>
              </a:ext>
            </a:extLst>
          </p:cNvPr>
          <p:cNvSpPr txBox="1"/>
          <p:nvPr/>
        </p:nvSpPr>
        <p:spPr>
          <a:xfrm>
            <a:off x="5162871" y="806171"/>
            <a:ext cx="6939528" cy="6032421"/>
          </a:xfrm>
          <a:prstGeom prst="rect">
            <a:avLst/>
          </a:prstGeom>
          <a:noFill/>
        </p:spPr>
        <p:txBody>
          <a:bodyPr wrap="square">
            <a:spAutoFit/>
          </a:bodyPr>
          <a:lstStyle/>
          <a:p>
            <a:r>
              <a:rPr lang="en-US" b="1" i="1" dirty="0"/>
              <a:t>Regulatory Governance Essentials: The new core kit regulators need to make digital markets deliver </a:t>
            </a:r>
            <a:r>
              <a:rPr lang="en-US" dirty="0"/>
              <a:t>	</a:t>
            </a:r>
          </a:p>
          <a:p>
            <a:endParaRPr lang="en-US" sz="1400" dirty="0"/>
          </a:p>
          <a:p>
            <a:r>
              <a:rPr lang="en-US" sz="1600" dirty="0"/>
              <a:t>We, the regulators participating in the 25th Global Symposium for Regulators, have collectively contributed to and endorsed these Best Practice Guidelines to support digital markets and ecosystems in delivering public-interest outcomes in an inclusive, trusted, and sustainable manner. </a:t>
            </a:r>
          </a:p>
          <a:p>
            <a:endParaRPr lang="en-US" sz="1600" dirty="0"/>
          </a:p>
          <a:p>
            <a:r>
              <a:rPr lang="en-US" sz="1600" dirty="0"/>
              <a:t>Building on the series of GSR Best Practice Guidelines developed since 2003, this edition does not revisit established principles that remain valid. Instead, they focus on the priority regulatory capabilities, institutional arrangements, and practical tools regulators now need to navigate increasingly complex digital ecosystems with coherence, adaptability, and evidence-based decision-making. </a:t>
            </a:r>
          </a:p>
          <a:p>
            <a:endParaRPr lang="en-US" sz="1600" dirty="0"/>
          </a:p>
          <a:p>
            <a:r>
              <a:rPr lang="en-US" sz="1600" dirty="0"/>
              <a:t>At its core, effective regulation aims to ensure that digital markets deliver public-interest outcomes consistently, credibly and at scale. This requires more than a broad set of instruments; it calls for a coherent governance architecture built around a defined set of foundational capabilities. </a:t>
            </a:r>
            <a:br>
              <a:rPr lang="en-US" sz="1600" dirty="0"/>
            </a:br>
            <a:r>
              <a:rPr lang="en-US" sz="1600" b="1" dirty="0"/>
              <a:t>These Guidelines therefore highlight the essential regulatory design elements that enable regulators to define outcomes clearly, allocate responsibilities, generate evidence, adapt to change, intervene proportionately, and maintain coherence across institutions and borders.</a:t>
            </a:r>
            <a:endParaRPr lang="en-CH" sz="1200" b="1" dirty="0"/>
          </a:p>
        </p:txBody>
      </p:sp>
      <p:pic>
        <p:nvPicPr>
          <p:cNvPr id="3" name="Picture 2">
            <a:extLst>
              <a:ext uri="{FF2B5EF4-FFF2-40B4-BE49-F238E27FC236}">
                <a16:creationId xmlns:a16="http://schemas.microsoft.com/office/drawing/2014/main" id="{7BEFBB7E-44C2-469F-65B2-01769244462A}"/>
              </a:ext>
            </a:extLst>
          </p:cNvPr>
          <p:cNvPicPr>
            <a:picLocks noChangeAspect="1"/>
          </p:cNvPicPr>
          <p:nvPr/>
        </p:nvPicPr>
        <p:blipFill>
          <a:blip r:embed="rId3"/>
          <a:stretch>
            <a:fillRect/>
          </a:stretch>
        </p:blipFill>
        <p:spPr>
          <a:xfrm>
            <a:off x="844464" y="886838"/>
            <a:ext cx="3005985" cy="419496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9F1FB34-A1B1-70DD-E2D7-1F913D1114A4}"/>
              </a:ext>
            </a:extLst>
          </p:cNvPr>
          <p:cNvPicPr>
            <a:picLocks noChangeAspect="1"/>
          </p:cNvPicPr>
          <p:nvPr/>
        </p:nvPicPr>
        <p:blipFill>
          <a:blip r:embed="rId3"/>
          <a:stretch>
            <a:fillRect/>
          </a:stretch>
        </p:blipFill>
        <p:spPr>
          <a:xfrm>
            <a:off x="1345500" y="1424393"/>
            <a:ext cx="3005985" cy="419496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14FB17F-BB8D-9C94-94CC-463E62BD9D21}"/>
              </a:ext>
            </a:extLst>
          </p:cNvPr>
          <p:cNvPicPr>
            <a:picLocks noChangeAspect="1"/>
          </p:cNvPicPr>
          <p:nvPr/>
        </p:nvPicPr>
        <p:blipFill>
          <a:blip r:embed="rId3"/>
          <a:stretch>
            <a:fillRect/>
          </a:stretch>
        </p:blipFill>
        <p:spPr>
          <a:xfrm>
            <a:off x="1846536" y="2037746"/>
            <a:ext cx="3005985" cy="41949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3559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EF76E-BA5B-EFAE-F438-A21387E3DB71}"/>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08F3F6B8-1933-058F-62F6-B0F0824301FF}"/>
              </a:ext>
            </a:extLst>
          </p:cNvPr>
          <p:cNvSpPr txBox="1"/>
          <p:nvPr/>
        </p:nvSpPr>
        <p:spPr>
          <a:xfrm>
            <a:off x="727934" y="306236"/>
            <a:ext cx="4434937" cy="315471"/>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GSR Best Practice Guidelines</a:t>
            </a:r>
          </a:p>
        </p:txBody>
      </p:sp>
      <p:sp>
        <p:nvSpPr>
          <p:cNvPr id="15" name="TextBox 14">
            <a:extLst>
              <a:ext uri="{FF2B5EF4-FFF2-40B4-BE49-F238E27FC236}">
                <a16:creationId xmlns:a16="http://schemas.microsoft.com/office/drawing/2014/main" id="{F5953AD3-EAB9-08DA-483D-C8DC8BD1E6B2}"/>
              </a:ext>
            </a:extLst>
          </p:cNvPr>
          <p:cNvSpPr txBox="1"/>
          <p:nvPr/>
        </p:nvSpPr>
        <p:spPr>
          <a:xfrm>
            <a:off x="545992" y="772512"/>
            <a:ext cx="5598626" cy="6093976"/>
          </a:xfrm>
          <a:prstGeom prst="rect">
            <a:avLst/>
          </a:prstGeom>
          <a:noFill/>
        </p:spPr>
        <p:txBody>
          <a:bodyPr wrap="square">
            <a:spAutoFit/>
          </a:bodyPr>
          <a:lstStyle/>
          <a:p>
            <a:r>
              <a:rPr lang="en-US" sz="1500" b="1" dirty="0">
                <a:solidFill>
                  <a:srgbClr val="007DB6"/>
                </a:solidFill>
              </a:rPr>
              <a:t>ESSENTIAL 1. PUBLIC-INTEREST OUTCOMES AND STRATEGIC FOCUS</a:t>
            </a:r>
            <a:r>
              <a:rPr lang="en-US" sz="1500" dirty="0"/>
              <a:t> </a:t>
            </a:r>
          </a:p>
          <a:p>
            <a:r>
              <a:rPr lang="en-US" sz="1500" dirty="0"/>
              <a:t>Regulators should begin by defining a limited set of outcomes that digital markets are expected to deliver and use them to discipline regulatory action. </a:t>
            </a:r>
          </a:p>
          <a:p>
            <a:endParaRPr lang="en-US" sz="1500" dirty="0"/>
          </a:p>
          <a:p>
            <a:r>
              <a:rPr lang="en-US" sz="1500" b="1" dirty="0">
                <a:solidFill>
                  <a:srgbClr val="007DB6"/>
                </a:solidFill>
              </a:rPr>
              <a:t>ESSENTIAL 2. RISK-BASED AND PROPORTIONATE CALIBRATION OF OBLIGATIONS </a:t>
            </a:r>
          </a:p>
          <a:p>
            <a:r>
              <a:rPr lang="en-US" sz="1500" dirty="0"/>
              <a:t>Where warranted, regulators should consider differentiating obligations -for market actors according to function, market position, and risk, so that responsibility sits where it is most relevant and regulatory action remains proportionate to likely harm. </a:t>
            </a:r>
          </a:p>
          <a:p>
            <a:endParaRPr lang="en-US" sz="1500" b="1" dirty="0">
              <a:solidFill>
                <a:srgbClr val="007DB6"/>
              </a:solidFill>
            </a:endParaRPr>
          </a:p>
          <a:p>
            <a:r>
              <a:rPr lang="en-US" sz="1500" b="1" dirty="0">
                <a:solidFill>
                  <a:srgbClr val="007DB6"/>
                </a:solidFill>
              </a:rPr>
              <a:t>ESSENTIAL 3. OBSERVABILITY AND CREDIBLE EVIDENCE </a:t>
            </a:r>
          </a:p>
          <a:p>
            <a:r>
              <a:rPr lang="en-US" sz="1500" dirty="0"/>
              <a:t>Regulators should ensure that public-interest outcomes in digital markets can be measured, observed, and verified through a proportionate observability model that supports effective oversight without excessive burden. </a:t>
            </a:r>
          </a:p>
          <a:p>
            <a:endParaRPr lang="en-US" sz="1500" dirty="0"/>
          </a:p>
          <a:p>
            <a:r>
              <a:rPr lang="en-US" sz="1500" b="1" dirty="0">
                <a:solidFill>
                  <a:srgbClr val="007DB6"/>
                </a:solidFill>
              </a:rPr>
              <a:t>ESSENTIAL 4. INCENTIVE-BASED MARKET SHAPING </a:t>
            </a:r>
          </a:p>
          <a:p>
            <a:r>
              <a:rPr lang="en-US" sz="1500" dirty="0"/>
              <a:t>Regulators should use incentive levers and enabling measures to steer </a:t>
            </a:r>
            <a:r>
              <a:rPr lang="en-US" sz="1500" dirty="0" err="1"/>
              <a:t>behaviour</a:t>
            </a:r>
            <a:r>
              <a:rPr lang="en-US" sz="1500" dirty="0"/>
              <a:t> toward public-interest outcomes before relying on more directive intervention. </a:t>
            </a:r>
          </a:p>
          <a:p>
            <a:endParaRPr lang="en-CH" sz="1500" dirty="0"/>
          </a:p>
        </p:txBody>
      </p:sp>
      <p:sp>
        <p:nvSpPr>
          <p:cNvPr id="2" name="TextBox 1">
            <a:extLst>
              <a:ext uri="{FF2B5EF4-FFF2-40B4-BE49-F238E27FC236}">
                <a16:creationId xmlns:a16="http://schemas.microsoft.com/office/drawing/2014/main" id="{6836EDA2-5081-1428-2A0B-16969DA8B4DD}"/>
              </a:ext>
            </a:extLst>
          </p:cNvPr>
          <p:cNvSpPr txBox="1"/>
          <p:nvPr/>
        </p:nvSpPr>
        <p:spPr>
          <a:xfrm>
            <a:off x="6144618" y="772511"/>
            <a:ext cx="5501390" cy="5170646"/>
          </a:xfrm>
          <a:prstGeom prst="rect">
            <a:avLst/>
          </a:prstGeom>
          <a:noFill/>
        </p:spPr>
        <p:txBody>
          <a:bodyPr wrap="square">
            <a:spAutoFit/>
          </a:bodyPr>
          <a:lstStyle/>
          <a:p>
            <a:r>
              <a:rPr lang="en-US" sz="1500" b="1" dirty="0">
                <a:solidFill>
                  <a:srgbClr val="007DB6"/>
                </a:solidFill>
              </a:rPr>
              <a:t>ESSENTIAL 5. GRADUATED SUPERVISION, DUE PROCESS, AND DE-ESCALATION </a:t>
            </a:r>
          </a:p>
          <a:p>
            <a:r>
              <a:rPr lang="en-US" sz="1500" dirty="0"/>
              <a:t>Regulators should put in place a predictable supervisory pathway that moves from guidance and corrective action to stronger intervention where justified, and that includes clear conditions for scaling measures back. </a:t>
            </a:r>
          </a:p>
          <a:p>
            <a:endParaRPr lang="en-US" sz="1500" dirty="0"/>
          </a:p>
          <a:p>
            <a:r>
              <a:rPr lang="en-US" sz="1500" b="1" dirty="0">
                <a:solidFill>
                  <a:srgbClr val="007DB6"/>
                </a:solidFill>
              </a:rPr>
              <a:t>ESSENTIAL 6. ADAPTIVE REGULATION AND STRUCTURED LEARNING </a:t>
            </a:r>
          </a:p>
          <a:p>
            <a:r>
              <a:rPr lang="en-US" sz="1500" dirty="0"/>
              <a:t>Regulators should treat the capacity to test, learn, review, and adjust as a core requirement, using evidence, experience and structured engagement with market actors, consumers, technical experts, and other public authorities so that governance can evolve with technologies, markets, and patterns of harm. </a:t>
            </a:r>
          </a:p>
          <a:p>
            <a:endParaRPr lang="en-US" sz="1500" dirty="0"/>
          </a:p>
          <a:p>
            <a:r>
              <a:rPr lang="en-US" sz="1500" b="1" dirty="0">
                <a:solidFill>
                  <a:srgbClr val="007DB6"/>
                </a:solidFill>
              </a:rPr>
              <a:t>ESSENTIAL 7. DOMESTIC AND CROSS-BORDER REGULATORY COHERENCE </a:t>
            </a:r>
          </a:p>
          <a:p>
            <a:r>
              <a:rPr lang="en-US" sz="1500" dirty="0"/>
              <a:t>Regulators should ensure that governance remains coherent across mandates, sectors, and jurisdictions, and over time, so that digital services are not hampered by institutional fragmentation. </a:t>
            </a:r>
            <a:endParaRPr lang="en-CH" sz="1500" dirty="0"/>
          </a:p>
        </p:txBody>
      </p:sp>
      <p:pic>
        <p:nvPicPr>
          <p:cNvPr id="4" name="Picture 3">
            <a:extLst>
              <a:ext uri="{FF2B5EF4-FFF2-40B4-BE49-F238E27FC236}">
                <a16:creationId xmlns:a16="http://schemas.microsoft.com/office/drawing/2014/main" id="{779A21CB-EA04-F752-C539-13C28D7627EE}"/>
              </a:ext>
            </a:extLst>
          </p:cNvPr>
          <p:cNvPicPr>
            <a:picLocks noChangeAspect="1"/>
          </p:cNvPicPr>
          <p:nvPr/>
        </p:nvPicPr>
        <p:blipFill>
          <a:blip r:embed="rId3"/>
          <a:stretch>
            <a:fillRect/>
          </a:stretch>
        </p:blipFill>
        <p:spPr>
          <a:xfrm>
            <a:off x="11066762" y="106825"/>
            <a:ext cx="973212" cy="13581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3999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76CE8-6982-E04E-715A-440C129FE6DD}"/>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D27458EF-B0B0-B1DD-F0DC-BED73E4E5941}"/>
              </a:ext>
            </a:extLst>
          </p:cNvPr>
          <p:cNvSpPr txBox="1"/>
          <p:nvPr/>
        </p:nvSpPr>
        <p:spPr>
          <a:xfrm>
            <a:off x="727934" y="306236"/>
            <a:ext cx="9846569" cy="1115690"/>
          </a:xfrm>
          <a:prstGeom prst="rect">
            <a:avLst/>
          </a:prstGeom>
          <a:noFill/>
        </p:spPr>
        <p:txBody>
          <a:bodyPr wrap="square" lIns="68580" tIns="34290" rIns="68580" bIns="34290" rtlCol="0" anchor="t">
            <a:spAutoFit/>
          </a:bodyPr>
          <a:lstStyle/>
          <a:p>
            <a:r>
              <a:rPr lang="en-US" sz="1600" spc="150" dirty="0">
                <a:solidFill>
                  <a:schemeClr val="tx2">
                    <a:lumMod val="50000"/>
                    <a:lumOff val="50000"/>
                  </a:schemeClr>
                </a:solidFill>
                <a:ea typeface="+mn-lt"/>
                <a:cs typeface="Arial"/>
              </a:rPr>
              <a:t>GSR Best Practice Guidelines: </a:t>
            </a:r>
            <a:endParaRPr lang="en-CH" dirty="0"/>
          </a:p>
          <a:p>
            <a:r>
              <a:rPr lang="en-US" b="1" dirty="0"/>
              <a:t>PRACTICAL IMPLEMENTATION PATHWAYS FOR THE CORE GOVERNANCE TOOLKIT </a:t>
            </a:r>
            <a:r>
              <a:rPr lang="en-US" dirty="0"/>
              <a:t>	</a:t>
            </a:r>
          </a:p>
          <a:p>
            <a:endParaRPr lang="en-US" sz="1600" spc="150" dirty="0">
              <a:solidFill>
                <a:schemeClr val="tx2">
                  <a:lumMod val="50000"/>
                  <a:lumOff val="50000"/>
                </a:schemeClr>
              </a:solidFill>
              <a:ea typeface="+mn-lt"/>
              <a:cs typeface="Arial"/>
            </a:endParaRPr>
          </a:p>
        </p:txBody>
      </p:sp>
      <p:sp>
        <p:nvSpPr>
          <p:cNvPr id="15" name="TextBox 14">
            <a:extLst>
              <a:ext uri="{FF2B5EF4-FFF2-40B4-BE49-F238E27FC236}">
                <a16:creationId xmlns:a16="http://schemas.microsoft.com/office/drawing/2014/main" id="{008B3D3B-D1F7-F8C7-63D6-3829DD2A0FEE}"/>
              </a:ext>
            </a:extLst>
          </p:cNvPr>
          <p:cNvSpPr txBox="1"/>
          <p:nvPr/>
        </p:nvSpPr>
        <p:spPr>
          <a:xfrm>
            <a:off x="505510" y="1019344"/>
            <a:ext cx="5048125" cy="5324535"/>
          </a:xfrm>
          <a:prstGeom prst="rect">
            <a:avLst/>
          </a:prstGeom>
          <a:noFill/>
        </p:spPr>
        <p:txBody>
          <a:bodyPr wrap="square">
            <a:spAutoFit/>
          </a:bodyPr>
          <a:lstStyle/>
          <a:p>
            <a:pPr algn="just"/>
            <a:r>
              <a:rPr lang="en-US" sz="2000" dirty="0"/>
              <a:t>The following translates the </a:t>
            </a:r>
            <a:r>
              <a:rPr lang="en-US" sz="2000" b="1" dirty="0"/>
              <a:t>seven essential components of the regulatory governance architecture</a:t>
            </a:r>
            <a:r>
              <a:rPr lang="en-US" sz="2000" dirty="0"/>
              <a:t> into a </a:t>
            </a:r>
            <a:r>
              <a:rPr lang="en-US" sz="2000" b="1" dirty="0"/>
              <a:t>practical checklist </a:t>
            </a:r>
            <a:r>
              <a:rPr lang="en-US" sz="2000" dirty="0"/>
              <a:t>of priority actions that regulators can introduce, review, measure and track over time to put the core toolkit into operation, with implementation sequenced and scaled according to institutional capacity, technical and resource constraints, and market maturity. </a:t>
            </a:r>
          </a:p>
          <a:p>
            <a:pPr algn="just"/>
            <a:endParaRPr lang="en-US" sz="2000" dirty="0"/>
          </a:p>
          <a:p>
            <a:pPr algn="just"/>
            <a:r>
              <a:rPr lang="en-US" sz="2000" dirty="0"/>
              <a:t>It can also be used as a </a:t>
            </a:r>
            <a:r>
              <a:rPr lang="en-US" sz="2000" b="1" dirty="0"/>
              <a:t>structured self-assessment tool</a:t>
            </a:r>
            <a:r>
              <a:rPr lang="en-US" sz="2000" dirty="0"/>
              <a:t> to identify strengths, gaps and priorities, support internal coordination, and guide the sequencing and implementation of institutional and regulatory improvements. </a:t>
            </a:r>
            <a:endParaRPr lang="en-CH" sz="2000" dirty="0"/>
          </a:p>
        </p:txBody>
      </p:sp>
      <p:sp>
        <p:nvSpPr>
          <p:cNvPr id="2" name="TextBox 1">
            <a:extLst>
              <a:ext uri="{FF2B5EF4-FFF2-40B4-BE49-F238E27FC236}">
                <a16:creationId xmlns:a16="http://schemas.microsoft.com/office/drawing/2014/main" id="{3E4E8EDB-37BE-BF07-408C-3B157A468ACD}"/>
              </a:ext>
            </a:extLst>
          </p:cNvPr>
          <p:cNvSpPr txBox="1"/>
          <p:nvPr/>
        </p:nvSpPr>
        <p:spPr>
          <a:xfrm>
            <a:off x="6548033" y="1265566"/>
            <a:ext cx="5803094" cy="5078313"/>
          </a:xfrm>
          <a:prstGeom prst="rect">
            <a:avLst/>
          </a:prstGeom>
          <a:noFill/>
        </p:spPr>
        <p:txBody>
          <a:bodyPr wrap="square">
            <a:spAutoFit/>
          </a:bodyPr>
          <a:lstStyle/>
          <a:p>
            <a:pPr marL="342900" indent="-342900">
              <a:buFont typeface="+mj-lt"/>
              <a:buAutoNum type="arabicPeriod"/>
            </a:pPr>
            <a:r>
              <a:rPr lang="en-US" b="1" dirty="0">
                <a:solidFill>
                  <a:srgbClr val="007DB6"/>
                </a:solidFill>
              </a:rPr>
              <a:t>PUBLIC-INTEREST OUTCOMES AND STRATEGIC FOCUS </a:t>
            </a:r>
          </a:p>
          <a:p>
            <a:pPr marL="342900" indent="-342900">
              <a:buFont typeface="+mj-lt"/>
              <a:buAutoNum type="arabicPeriod"/>
            </a:pPr>
            <a:endParaRPr lang="en-US" b="1" dirty="0">
              <a:solidFill>
                <a:srgbClr val="007DB6"/>
              </a:solidFill>
            </a:endParaRPr>
          </a:p>
          <a:p>
            <a:pPr marL="342900" indent="-342900">
              <a:buFont typeface="+mj-lt"/>
              <a:buAutoNum type="arabicPeriod"/>
            </a:pPr>
            <a:r>
              <a:rPr lang="en-US" b="1" dirty="0">
                <a:solidFill>
                  <a:srgbClr val="007DB6"/>
                </a:solidFill>
              </a:rPr>
              <a:t>RISK-BASED AND PROPORTIONATE CALIBRATION OF OBLIGATIONS </a:t>
            </a:r>
          </a:p>
          <a:p>
            <a:pPr marL="342900" indent="-342900">
              <a:buFont typeface="+mj-lt"/>
              <a:buAutoNum type="arabicPeriod"/>
            </a:pPr>
            <a:endParaRPr lang="en-US" b="1" dirty="0">
              <a:solidFill>
                <a:srgbClr val="007DB6"/>
              </a:solidFill>
            </a:endParaRPr>
          </a:p>
          <a:p>
            <a:pPr marL="342900" indent="-342900">
              <a:buFont typeface="+mj-lt"/>
              <a:buAutoNum type="arabicPeriod"/>
            </a:pPr>
            <a:r>
              <a:rPr lang="en-US" b="1" dirty="0">
                <a:solidFill>
                  <a:srgbClr val="007DB6"/>
                </a:solidFill>
              </a:rPr>
              <a:t>OBSERVABILITY AND CREDIBLE EVIDENCE </a:t>
            </a:r>
          </a:p>
          <a:p>
            <a:pPr marL="342900" indent="-342900">
              <a:buFont typeface="+mj-lt"/>
              <a:buAutoNum type="arabicPeriod"/>
            </a:pPr>
            <a:endParaRPr lang="en-US" b="1" dirty="0">
              <a:solidFill>
                <a:srgbClr val="007DB6"/>
              </a:solidFill>
            </a:endParaRPr>
          </a:p>
          <a:p>
            <a:pPr marL="342900" indent="-342900">
              <a:buFont typeface="+mj-lt"/>
              <a:buAutoNum type="arabicPeriod"/>
            </a:pPr>
            <a:r>
              <a:rPr lang="en-US" b="1" dirty="0">
                <a:solidFill>
                  <a:srgbClr val="007DB6"/>
                </a:solidFill>
              </a:rPr>
              <a:t>INCENTIVE-BASED MARKET SHAPING </a:t>
            </a:r>
          </a:p>
          <a:p>
            <a:pPr marL="342900" indent="-342900">
              <a:buFont typeface="+mj-lt"/>
              <a:buAutoNum type="arabicPeriod"/>
            </a:pPr>
            <a:endParaRPr lang="en-US" b="1" dirty="0">
              <a:solidFill>
                <a:srgbClr val="007DB6"/>
              </a:solidFill>
            </a:endParaRPr>
          </a:p>
          <a:p>
            <a:pPr marL="342900" indent="-342900">
              <a:buFont typeface="+mj-lt"/>
              <a:buAutoNum type="arabicPeriod"/>
            </a:pPr>
            <a:r>
              <a:rPr lang="en-US" b="1" dirty="0">
                <a:solidFill>
                  <a:srgbClr val="007DB6"/>
                </a:solidFill>
              </a:rPr>
              <a:t>GRADUATED SUPERVISION, DUE PROCESS, AND DE-ESCALATION </a:t>
            </a:r>
          </a:p>
          <a:p>
            <a:pPr marL="342900" indent="-342900">
              <a:buFont typeface="+mj-lt"/>
              <a:buAutoNum type="arabicPeriod"/>
            </a:pPr>
            <a:endParaRPr lang="en-US" b="1" dirty="0">
              <a:solidFill>
                <a:srgbClr val="007DB6"/>
              </a:solidFill>
            </a:endParaRPr>
          </a:p>
          <a:p>
            <a:pPr marL="342900" indent="-342900">
              <a:buFont typeface="+mj-lt"/>
              <a:buAutoNum type="arabicPeriod"/>
            </a:pPr>
            <a:r>
              <a:rPr lang="en-US" b="1" dirty="0">
                <a:solidFill>
                  <a:srgbClr val="007DB6"/>
                </a:solidFill>
              </a:rPr>
              <a:t>ADAPTIVE REGULATION AND STRUCTURED LEARNING </a:t>
            </a:r>
          </a:p>
          <a:p>
            <a:pPr marL="342900" indent="-342900">
              <a:buFont typeface="+mj-lt"/>
              <a:buAutoNum type="arabicPeriod"/>
            </a:pPr>
            <a:endParaRPr lang="en-US" b="1" dirty="0">
              <a:solidFill>
                <a:srgbClr val="007DB6"/>
              </a:solidFill>
            </a:endParaRPr>
          </a:p>
          <a:p>
            <a:pPr marL="342900" indent="-342900">
              <a:buFont typeface="+mj-lt"/>
              <a:buAutoNum type="arabicPeriod"/>
            </a:pPr>
            <a:r>
              <a:rPr lang="en-US" b="1" dirty="0">
                <a:solidFill>
                  <a:srgbClr val="007DB6"/>
                </a:solidFill>
              </a:rPr>
              <a:t>DOMESTIC AND CROSS-BORDER REGULATORY COHERENCE </a:t>
            </a:r>
            <a:endParaRPr lang="en-CH" sz="1500" b="1" dirty="0">
              <a:solidFill>
                <a:srgbClr val="007DB6"/>
              </a:solidFill>
            </a:endParaRPr>
          </a:p>
        </p:txBody>
      </p:sp>
      <p:sp>
        <p:nvSpPr>
          <p:cNvPr id="3" name="Arrow: Pentagon 2">
            <a:extLst>
              <a:ext uri="{FF2B5EF4-FFF2-40B4-BE49-F238E27FC236}">
                <a16:creationId xmlns:a16="http://schemas.microsoft.com/office/drawing/2014/main" id="{6C58F328-5AB4-69A2-ACE4-67124791F24C}"/>
              </a:ext>
            </a:extLst>
          </p:cNvPr>
          <p:cNvSpPr/>
          <p:nvPr/>
        </p:nvSpPr>
        <p:spPr>
          <a:xfrm>
            <a:off x="5634320" y="1052965"/>
            <a:ext cx="569259" cy="529091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4" name="Picture 3">
            <a:extLst>
              <a:ext uri="{FF2B5EF4-FFF2-40B4-BE49-F238E27FC236}">
                <a16:creationId xmlns:a16="http://schemas.microsoft.com/office/drawing/2014/main" id="{AF25851C-839C-9E99-22E9-4A7489BE7164}"/>
              </a:ext>
            </a:extLst>
          </p:cNvPr>
          <p:cNvPicPr>
            <a:picLocks noChangeAspect="1"/>
          </p:cNvPicPr>
          <p:nvPr/>
        </p:nvPicPr>
        <p:blipFill>
          <a:blip r:embed="rId3"/>
          <a:stretch>
            <a:fillRect/>
          </a:stretch>
        </p:blipFill>
        <p:spPr>
          <a:xfrm>
            <a:off x="11066762" y="106825"/>
            <a:ext cx="973212" cy="13581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0711117"/>
      </p:ext>
    </p:extLst>
  </p:cSld>
  <p:clrMapOvr>
    <a:masterClrMapping/>
  </p:clrMapOvr>
</p:sld>
</file>

<file path=ppt/theme/theme1.xml><?xml version="1.0" encoding="utf-8"?>
<a:theme xmlns:a="http://schemas.openxmlformats.org/drawingml/2006/main" name="ITU Theme - Page Numbers">
  <a:themeElements>
    <a:clrScheme name="ITU Template">
      <a:dk1>
        <a:sysClr val="windowText" lastClr="000000"/>
      </a:dk1>
      <a:lt1>
        <a:sysClr val="window" lastClr="FFFFFF"/>
      </a:lt1>
      <a:dk2>
        <a:srgbClr val="3A3838"/>
      </a:dk2>
      <a:lt2>
        <a:srgbClr val="F5FAFC"/>
      </a:lt2>
      <a:accent1>
        <a:srgbClr val="009CD6"/>
      </a:accent1>
      <a:accent2>
        <a:srgbClr val="757070"/>
      </a:accent2>
      <a:accent3>
        <a:srgbClr val="A5A5A5"/>
      </a:accent3>
      <a:accent4>
        <a:srgbClr val="595959"/>
      </a:accent4>
      <a:accent5>
        <a:srgbClr val="0083B3"/>
      </a:accent5>
      <a:accent6>
        <a:srgbClr val="E5F5FB"/>
      </a:accent6>
      <a:hlink>
        <a:srgbClr val="0083B3"/>
      </a:hlink>
      <a:folHlink>
        <a:srgbClr val="757070"/>
      </a:folHlink>
    </a:clrScheme>
    <a:fontScheme name="ITU Powerpoint Tempo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TU_Powerpoint_template_Arial_2023_03.potx" id="{21BE3E6B-BC63-41E7-8B22-3D1CED399A8A}" vid="{29A793A9-8173-42C3-9839-6B6177D5D82C}"/>
    </a:ext>
  </a:extLst>
</a:theme>
</file>

<file path=ppt/theme/theme2.xml><?xml version="1.0" encoding="utf-8"?>
<a:theme xmlns:a="http://schemas.openxmlformats.org/drawingml/2006/main" name="ITU Theme - Big text (24-28pt)">
  <a:themeElements>
    <a:clrScheme name="ITU Template">
      <a:dk1>
        <a:sysClr val="windowText" lastClr="000000"/>
      </a:dk1>
      <a:lt1>
        <a:sysClr val="window" lastClr="FFFFFF"/>
      </a:lt1>
      <a:dk2>
        <a:srgbClr val="3A3838"/>
      </a:dk2>
      <a:lt2>
        <a:srgbClr val="F5FAFC"/>
      </a:lt2>
      <a:accent1>
        <a:srgbClr val="009CD6"/>
      </a:accent1>
      <a:accent2>
        <a:srgbClr val="757070"/>
      </a:accent2>
      <a:accent3>
        <a:srgbClr val="A5A5A5"/>
      </a:accent3>
      <a:accent4>
        <a:srgbClr val="595959"/>
      </a:accent4>
      <a:accent5>
        <a:srgbClr val="0083B3"/>
      </a:accent5>
      <a:accent6>
        <a:srgbClr val="E5F5FB"/>
      </a:accent6>
      <a:hlink>
        <a:srgbClr val="0083B3"/>
      </a:hlink>
      <a:folHlink>
        <a:srgbClr val="757070"/>
      </a:folHlink>
    </a:clrScheme>
    <a:fontScheme name="ITU Powerpoint Tempo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TU_Powerpoint_template_Arial_2023_03.potx" id="{21BE3E6B-BC63-41E7-8B22-3D1CED399A8A}" vid="{79868725-175C-445D-960D-89CFE2103D0B}"/>
    </a:ext>
  </a:extLst>
</a:theme>
</file>

<file path=ppt/theme/theme3.xml><?xml version="1.0" encoding="utf-8"?>
<a:theme xmlns:a="http://schemas.openxmlformats.org/drawingml/2006/main" name="ITU Theme: Quote Slide">
  <a:themeElements>
    <a:clrScheme name="ITU Template">
      <a:dk1>
        <a:sysClr val="windowText" lastClr="000000"/>
      </a:dk1>
      <a:lt1>
        <a:sysClr val="window" lastClr="FFFFFF"/>
      </a:lt1>
      <a:dk2>
        <a:srgbClr val="3A3838"/>
      </a:dk2>
      <a:lt2>
        <a:srgbClr val="F5FAFC"/>
      </a:lt2>
      <a:accent1>
        <a:srgbClr val="009CD6"/>
      </a:accent1>
      <a:accent2>
        <a:srgbClr val="757070"/>
      </a:accent2>
      <a:accent3>
        <a:srgbClr val="E5F5FB"/>
      </a:accent3>
      <a:accent4>
        <a:srgbClr val="595959"/>
      </a:accent4>
      <a:accent5>
        <a:srgbClr val="0083B3"/>
      </a:accent5>
      <a:accent6>
        <a:srgbClr val="A5A5A5"/>
      </a:accent6>
      <a:hlink>
        <a:srgbClr val="0083B3"/>
      </a:hlink>
      <a:folHlink>
        <a:srgbClr val="757070"/>
      </a:folHlink>
    </a:clrScheme>
    <a:fontScheme name="ITU Powerpoint Tempo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TU_Powerpoint_template_Arial_2023_03.potx" id="{21BE3E6B-BC63-41E7-8B22-3D1CED399A8A}" vid="{8CFB7287-A12D-4AC2-91E4-DD04E616B4EC}"/>
    </a:ext>
  </a:extLst>
</a:theme>
</file>

<file path=ppt/theme/theme4.xml><?xml version="1.0" encoding="utf-8"?>
<a:theme xmlns:a="http://schemas.openxmlformats.org/drawingml/2006/main" name="No Page Number_ITU Theme">
  <a:themeElements>
    <a:clrScheme name="ITU Template">
      <a:dk1>
        <a:sysClr val="windowText" lastClr="000000"/>
      </a:dk1>
      <a:lt1>
        <a:sysClr val="window" lastClr="FFFFFF"/>
      </a:lt1>
      <a:dk2>
        <a:srgbClr val="3A3838"/>
      </a:dk2>
      <a:lt2>
        <a:srgbClr val="F5FAFC"/>
      </a:lt2>
      <a:accent1>
        <a:srgbClr val="009CD6"/>
      </a:accent1>
      <a:accent2>
        <a:srgbClr val="757070"/>
      </a:accent2>
      <a:accent3>
        <a:srgbClr val="A5A5A5"/>
      </a:accent3>
      <a:accent4>
        <a:srgbClr val="595959"/>
      </a:accent4>
      <a:accent5>
        <a:srgbClr val="0083B3"/>
      </a:accent5>
      <a:accent6>
        <a:srgbClr val="E5F5FB"/>
      </a:accent6>
      <a:hlink>
        <a:srgbClr val="0083B3"/>
      </a:hlink>
      <a:folHlink>
        <a:srgbClr val="757070"/>
      </a:folHlink>
    </a:clrScheme>
    <a:fontScheme name="ITU Powerpoint Tempo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TU_Powerpoint_template_Arial_2023_03.potx" id="{21BE3E6B-BC63-41E7-8B22-3D1CED399A8A}" vid="{147150CB-47A1-4733-879C-95E955A5BAB5}"/>
    </a:ext>
  </a:extLst>
</a:theme>
</file>

<file path=ppt/theme/theme5.xml><?xml version="1.0" encoding="utf-8"?>
<a:theme xmlns:a="http://schemas.openxmlformats.org/drawingml/2006/main" name="No Page Number - Big text">
  <a:themeElements>
    <a:clrScheme name="ITU Template">
      <a:dk1>
        <a:sysClr val="windowText" lastClr="000000"/>
      </a:dk1>
      <a:lt1>
        <a:sysClr val="window" lastClr="FFFFFF"/>
      </a:lt1>
      <a:dk2>
        <a:srgbClr val="3A3838"/>
      </a:dk2>
      <a:lt2>
        <a:srgbClr val="F5FAFC"/>
      </a:lt2>
      <a:accent1>
        <a:srgbClr val="009CD6"/>
      </a:accent1>
      <a:accent2>
        <a:srgbClr val="757070"/>
      </a:accent2>
      <a:accent3>
        <a:srgbClr val="E5F5FB"/>
      </a:accent3>
      <a:accent4>
        <a:srgbClr val="595959"/>
      </a:accent4>
      <a:accent5>
        <a:srgbClr val="0083B3"/>
      </a:accent5>
      <a:accent6>
        <a:srgbClr val="A5A5A5"/>
      </a:accent6>
      <a:hlink>
        <a:srgbClr val="0083B3"/>
      </a:hlink>
      <a:folHlink>
        <a:srgbClr val="757070"/>
      </a:folHlink>
    </a:clrScheme>
    <a:fontScheme name="ITU Powerpoint Tempo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TU_Powerpoint_template_Arial_2023_03.potx" id="{21BE3E6B-BC63-41E7-8B22-3D1CED399A8A}" vid="{4629BC46-ADC0-468C-9950-3A8C5235748B}"/>
    </a:ext>
  </a:extLst>
</a:theme>
</file>

<file path=ppt/theme/theme6.xml><?xml version="1.0" encoding="utf-8"?>
<a:theme xmlns:a="http://schemas.openxmlformats.org/drawingml/2006/main" name="No Page Number_Quote Slide">
  <a:themeElements>
    <a:clrScheme name="ITU Template">
      <a:dk1>
        <a:sysClr val="windowText" lastClr="000000"/>
      </a:dk1>
      <a:lt1>
        <a:sysClr val="window" lastClr="FFFFFF"/>
      </a:lt1>
      <a:dk2>
        <a:srgbClr val="3A3838"/>
      </a:dk2>
      <a:lt2>
        <a:srgbClr val="F5FAFC"/>
      </a:lt2>
      <a:accent1>
        <a:srgbClr val="009CD6"/>
      </a:accent1>
      <a:accent2>
        <a:srgbClr val="757070"/>
      </a:accent2>
      <a:accent3>
        <a:srgbClr val="E5F5FB"/>
      </a:accent3>
      <a:accent4>
        <a:srgbClr val="595959"/>
      </a:accent4>
      <a:accent5>
        <a:srgbClr val="0083B3"/>
      </a:accent5>
      <a:accent6>
        <a:srgbClr val="A5A5A5"/>
      </a:accent6>
      <a:hlink>
        <a:srgbClr val="0083B3"/>
      </a:hlink>
      <a:folHlink>
        <a:srgbClr val="757070"/>
      </a:folHlink>
    </a:clrScheme>
    <a:fontScheme name="ITU Powerpoint Tempo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TU_Powerpoint_template_Arial_2023_03.potx" id="{21BE3E6B-BC63-41E7-8B22-3D1CED399A8A}" vid="{6C0A4562-01B8-4509-96EE-695A0FC5AF72}"/>
    </a:ext>
  </a:extLst>
</a:theme>
</file>

<file path=ppt/theme/theme7.xml><?xml version="1.0" encoding="utf-8"?>
<a:theme xmlns:a="http://schemas.openxmlformats.org/drawingml/2006/main" name="Blank">
  <a:themeElements>
    <a:clrScheme name="ITU Template">
      <a:dk1>
        <a:sysClr val="windowText" lastClr="000000"/>
      </a:dk1>
      <a:lt1>
        <a:sysClr val="window" lastClr="FFFFFF"/>
      </a:lt1>
      <a:dk2>
        <a:srgbClr val="3A3838"/>
      </a:dk2>
      <a:lt2>
        <a:srgbClr val="F5FAFC"/>
      </a:lt2>
      <a:accent1>
        <a:srgbClr val="009CD6"/>
      </a:accent1>
      <a:accent2>
        <a:srgbClr val="757070"/>
      </a:accent2>
      <a:accent3>
        <a:srgbClr val="A5A5A5"/>
      </a:accent3>
      <a:accent4>
        <a:srgbClr val="595959"/>
      </a:accent4>
      <a:accent5>
        <a:srgbClr val="0083B3"/>
      </a:accent5>
      <a:accent6>
        <a:srgbClr val="E5F5FB"/>
      </a:accent6>
      <a:hlink>
        <a:srgbClr val="0083B3"/>
      </a:hlink>
      <a:folHlink>
        <a:srgbClr val="757070"/>
      </a:folHlink>
    </a:clrScheme>
    <a:fontScheme name="ITU Powerpoint Tempo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TU_Powerpoint_template_Arial_2023_03.potx" id="{21BE3E6B-BC63-41E7-8B22-3D1CED399A8A}" vid="{31C38254-FDE0-4DC1-8E9D-57B2A77FC47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A20BCD90392CE4983D33C8AE8606CB9" ma:contentTypeVersion="19" ma:contentTypeDescription="Create a new document." ma:contentTypeScope="" ma:versionID="fd477931193f9444932c0ed694055a3a">
  <xsd:schema xmlns:xsd="http://www.w3.org/2001/XMLSchema" xmlns:xs="http://www.w3.org/2001/XMLSchema" xmlns:p="http://schemas.microsoft.com/office/2006/metadata/properties" xmlns:ns2="4c272582-4164-40b3-8c4b-3c1a04c8dc1b" xmlns:ns3="d5af11f5-2ba6-4db2-9f85-fe00cbec1a23" targetNamespace="http://schemas.microsoft.com/office/2006/metadata/properties" ma:root="true" ma:fieldsID="c10ba1dd2a66c39b97378113b671e4ad" ns2:_="" ns3:_="">
    <xsd:import namespace="4c272582-4164-40b3-8c4b-3c1a04c8dc1b"/>
    <xsd:import namespace="d5af11f5-2ba6-4db2-9f85-fe00cbec1a2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272582-4164-40b3-8c4b-3c1a04c8dc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e895586-ec57-4162-862b-45953123501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af11f5-2ba6-4db2-9f85-fe00cbec1a2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1fe086b-6d0d-435d-bb6d-9d2fb8673ebf}" ma:internalName="TaxCatchAll" ma:showField="CatchAllData" ma:web="d5af11f5-2ba6-4db2-9f85-fe00cbec1a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272582-4164-40b3-8c4b-3c1a04c8dc1b">
      <Terms xmlns="http://schemas.microsoft.com/office/infopath/2007/PartnerControls"/>
    </lcf76f155ced4ddcb4097134ff3c332f>
    <TaxCatchAll xmlns="d5af11f5-2ba6-4db2-9f85-fe00cbec1a23" xsi:nil="true"/>
  </documentManagement>
</p:properties>
</file>

<file path=customXml/itemProps1.xml><?xml version="1.0" encoding="utf-8"?>
<ds:datastoreItem xmlns:ds="http://schemas.openxmlformats.org/officeDocument/2006/customXml" ds:itemID="{40208D07-CD5B-4CD9-989E-39EA8F1C795B}">
  <ds:schemaRefs>
    <ds:schemaRef ds:uri="http://schemas.microsoft.com/sharepoint/v3/contenttype/forms"/>
  </ds:schemaRefs>
</ds:datastoreItem>
</file>

<file path=customXml/itemProps2.xml><?xml version="1.0" encoding="utf-8"?>
<ds:datastoreItem xmlns:ds="http://schemas.openxmlformats.org/officeDocument/2006/customXml" ds:itemID="{FB9C817C-DD6F-424B-AFCC-D2FD5207E277}">
  <ds:schemaRefs>
    <ds:schemaRef ds:uri="http://schemas.microsoft.com/office/2006/metadata/contentType"/>
    <ds:schemaRef ds:uri="http://schemas.microsoft.com/office/2006/metadata/properties/metaAttributes"/>
    <ds:schemaRef ds:uri="http://www.w3.org/2000/xmlns/"/>
    <ds:schemaRef ds:uri="http://www.w3.org/2001/XMLSchema"/>
    <ds:schemaRef ds:uri="4c272582-4164-40b3-8c4b-3c1a04c8dc1b"/>
    <ds:schemaRef ds:uri="d5af11f5-2ba6-4db2-9f85-fe00cbec1a23"/>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55111F-2799-4DA9-87BB-BB2E34A7D1EF}">
  <ds:schemaRefs>
    <ds:schemaRef ds:uri="http://purl.org/dc/dcmitype/"/>
    <ds:schemaRef ds:uri="http://schemas.microsoft.com/office/2006/metadata/properties"/>
    <ds:schemaRef ds:uri="d5af11f5-2ba6-4db2-9f85-fe00cbec1a23"/>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4c272582-4164-40b3-8c4b-3c1a04c8dc1b"/>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ITU Theme - Page Numbers</Template>
  <TotalTime>1271</TotalTime>
  <Words>4383</Words>
  <Application>Microsoft Office PowerPoint</Application>
  <PresentationFormat>Widescreen</PresentationFormat>
  <Paragraphs>526</Paragraphs>
  <Slides>59</Slides>
  <Notes>32</Notes>
  <HiddenSlides>1</HiddenSlides>
  <MMClips>1</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59</vt:i4>
      </vt:variant>
    </vt:vector>
  </HeadingPairs>
  <TitlesOfParts>
    <vt:vector size="71" baseType="lpstr">
      <vt:lpstr>Arial</vt:lpstr>
      <vt:lpstr>Avenir Next LT Pro</vt:lpstr>
      <vt:lpstr>Avenir Next LT Pro Demi</vt:lpstr>
      <vt:lpstr>Calibri</vt:lpstr>
      <vt:lpstr>Georgia</vt:lpstr>
      <vt:lpstr>ITU Theme - Page Numbers</vt:lpstr>
      <vt:lpstr>ITU Theme - Big text (24-28pt)</vt:lpstr>
      <vt:lpstr>ITU Theme: Quote Slide</vt:lpstr>
      <vt:lpstr>No Page Number_ITU Theme</vt:lpstr>
      <vt:lpstr>No Page Number - Big text</vt:lpstr>
      <vt:lpstr>No Page Number_Quote Slide</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Connectivity Planning Workflow</vt:lpstr>
      <vt:lpstr>PowerPoint Presentation</vt:lpstr>
      <vt:lpstr>Republic of Cobertura: a Country at a Crossroads</vt:lpstr>
      <vt:lpstr>Connectivity Planning Workflow</vt:lpstr>
      <vt:lpstr>Quick facts about the Republic of Cobertura</vt:lpstr>
      <vt:lpstr>Connectivity Planning Workflow</vt:lpstr>
      <vt:lpstr>Data for connectivity modelling</vt:lpstr>
      <vt:lpstr>A National Broadband Plan to Expand Connectivity</vt:lpstr>
      <vt:lpstr>Modelling Technology Options</vt:lpstr>
      <vt:lpstr>Identifying and Closing Connectivity Gaps</vt:lpstr>
      <vt:lpstr>Fiber Deployment Results</vt:lpstr>
      <vt:lpstr>Wireless Connectivity Results</vt:lpstr>
      <vt:lpstr>A Blended Solution for Universal Connectivity</vt:lpstr>
      <vt:lpstr>Reaching Households Through Access Networks</vt:lpstr>
      <vt:lpstr>Summary: Impact of Intervention</vt:lpstr>
      <vt:lpstr>Connectivity Planning Workflow</vt:lpstr>
      <vt:lpstr>Connectivity Planning Workflow</vt:lpstr>
      <vt:lpstr>PowerPoint Presentation</vt:lpstr>
      <vt:lpstr>PowerPoint Presentation</vt:lpstr>
      <vt:lpstr>Purposes of the GEMS Tool</vt:lpstr>
      <vt:lpstr>Practical use Cases of the GEMS tool </vt:lpstr>
      <vt:lpstr>GEMS should be used to frame a discussion among stakeholders</vt:lpstr>
      <vt:lpstr>Overall Caveats of GEMS platform (I)</vt:lpstr>
      <vt:lpstr>Overall Caveats of GEMS platform (II)</vt:lpstr>
      <vt:lpstr>GEMS Tool: Conceptual Structure</vt:lpstr>
      <vt:lpstr>1. Access the Login Page</vt:lpstr>
      <vt:lpstr>2. Enter economic and demographic country data</vt:lpstr>
      <vt:lpstr>2. Enter economic and demographic country data</vt:lpstr>
      <vt:lpstr>2. Enter economic and demographic country data</vt:lpstr>
      <vt:lpstr>3. Enter base values for the telecom sector</vt:lpstr>
      <vt:lpstr>3. Enter base values for the telecom sector regulatory framework</vt:lpstr>
      <vt:lpstr>4. Enter data regarding national network deployment objectives</vt:lpstr>
      <vt:lpstr>4. Define policies and regulations that can stimulate      network deployment</vt:lpstr>
      <vt:lpstr>4. An additional incentive can be defined through      sector contributions</vt:lpstr>
      <vt:lpstr>5. First output: network deployment objectives</vt:lpstr>
      <vt:lpstr>5. Second output: Return on Investment for Telecom operator</vt:lpstr>
      <vt:lpstr>5. Third output: Return on Investment for economic sectors</vt:lpstr>
      <vt:lpstr>5. Third output: Return on Investment for economic sectors</vt:lpstr>
      <vt:lpstr>5. First simulation result: Total economic impact      (measured as % of GDP)</vt:lpstr>
      <vt:lpstr>5. First simulation result: However, the ROI for the wireline      telecom operator is negative </vt:lpstr>
      <vt:lpstr>5. At this point, it is useful to have a discussion as      to how to proceed</vt:lpstr>
      <vt:lpstr>6. Based on the first results, the user can start changing inputs      to render the business case more attractive</vt:lpstr>
      <vt:lpstr>GEMS is a strategic enabler to address the coordination among governments, private sector, multilateral institutions, and civil society to address the connectivity challenge </vt:lpstr>
      <vt:lpstr>Key Takeaways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Ciok, Kamila</dc:creator>
  <cp:lastModifiedBy>Ponder, Jaroslaw</cp:lastModifiedBy>
  <cp:revision>5</cp:revision>
  <dcterms:created xsi:type="dcterms:W3CDTF">2026-04-07T15:09:46Z</dcterms:created>
  <dcterms:modified xsi:type="dcterms:W3CDTF">2026-05-19T07:37:00Z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0x0101003A20BCD90392CE4983D33C8AE8606CB9</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